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8" r:id="rId1"/>
  </p:sldMasterIdLst>
  <p:notesMasterIdLst>
    <p:notesMasterId r:id="rId2"/>
  </p:notesMasterIdLst>
  <p:handoutMasterIdLst>
    <p:handoutMasterId r:id="rId3"/>
  </p:handout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  <p:sldId id="365" r:id="rId113"/>
    <p:sldId id="366" r:id="rId114"/>
    <p:sldId id="367" r:id="rId115"/>
    <p:sldId id="368" r:id="rId116"/>
    <p:sldId id="369" r:id="rId117"/>
    <p:sldId id="370" r:id="rId118"/>
    <p:sldId id="371" r:id="rId119"/>
    <p:sldId id="372" r:id="rId120"/>
    <p:sldId id="373" r:id="rId121"/>
    <p:sldId id="374" r:id="rId122"/>
    <p:sldId id="375" r:id="rId123"/>
    <p:sldId id="376" r:id="rId124"/>
    <p:sldId id="377" r:id="rId125"/>
    <p:sldId id="378" r:id="rId126"/>
    <p:sldId id="379" r:id="rId127"/>
    <p:sldId id="380" r:id="rId128"/>
    <p:sldId id="381" r:id="rId129"/>
    <p:sldId id="382" r:id="rId130"/>
    <p:sldId id="383" r:id="rId131"/>
    <p:sldId id="384" r:id="rId132"/>
    <p:sldId id="385" r:id="rId133"/>
    <p:sldId id="386" r:id="rId134"/>
    <p:sldId id="387" r:id="rId135"/>
    <p:sldId id="388" r:id="rId136"/>
    <p:sldId id="389" r:id="rId137"/>
    <p:sldId id="390" r:id="rId138"/>
    <p:sldId id="391" r:id="rId139"/>
    <p:sldId id="392" r:id="rId140"/>
    <p:sldId id="393" r:id="rId141"/>
    <p:sldId id="394" r:id="rId142"/>
    <p:sldId id="395" r:id="rId143"/>
    <p:sldId id="396" r:id="rId144"/>
    <p:sldId id="397" r:id="rId145"/>
    <p:sldId id="398" r:id="rId146"/>
    <p:sldId id="399" r:id="rId147"/>
    <p:sldId id="400" r:id="rId148"/>
    <p:sldId id="401" r:id="rId149"/>
    <p:sldId id="402" r:id="rId150"/>
    <p:sldId id="403" r:id="rId151"/>
    <p:sldId id="404" r:id="rId152"/>
    <p:sldId id="405" r:id="rId153"/>
    <p:sldId id="406" r:id="rId154"/>
    <p:sldId id="407" r:id="rId155"/>
    <p:sldId id="408" r:id="rId156"/>
    <p:sldId id="409" r:id="rId157"/>
    <p:sldId id="410" r:id="rId158"/>
    <p:sldId id="411" r:id="rId159"/>
    <p:sldId id="412" r:id="rId160"/>
    <p:sldId id="413" r:id="rId161"/>
    <p:sldId id="414" r:id="rId162"/>
    <p:sldId id="415" r:id="rId163"/>
    <p:sldId id="416" r:id="rId164"/>
    <p:sldId id="417" r:id="rId165"/>
    <p:sldId id="418" r:id="rId166"/>
    <p:sldId id="419" r:id="rId167"/>
    <p:sldId id="420" r:id="rId168"/>
    <p:sldId id="421" r:id="rId169"/>
    <p:sldId id="422" r:id="rId170"/>
    <p:sldId id="423" r:id="rId171"/>
    <p:sldId id="424" r:id="rId172"/>
    <p:sldId id="425" r:id="rId173"/>
    <p:sldId id="426" r:id="rId174"/>
    <p:sldId id="427" r:id="rId175"/>
    <p:sldId id="428" r:id="rId176"/>
    <p:sldId id="429" r:id="rId177"/>
    <p:sldId id="430" r:id="rId178"/>
    <p:sldId id="431" r:id="rId179"/>
    <p:sldId id="432" r:id="rId180"/>
    <p:sldId id="433" r:id="rId181"/>
    <p:sldId id="434" r:id="rId182"/>
    <p:sldId id="435" r:id="rId183"/>
    <p:sldId id="436" r:id="rId184"/>
    <p:sldId id="437" r:id="rId185"/>
    <p:sldId id="438" r:id="rId186"/>
    <p:sldId id="439" r:id="rId187"/>
    <p:sldId id="440" r:id="rId188"/>
    <p:sldId id="441" r:id="rId189"/>
    <p:sldId id="442" r:id="rId190"/>
    <p:sldId id="443" r:id="rId191"/>
    <p:sldId id="444" r:id="rId192"/>
    <p:sldId id="445" r:id="rId193"/>
    <p:sldId id="446" r:id="rId194"/>
    <p:sldId id="447" r:id="rId195"/>
    <p:sldId id="448" r:id="rId196"/>
    <p:sldId id="449" r:id="rId197"/>
    <p:sldId id="450" r:id="rId198"/>
    <p:sldId id="451" r:id="rId199"/>
    <p:sldId id="452" r:id="rId200"/>
    <p:sldId id="453" r:id="rId201"/>
    <p:sldId id="454" r:id="rId202"/>
    <p:sldId id="455" r:id="rId203"/>
    <p:sldId id="456" r:id="rId204"/>
    <p:sldId id="457" r:id="rId205"/>
    <p:sldId id="458" r:id="rId206"/>
    <p:sldId id="459" r:id="rId207"/>
    <p:sldId id="460" r:id="rId208"/>
    <p:sldId id="461" r:id="rId209"/>
    <p:sldId id="462" r:id="rId210"/>
    <p:sldId id="463" r:id="rId211"/>
    <p:sldId id="464" r:id="rId212"/>
    <p:sldId id="465" r:id="rId213"/>
    <p:sldId id="466" r:id="rId214"/>
    <p:sldId id="467" r:id="rId215"/>
    <p:sldId id="468" r:id="rId216"/>
    <p:sldId id="469" r:id="rId217"/>
    <p:sldId id="470" r:id="rId218"/>
    <p:sldId id="471" r:id="rId219"/>
    <p:sldId id="472" r:id="rId220"/>
    <p:sldId id="473" r:id="rId221"/>
    <p:sldId id="474" r:id="rId222"/>
    <p:sldId id="475" r:id="rId223"/>
    <p:sldId id="476" r:id="rId224"/>
    <p:sldId id="477" r:id="rId225"/>
    <p:sldId id="478" r:id="rId226"/>
    <p:sldId id="479" r:id="rId227"/>
    <p:sldId id="480" r:id="rId228"/>
    <p:sldId id="481" r:id="rId229"/>
    <p:sldId id="482" r:id="rId230"/>
    <p:sldId id="483" r:id="rId231"/>
    <p:sldId id="484" r:id="rId232"/>
    <p:sldId id="485" r:id="rId233"/>
    <p:sldId id="486" r:id="rId234"/>
    <p:sldId id="487" r:id="rId235"/>
    <p:sldId id="488" r:id="rId236"/>
    <p:sldId id="489" r:id="rId237"/>
    <p:sldId id="490" r:id="rId238"/>
    <p:sldId id="491" r:id="rId239"/>
    <p:sldId id="492" r:id="rId240"/>
    <p:sldId id="493" r:id="rId241"/>
    <p:sldId id="494" r:id="rId242"/>
    <p:sldId id="495" r:id="rId243"/>
    <p:sldId id="496" r:id="rId244"/>
    <p:sldId id="497" r:id="rId245"/>
    <p:sldId id="498" r:id="rId246"/>
    <p:sldId id="499" r:id="rId247"/>
    <p:sldId id="500" r:id="rId248"/>
    <p:sldId id="501" r:id="rId249"/>
    <p:sldId id="502" r:id="rId250"/>
    <p:sldId id="503" r:id="rId251"/>
    <p:sldId id="504" r:id="rId252"/>
    <p:sldId id="505" r:id="rId253"/>
    <p:sldId id="506" r:id="rId254"/>
    <p:sldId id="507" r:id="rId255"/>
    <p:sldId id="508" r:id="rId256"/>
    <p:sldId id="509" r:id="rId257"/>
    <p:sldId id="510" r:id="rId258"/>
    <p:sldId id="511" r:id="rId259"/>
    <p:sldId id="512" r:id="rId260"/>
    <p:sldId id="513" r:id="rId261"/>
    <p:sldId id="514" r:id="rId262"/>
    <p:sldId id="515" r:id="rId263"/>
    <p:sldId id="516" r:id="rId264"/>
    <p:sldId id="517" r:id="rId265"/>
    <p:sldId id="518" r:id="rId266"/>
    <p:sldId id="519" r:id="rId267"/>
    <p:sldId id="520" r:id="rId268"/>
    <p:sldId id="521" r:id="rId269"/>
    <p:sldId id="522" r:id="rId270"/>
    <p:sldId id="523" r:id="rId271"/>
    <p:sldId id="524" r:id="rId272"/>
    <p:sldId id="525" r:id="rId273"/>
    <p:sldId id="526" r:id="rId274"/>
    <p:sldId id="527" r:id="rId275"/>
    <p:sldId id="528" r:id="rId276"/>
    <p:sldId id="529" r:id="rId277"/>
    <p:sldId id="530" r:id="rId278"/>
    <p:sldId id="531" r:id="rId279"/>
    <p:sldId id="532" r:id="rId280"/>
    <p:sldId id="533" r:id="rId281"/>
    <p:sldId id="534" r:id="rId282"/>
    <p:sldId id="535" r:id="rId283"/>
    <p:sldId id="536" r:id="rId284"/>
    <p:sldId id="537" r:id="rId285"/>
    <p:sldId id="538" r:id="rId286"/>
    <p:sldId id="539" r:id="rId287"/>
    <p:sldId id="540" r:id="rId288"/>
    <p:sldId id="541" r:id="rId289"/>
    <p:sldId id="542" r:id="rId290"/>
    <p:sldId id="543" r:id="rId291"/>
    <p:sldId id="544" r:id="rId292"/>
    <p:sldId id="545" r:id="rId293"/>
    <p:sldId id="546" r:id="rId294"/>
    <p:sldId id="547" r:id="rId295"/>
    <p:sldId id="548" r:id="rId296"/>
    <p:sldId id="549" r:id="rId297"/>
    <p:sldId id="550" r:id="rId298"/>
    <p:sldId id="551" r:id="rId299"/>
    <p:sldId id="552" r:id="rId300"/>
    <p:sldId id="553" r:id="rId301"/>
    <p:sldId id="554" r:id="rId302"/>
    <p:sldId id="555" r:id="rId303"/>
    <p:sldId id="556" r:id="rId304"/>
    <p:sldId id="557" r:id="rId305"/>
    <p:sldId id="558" r:id="rId306"/>
    <p:sldId id="559" r:id="rId307"/>
    <p:sldId id="560" r:id="rId308"/>
    <p:sldId id="561" r:id="rId309"/>
    <p:sldId id="562" r:id="rId310"/>
    <p:sldId id="563" r:id="rId311"/>
    <p:sldId id="564" r:id="rId312"/>
    <p:sldId id="565" r:id="rId313"/>
    <p:sldId id="566" r:id="rId314"/>
    <p:sldId id="567" r:id="rId315"/>
    <p:sldId id="568" r:id="rId316"/>
    <p:sldId id="569" r:id="rId317"/>
    <p:sldId id="570" r:id="rId318"/>
    <p:sldId id="571" r:id="rId319"/>
    <p:sldId id="572" r:id="rId320"/>
    <p:sldId id="573" r:id="rId321"/>
    <p:sldId id="574" r:id="rId322"/>
    <p:sldId id="575" r:id="rId323"/>
    <p:sldId id="576" r:id="rId324"/>
    <p:sldId id="577" r:id="rId325"/>
    <p:sldId id="578" r:id="rId326"/>
    <p:sldId id="579" r:id="rId327"/>
    <p:sldId id="580" r:id="rId328"/>
    <p:sldId id="581" r:id="rId329"/>
    <p:sldId id="582" r:id="rId330"/>
    <p:sldId id="583" r:id="rId331"/>
    <p:sldId id="584" r:id="rId332"/>
    <p:sldId id="585" r:id="rId333"/>
    <p:sldId id="586" r:id="rId334"/>
    <p:sldId id="587" r:id="rId335"/>
    <p:sldId id="588" r:id="rId336"/>
    <p:sldId id="589" r:id="rId337"/>
    <p:sldId id="590" r:id="rId338"/>
    <p:sldId id="591" r:id="rId339"/>
    <p:sldId id="592" r:id="rId340"/>
    <p:sldId id="593" r:id="rId341"/>
    <p:sldId id="594" r:id="rId342"/>
    <p:sldId id="595" r:id="rId343"/>
    <p:sldId id="596" r:id="rId344"/>
    <p:sldId id="597" r:id="rId345"/>
    <p:sldId id="598" r:id="rId346"/>
    <p:sldId id="599" r:id="rId347"/>
    <p:sldId id="600" r:id="rId348"/>
    <p:sldId id="601" r:id="rId349"/>
    <p:sldId id="602" r:id="rId350"/>
    <p:sldId id="603" r:id="rId351"/>
    <p:sldId id="604" r:id="rId352"/>
    <p:sldId id="605" r:id="rId353"/>
    <p:sldId id="606" r:id="rId354"/>
    <p:sldId id="607" r:id="rId355"/>
    <p:sldId id="608" r:id="rId356"/>
    <p:sldId id="609" r:id="rId357"/>
    <p:sldId id="610" r:id="rId358"/>
    <p:sldId id="611" r:id="rId359"/>
    <p:sldId id="612" r:id="rId360"/>
    <p:sldId id="613" r:id="rId361"/>
    <p:sldId id="614" r:id="rId362"/>
    <p:sldId id="615" r:id="rId363"/>
    <p:sldId id="616" r:id="rId364"/>
    <p:sldId id="617" r:id="rId365"/>
    <p:sldId id="618" r:id="rId366"/>
    <p:sldId id="619" r:id="rId367"/>
    <p:sldId id="620" r:id="rId368"/>
    <p:sldId id="621" r:id="rId369"/>
    <p:sldId id="622" r:id="rId370"/>
    <p:sldId id="623" r:id="rId371"/>
    <p:sldId id="624" r:id="rId372"/>
    <p:sldId id="625" r:id="rId373"/>
    <p:sldId id="626" r:id="rId374"/>
    <p:sldId id="627" r:id="rId375"/>
    <p:sldId id="628" r:id="rId376"/>
    <p:sldId id="629" r:id="rId377"/>
    <p:sldId id="630" r:id="rId378"/>
    <p:sldId id="631" r:id="rId379"/>
    <p:sldId id="632" r:id="rId380"/>
    <p:sldId id="633" r:id="rId381"/>
    <p:sldId id="634" r:id="rId382"/>
    <p:sldId id="635" r:id="rId383"/>
    <p:sldId id="636" r:id="rId384"/>
    <p:sldId id="637" r:id="rId385"/>
    <p:sldId id="638" r:id="rId386"/>
    <p:sldId id="639" r:id="rId387"/>
    <p:sldId id="640" r:id="rId388"/>
    <p:sldId id="641" r:id="rId389"/>
    <p:sldId id="642" r:id="rId390"/>
    <p:sldId id="643" r:id="rId391"/>
    <p:sldId id="644" r:id="rId392"/>
    <p:sldId id="645" r:id="rId393"/>
    <p:sldId id="646" r:id="rId394"/>
    <p:sldId id="647" r:id="rId395"/>
    <p:sldId id="648" r:id="rId396"/>
    <p:sldId id="649" r:id="rId397"/>
  </p:sldIdLst>
  <p:sldSz cx="9906000" cy="6858000" type="A4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none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none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none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none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8908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-510" y="-78"/>
      </p:cViewPr>
      <p:guideLst>
        <p:guide orient="horz" pos="2154"/>
        <p:guide pos="311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 showGuides="1">
      <p:cViewPr varScale="1">
        <p:scale>
          <a:sx n="63" d="100"/>
          <a:sy n="63" d="100"/>
        </p:scale>
        <p:origin x="-2934" y="-120"/>
      </p:cViewPr>
      <p:guideLst>
        <p:guide orient="horz" pos="3125"/>
        <p:guide pos="2139"/>
      </p:guideLst>
    </p:cSldViewPr>
  </p:notesViewPr>
  <p:gridSpacing cx="36004" cy="36004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00" Type="http://schemas.openxmlformats.org/officeDocument/2006/relationships/slide" Target="slides/slide97.xml"  /><Relationship Id="rId101" Type="http://schemas.openxmlformats.org/officeDocument/2006/relationships/slide" Target="slides/slide98.xml"  /><Relationship Id="rId102" Type="http://schemas.openxmlformats.org/officeDocument/2006/relationships/slide" Target="slides/slide99.xml"  /><Relationship Id="rId103" Type="http://schemas.openxmlformats.org/officeDocument/2006/relationships/slide" Target="slides/slide100.xml"  /><Relationship Id="rId104" Type="http://schemas.openxmlformats.org/officeDocument/2006/relationships/slide" Target="slides/slide101.xml"  /><Relationship Id="rId105" Type="http://schemas.openxmlformats.org/officeDocument/2006/relationships/slide" Target="slides/slide102.xml"  /><Relationship Id="rId106" Type="http://schemas.openxmlformats.org/officeDocument/2006/relationships/slide" Target="slides/slide103.xml"  /><Relationship Id="rId107" Type="http://schemas.openxmlformats.org/officeDocument/2006/relationships/slide" Target="slides/slide104.xml"  /><Relationship Id="rId108" Type="http://schemas.openxmlformats.org/officeDocument/2006/relationships/slide" Target="slides/slide105.xml"  /><Relationship Id="rId109" Type="http://schemas.openxmlformats.org/officeDocument/2006/relationships/slide" Target="slides/slide106.xml"  /><Relationship Id="rId11" Type="http://schemas.openxmlformats.org/officeDocument/2006/relationships/slide" Target="slides/slide8.xml"  /><Relationship Id="rId110" Type="http://schemas.openxmlformats.org/officeDocument/2006/relationships/slide" Target="slides/slide107.xml"  /><Relationship Id="rId111" Type="http://schemas.openxmlformats.org/officeDocument/2006/relationships/slide" Target="slides/slide108.xml"  /><Relationship Id="rId112" Type="http://schemas.openxmlformats.org/officeDocument/2006/relationships/slide" Target="slides/slide109.xml"  /><Relationship Id="rId113" Type="http://schemas.openxmlformats.org/officeDocument/2006/relationships/slide" Target="slides/slide110.xml"  /><Relationship Id="rId114" Type="http://schemas.openxmlformats.org/officeDocument/2006/relationships/slide" Target="slides/slide111.xml"  /><Relationship Id="rId115" Type="http://schemas.openxmlformats.org/officeDocument/2006/relationships/slide" Target="slides/slide112.xml"  /><Relationship Id="rId116" Type="http://schemas.openxmlformats.org/officeDocument/2006/relationships/slide" Target="slides/slide113.xml"  /><Relationship Id="rId117" Type="http://schemas.openxmlformats.org/officeDocument/2006/relationships/slide" Target="slides/slide114.xml"  /><Relationship Id="rId118" Type="http://schemas.openxmlformats.org/officeDocument/2006/relationships/slide" Target="slides/slide115.xml"  /><Relationship Id="rId119" Type="http://schemas.openxmlformats.org/officeDocument/2006/relationships/slide" Target="slides/slide116.xml"  /><Relationship Id="rId12" Type="http://schemas.openxmlformats.org/officeDocument/2006/relationships/slide" Target="slides/slide9.xml"  /><Relationship Id="rId120" Type="http://schemas.openxmlformats.org/officeDocument/2006/relationships/slide" Target="slides/slide117.xml"  /><Relationship Id="rId121" Type="http://schemas.openxmlformats.org/officeDocument/2006/relationships/slide" Target="slides/slide118.xml"  /><Relationship Id="rId122" Type="http://schemas.openxmlformats.org/officeDocument/2006/relationships/slide" Target="slides/slide119.xml"  /><Relationship Id="rId123" Type="http://schemas.openxmlformats.org/officeDocument/2006/relationships/slide" Target="slides/slide120.xml"  /><Relationship Id="rId124" Type="http://schemas.openxmlformats.org/officeDocument/2006/relationships/slide" Target="slides/slide121.xml"  /><Relationship Id="rId125" Type="http://schemas.openxmlformats.org/officeDocument/2006/relationships/slide" Target="slides/slide122.xml"  /><Relationship Id="rId126" Type="http://schemas.openxmlformats.org/officeDocument/2006/relationships/slide" Target="slides/slide123.xml"  /><Relationship Id="rId127" Type="http://schemas.openxmlformats.org/officeDocument/2006/relationships/slide" Target="slides/slide124.xml"  /><Relationship Id="rId128" Type="http://schemas.openxmlformats.org/officeDocument/2006/relationships/slide" Target="slides/slide125.xml"  /><Relationship Id="rId129" Type="http://schemas.openxmlformats.org/officeDocument/2006/relationships/slide" Target="slides/slide126.xml"  /><Relationship Id="rId13" Type="http://schemas.openxmlformats.org/officeDocument/2006/relationships/slide" Target="slides/slide10.xml"  /><Relationship Id="rId130" Type="http://schemas.openxmlformats.org/officeDocument/2006/relationships/slide" Target="slides/slide127.xml"  /><Relationship Id="rId131" Type="http://schemas.openxmlformats.org/officeDocument/2006/relationships/slide" Target="slides/slide128.xml"  /><Relationship Id="rId132" Type="http://schemas.openxmlformats.org/officeDocument/2006/relationships/slide" Target="slides/slide129.xml"  /><Relationship Id="rId133" Type="http://schemas.openxmlformats.org/officeDocument/2006/relationships/slide" Target="slides/slide130.xml"  /><Relationship Id="rId134" Type="http://schemas.openxmlformats.org/officeDocument/2006/relationships/slide" Target="slides/slide131.xml"  /><Relationship Id="rId135" Type="http://schemas.openxmlformats.org/officeDocument/2006/relationships/slide" Target="slides/slide132.xml"  /><Relationship Id="rId136" Type="http://schemas.openxmlformats.org/officeDocument/2006/relationships/slide" Target="slides/slide133.xml"  /><Relationship Id="rId137" Type="http://schemas.openxmlformats.org/officeDocument/2006/relationships/slide" Target="slides/slide134.xml"  /><Relationship Id="rId138" Type="http://schemas.openxmlformats.org/officeDocument/2006/relationships/slide" Target="slides/slide135.xml"  /><Relationship Id="rId139" Type="http://schemas.openxmlformats.org/officeDocument/2006/relationships/slide" Target="slides/slide136.xml"  /><Relationship Id="rId14" Type="http://schemas.openxmlformats.org/officeDocument/2006/relationships/slide" Target="slides/slide11.xml"  /><Relationship Id="rId140" Type="http://schemas.openxmlformats.org/officeDocument/2006/relationships/slide" Target="slides/slide137.xml"  /><Relationship Id="rId141" Type="http://schemas.openxmlformats.org/officeDocument/2006/relationships/slide" Target="slides/slide138.xml"  /><Relationship Id="rId142" Type="http://schemas.openxmlformats.org/officeDocument/2006/relationships/slide" Target="slides/slide139.xml"  /><Relationship Id="rId143" Type="http://schemas.openxmlformats.org/officeDocument/2006/relationships/slide" Target="slides/slide140.xml"  /><Relationship Id="rId144" Type="http://schemas.openxmlformats.org/officeDocument/2006/relationships/slide" Target="slides/slide141.xml"  /><Relationship Id="rId145" Type="http://schemas.openxmlformats.org/officeDocument/2006/relationships/slide" Target="slides/slide142.xml"  /><Relationship Id="rId146" Type="http://schemas.openxmlformats.org/officeDocument/2006/relationships/slide" Target="slides/slide143.xml"  /><Relationship Id="rId147" Type="http://schemas.openxmlformats.org/officeDocument/2006/relationships/slide" Target="slides/slide144.xml"  /><Relationship Id="rId148" Type="http://schemas.openxmlformats.org/officeDocument/2006/relationships/slide" Target="slides/slide145.xml"  /><Relationship Id="rId149" Type="http://schemas.openxmlformats.org/officeDocument/2006/relationships/slide" Target="slides/slide146.xml"  /><Relationship Id="rId15" Type="http://schemas.openxmlformats.org/officeDocument/2006/relationships/slide" Target="slides/slide12.xml"  /><Relationship Id="rId150" Type="http://schemas.openxmlformats.org/officeDocument/2006/relationships/slide" Target="slides/slide147.xml"  /><Relationship Id="rId151" Type="http://schemas.openxmlformats.org/officeDocument/2006/relationships/slide" Target="slides/slide148.xml"  /><Relationship Id="rId152" Type="http://schemas.openxmlformats.org/officeDocument/2006/relationships/slide" Target="slides/slide149.xml"  /><Relationship Id="rId153" Type="http://schemas.openxmlformats.org/officeDocument/2006/relationships/slide" Target="slides/slide150.xml"  /><Relationship Id="rId154" Type="http://schemas.openxmlformats.org/officeDocument/2006/relationships/slide" Target="slides/slide151.xml"  /><Relationship Id="rId155" Type="http://schemas.openxmlformats.org/officeDocument/2006/relationships/slide" Target="slides/slide152.xml"  /><Relationship Id="rId156" Type="http://schemas.openxmlformats.org/officeDocument/2006/relationships/slide" Target="slides/slide153.xml"  /><Relationship Id="rId157" Type="http://schemas.openxmlformats.org/officeDocument/2006/relationships/slide" Target="slides/slide154.xml"  /><Relationship Id="rId158" Type="http://schemas.openxmlformats.org/officeDocument/2006/relationships/slide" Target="slides/slide155.xml"  /><Relationship Id="rId159" Type="http://schemas.openxmlformats.org/officeDocument/2006/relationships/slide" Target="slides/slide156.xml"  /><Relationship Id="rId16" Type="http://schemas.openxmlformats.org/officeDocument/2006/relationships/slide" Target="slides/slide13.xml"  /><Relationship Id="rId160" Type="http://schemas.openxmlformats.org/officeDocument/2006/relationships/slide" Target="slides/slide157.xml"  /><Relationship Id="rId161" Type="http://schemas.openxmlformats.org/officeDocument/2006/relationships/slide" Target="slides/slide158.xml"  /><Relationship Id="rId162" Type="http://schemas.openxmlformats.org/officeDocument/2006/relationships/slide" Target="slides/slide159.xml"  /><Relationship Id="rId163" Type="http://schemas.openxmlformats.org/officeDocument/2006/relationships/slide" Target="slides/slide160.xml"  /><Relationship Id="rId164" Type="http://schemas.openxmlformats.org/officeDocument/2006/relationships/slide" Target="slides/slide161.xml"  /><Relationship Id="rId165" Type="http://schemas.openxmlformats.org/officeDocument/2006/relationships/slide" Target="slides/slide162.xml"  /><Relationship Id="rId166" Type="http://schemas.openxmlformats.org/officeDocument/2006/relationships/slide" Target="slides/slide163.xml"  /><Relationship Id="rId167" Type="http://schemas.openxmlformats.org/officeDocument/2006/relationships/slide" Target="slides/slide164.xml"  /><Relationship Id="rId168" Type="http://schemas.openxmlformats.org/officeDocument/2006/relationships/slide" Target="slides/slide165.xml"  /><Relationship Id="rId169" Type="http://schemas.openxmlformats.org/officeDocument/2006/relationships/slide" Target="slides/slide166.xml"  /><Relationship Id="rId17" Type="http://schemas.openxmlformats.org/officeDocument/2006/relationships/slide" Target="slides/slide14.xml"  /><Relationship Id="rId170" Type="http://schemas.openxmlformats.org/officeDocument/2006/relationships/slide" Target="slides/slide167.xml"  /><Relationship Id="rId171" Type="http://schemas.openxmlformats.org/officeDocument/2006/relationships/slide" Target="slides/slide168.xml"  /><Relationship Id="rId172" Type="http://schemas.openxmlformats.org/officeDocument/2006/relationships/slide" Target="slides/slide169.xml"  /><Relationship Id="rId173" Type="http://schemas.openxmlformats.org/officeDocument/2006/relationships/slide" Target="slides/slide170.xml"  /><Relationship Id="rId174" Type="http://schemas.openxmlformats.org/officeDocument/2006/relationships/slide" Target="slides/slide171.xml"  /><Relationship Id="rId175" Type="http://schemas.openxmlformats.org/officeDocument/2006/relationships/slide" Target="slides/slide172.xml"  /><Relationship Id="rId176" Type="http://schemas.openxmlformats.org/officeDocument/2006/relationships/slide" Target="slides/slide173.xml"  /><Relationship Id="rId177" Type="http://schemas.openxmlformats.org/officeDocument/2006/relationships/slide" Target="slides/slide174.xml"  /><Relationship Id="rId178" Type="http://schemas.openxmlformats.org/officeDocument/2006/relationships/slide" Target="slides/slide175.xml"  /><Relationship Id="rId179" Type="http://schemas.openxmlformats.org/officeDocument/2006/relationships/slide" Target="slides/slide176.xml"  /><Relationship Id="rId18" Type="http://schemas.openxmlformats.org/officeDocument/2006/relationships/slide" Target="slides/slide15.xml"  /><Relationship Id="rId180" Type="http://schemas.openxmlformats.org/officeDocument/2006/relationships/slide" Target="slides/slide177.xml"  /><Relationship Id="rId181" Type="http://schemas.openxmlformats.org/officeDocument/2006/relationships/slide" Target="slides/slide178.xml"  /><Relationship Id="rId182" Type="http://schemas.openxmlformats.org/officeDocument/2006/relationships/slide" Target="slides/slide179.xml"  /><Relationship Id="rId183" Type="http://schemas.openxmlformats.org/officeDocument/2006/relationships/slide" Target="slides/slide180.xml"  /><Relationship Id="rId184" Type="http://schemas.openxmlformats.org/officeDocument/2006/relationships/slide" Target="slides/slide181.xml"  /><Relationship Id="rId185" Type="http://schemas.openxmlformats.org/officeDocument/2006/relationships/slide" Target="slides/slide182.xml"  /><Relationship Id="rId186" Type="http://schemas.openxmlformats.org/officeDocument/2006/relationships/slide" Target="slides/slide183.xml"  /><Relationship Id="rId187" Type="http://schemas.openxmlformats.org/officeDocument/2006/relationships/slide" Target="slides/slide184.xml"  /><Relationship Id="rId188" Type="http://schemas.openxmlformats.org/officeDocument/2006/relationships/slide" Target="slides/slide185.xml"  /><Relationship Id="rId189" Type="http://schemas.openxmlformats.org/officeDocument/2006/relationships/slide" Target="slides/slide186.xml"  /><Relationship Id="rId19" Type="http://schemas.openxmlformats.org/officeDocument/2006/relationships/slide" Target="slides/slide16.xml"  /><Relationship Id="rId190" Type="http://schemas.openxmlformats.org/officeDocument/2006/relationships/slide" Target="slides/slide187.xml"  /><Relationship Id="rId191" Type="http://schemas.openxmlformats.org/officeDocument/2006/relationships/slide" Target="slides/slide188.xml"  /><Relationship Id="rId192" Type="http://schemas.openxmlformats.org/officeDocument/2006/relationships/slide" Target="slides/slide189.xml"  /><Relationship Id="rId193" Type="http://schemas.openxmlformats.org/officeDocument/2006/relationships/slide" Target="slides/slide190.xml"  /><Relationship Id="rId194" Type="http://schemas.openxmlformats.org/officeDocument/2006/relationships/slide" Target="slides/slide191.xml"  /><Relationship Id="rId195" Type="http://schemas.openxmlformats.org/officeDocument/2006/relationships/slide" Target="slides/slide192.xml"  /><Relationship Id="rId196" Type="http://schemas.openxmlformats.org/officeDocument/2006/relationships/slide" Target="slides/slide193.xml"  /><Relationship Id="rId197" Type="http://schemas.openxmlformats.org/officeDocument/2006/relationships/slide" Target="slides/slide194.xml"  /><Relationship Id="rId198" Type="http://schemas.openxmlformats.org/officeDocument/2006/relationships/slide" Target="slides/slide195.xml"  /><Relationship Id="rId199" Type="http://schemas.openxmlformats.org/officeDocument/2006/relationships/slide" Target="slides/slide19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00" Type="http://schemas.openxmlformats.org/officeDocument/2006/relationships/slide" Target="slides/slide197.xml"  /><Relationship Id="rId201" Type="http://schemas.openxmlformats.org/officeDocument/2006/relationships/slide" Target="slides/slide198.xml"  /><Relationship Id="rId202" Type="http://schemas.openxmlformats.org/officeDocument/2006/relationships/slide" Target="slides/slide199.xml"  /><Relationship Id="rId203" Type="http://schemas.openxmlformats.org/officeDocument/2006/relationships/slide" Target="slides/slide200.xml"  /><Relationship Id="rId204" Type="http://schemas.openxmlformats.org/officeDocument/2006/relationships/slide" Target="slides/slide201.xml"  /><Relationship Id="rId205" Type="http://schemas.openxmlformats.org/officeDocument/2006/relationships/slide" Target="slides/slide202.xml"  /><Relationship Id="rId206" Type="http://schemas.openxmlformats.org/officeDocument/2006/relationships/slide" Target="slides/slide203.xml"  /><Relationship Id="rId207" Type="http://schemas.openxmlformats.org/officeDocument/2006/relationships/slide" Target="slides/slide204.xml"  /><Relationship Id="rId208" Type="http://schemas.openxmlformats.org/officeDocument/2006/relationships/slide" Target="slides/slide205.xml"  /><Relationship Id="rId209" Type="http://schemas.openxmlformats.org/officeDocument/2006/relationships/slide" Target="slides/slide206.xml"  /><Relationship Id="rId21" Type="http://schemas.openxmlformats.org/officeDocument/2006/relationships/slide" Target="slides/slide18.xml"  /><Relationship Id="rId210" Type="http://schemas.openxmlformats.org/officeDocument/2006/relationships/slide" Target="slides/slide207.xml"  /><Relationship Id="rId211" Type="http://schemas.openxmlformats.org/officeDocument/2006/relationships/slide" Target="slides/slide208.xml"  /><Relationship Id="rId212" Type="http://schemas.openxmlformats.org/officeDocument/2006/relationships/slide" Target="slides/slide209.xml"  /><Relationship Id="rId213" Type="http://schemas.openxmlformats.org/officeDocument/2006/relationships/slide" Target="slides/slide210.xml"  /><Relationship Id="rId214" Type="http://schemas.openxmlformats.org/officeDocument/2006/relationships/slide" Target="slides/slide211.xml"  /><Relationship Id="rId215" Type="http://schemas.openxmlformats.org/officeDocument/2006/relationships/slide" Target="slides/slide212.xml"  /><Relationship Id="rId216" Type="http://schemas.openxmlformats.org/officeDocument/2006/relationships/slide" Target="slides/slide213.xml"  /><Relationship Id="rId217" Type="http://schemas.openxmlformats.org/officeDocument/2006/relationships/slide" Target="slides/slide214.xml"  /><Relationship Id="rId218" Type="http://schemas.openxmlformats.org/officeDocument/2006/relationships/slide" Target="slides/slide215.xml"  /><Relationship Id="rId219" Type="http://schemas.openxmlformats.org/officeDocument/2006/relationships/slide" Target="slides/slide216.xml"  /><Relationship Id="rId22" Type="http://schemas.openxmlformats.org/officeDocument/2006/relationships/slide" Target="slides/slide19.xml"  /><Relationship Id="rId220" Type="http://schemas.openxmlformats.org/officeDocument/2006/relationships/slide" Target="slides/slide217.xml"  /><Relationship Id="rId221" Type="http://schemas.openxmlformats.org/officeDocument/2006/relationships/slide" Target="slides/slide218.xml"  /><Relationship Id="rId222" Type="http://schemas.openxmlformats.org/officeDocument/2006/relationships/slide" Target="slides/slide219.xml"  /><Relationship Id="rId223" Type="http://schemas.openxmlformats.org/officeDocument/2006/relationships/slide" Target="slides/slide220.xml"  /><Relationship Id="rId224" Type="http://schemas.openxmlformats.org/officeDocument/2006/relationships/slide" Target="slides/slide221.xml"  /><Relationship Id="rId225" Type="http://schemas.openxmlformats.org/officeDocument/2006/relationships/slide" Target="slides/slide222.xml"  /><Relationship Id="rId226" Type="http://schemas.openxmlformats.org/officeDocument/2006/relationships/slide" Target="slides/slide223.xml"  /><Relationship Id="rId227" Type="http://schemas.openxmlformats.org/officeDocument/2006/relationships/slide" Target="slides/slide224.xml"  /><Relationship Id="rId228" Type="http://schemas.openxmlformats.org/officeDocument/2006/relationships/slide" Target="slides/slide225.xml"  /><Relationship Id="rId229" Type="http://schemas.openxmlformats.org/officeDocument/2006/relationships/slide" Target="slides/slide226.xml"  /><Relationship Id="rId23" Type="http://schemas.openxmlformats.org/officeDocument/2006/relationships/slide" Target="slides/slide20.xml"  /><Relationship Id="rId230" Type="http://schemas.openxmlformats.org/officeDocument/2006/relationships/slide" Target="slides/slide227.xml"  /><Relationship Id="rId231" Type="http://schemas.openxmlformats.org/officeDocument/2006/relationships/slide" Target="slides/slide228.xml"  /><Relationship Id="rId232" Type="http://schemas.openxmlformats.org/officeDocument/2006/relationships/slide" Target="slides/slide229.xml"  /><Relationship Id="rId233" Type="http://schemas.openxmlformats.org/officeDocument/2006/relationships/slide" Target="slides/slide230.xml"  /><Relationship Id="rId234" Type="http://schemas.openxmlformats.org/officeDocument/2006/relationships/slide" Target="slides/slide231.xml"  /><Relationship Id="rId235" Type="http://schemas.openxmlformats.org/officeDocument/2006/relationships/slide" Target="slides/slide232.xml"  /><Relationship Id="rId236" Type="http://schemas.openxmlformats.org/officeDocument/2006/relationships/slide" Target="slides/slide233.xml"  /><Relationship Id="rId237" Type="http://schemas.openxmlformats.org/officeDocument/2006/relationships/slide" Target="slides/slide234.xml"  /><Relationship Id="rId238" Type="http://schemas.openxmlformats.org/officeDocument/2006/relationships/slide" Target="slides/slide235.xml"  /><Relationship Id="rId239" Type="http://schemas.openxmlformats.org/officeDocument/2006/relationships/slide" Target="slides/slide236.xml"  /><Relationship Id="rId24" Type="http://schemas.openxmlformats.org/officeDocument/2006/relationships/slide" Target="slides/slide21.xml"  /><Relationship Id="rId240" Type="http://schemas.openxmlformats.org/officeDocument/2006/relationships/slide" Target="slides/slide237.xml"  /><Relationship Id="rId241" Type="http://schemas.openxmlformats.org/officeDocument/2006/relationships/slide" Target="slides/slide238.xml"  /><Relationship Id="rId242" Type="http://schemas.openxmlformats.org/officeDocument/2006/relationships/slide" Target="slides/slide239.xml"  /><Relationship Id="rId243" Type="http://schemas.openxmlformats.org/officeDocument/2006/relationships/slide" Target="slides/slide240.xml"  /><Relationship Id="rId244" Type="http://schemas.openxmlformats.org/officeDocument/2006/relationships/slide" Target="slides/slide241.xml"  /><Relationship Id="rId245" Type="http://schemas.openxmlformats.org/officeDocument/2006/relationships/slide" Target="slides/slide242.xml"  /><Relationship Id="rId246" Type="http://schemas.openxmlformats.org/officeDocument/2006/relationships/slide" Target="slides/slide243.xml"  /><Relationship Id="rId247" Type="http://schemas.openxmlformats.org/officeDocument/2006/relationships/slide" Target="slides/slide244.xml"  /><Relationship Id="rId248" Type="http://schemas.openxmlformats.org/officeDocument/2006/relationships/slide" Target="slides/slide245.xml"  /><Relationship Id="rId249" Type="http://schemas.openxmlformats.org/officeDocument/2006/relationships/slide" Target="slides/slide246.xml"  /><Relationship Id="rId25" Type="http://schemas.openxmlformats.org/officeDocument/2006/relationships/slide" Target="slides/slide22.xml"  /><Relationship Id="rId250" Type="http://schemas.openxmlformats.org/officeDocument/2006/relationships/slide" Target="slides/slide247.xml"  /><Relationship Id="rId251" Type="http://schemas.openxmlformats.org/officeDocument/2006/relationships/slide" Target="slides/slide248.xml"  /><Relationship Id="rId252" Type="http://schemas.openxmlformats.org/officeDocument/2006/relationships/slide" Target="slides/slide249.xml"  /><Relationship Id="rId253" Type="http://schemas.openxmlformats.org/officeDocument/2006/relationships/slide" Target="slides/slide250.xml"  /><Relationship Id="rId254" Type="http://schemas.openxmlformats.org/officeDocument/2006/relationships/slide" Target="slides/slide251.xml"  /><Relationship Id="rId255" Type="http://schemas.openxmlformats.org/officeDocument/2006/relationships/slide" Target="slides/slide252.xml"  /><Relationship Id="rId256" Type="http://schemas.openxmlformats.org/officeDocument/2006/relationships/slide" Target="slides/slide253.xml"  /><Relationship Id="rId257" Type="http://schemas.openxmlformats.org/officeDocument/2006/relationships/slide" Target="slides/slide254.xml"  /><Relationship Id="rId258" Type="http://schemas.openxmlformats.org/officeDocument/2006/relationships/slide" Target="slides/slide255.xml"  /><Relationship Id="rId259" Type="http://schemas.openxmlformats.org/officeDocument/2006/relationships/slide" Target="slides/slide256.xml"  /><Relationship Id="rId26" Type="http://schemas.openxmlformats.org/officeDocument/2006/relationships/slide" Target="slides/slide23.xml"  /><Relationship Id="rId260" Type="http://schemas.openxmlformats.org/officeDocument/2006/relationships/slide" Target="slides/slide257.xml"  /><Relationship Id="rId261" Type="http://schemas.openxmlformats.org/officeDocument/2006/relationships/slide" Target="slides/slide258.xml"  /><Relationship Id="rId262" Type="http://schemas.openxmlformats.org/officeDocument/2006/relationships/slide" Target="slides/slide259.xml"  /><Relationship Id="rId263" Type="http://schemas.openxmlformats.org/officeDocument/2006/relationships/slide" Target="slides/slide260.xml"  /><Relationship Id="rId264" Type="http://schemas.openxmlformats.org/officeDocument/2006/relationships/slide" Target="slides/slide261.xml"  /><Relationship Id="rId265" Type="http://schemas.openxmlformats.org/officeDocument/2006/relationships/slide" Target="slides/slide262.xml"  /><Relationship Id="rId266" Type="http://schemas.openxmlformats.org/officeDocument/2006/relationships/slide" Target="slides/slide263.xml"  /><Relationship Id="rId267" Type="http://schemas.openxmlformats.org/officeDocument/2006/relationships/slide" Target="slides/slide264.xml"  /><Relationship Id="rId268" Type="http://schemas.openxmlformats.org/officeDocument/2006/relationships/slide" Target="slides/slide265.xml"  /><Relationship Id="rId269" Type="http://schemas.openxmlformats.org/officeDocument/2006/relationships/slide" Target="slides/slide266.xml"  /><Relationship Id="rId27" Type="http://schemas.openxmlformats.org/officeDocument/2006/relationships/slide" Target="slides/slide24.xml"  /><Relationship Id="rId270" Type="http://schemas.openxmlformats.org/officeDocument/2006/relationships/slide" Target="slides/slide267.xml"  /><Relationship Id="rId271" Type="http://schemas.openxmlformats.org/officeDocument/2006/relationships/slide" Target="slides/slide268.xml"  /><Relationship Id="rId272" Type="http://schemas.openxmlformats.org/officeDocument/2006/relationships/slide" Target="slides/slide269.xml"  /><Relationship Id="rId273" Type="http://schemas.openxmlformats.org/officeDocument/2006/relationships/slide" Target="slides/slide270.xml"  /><Relationship Id="rId274" Type="http://schemas.openxmlformats.org/officeDocument/2006/relationships/slide" Target="slides/slide271.xml"  /><Relationship Id="rId275" Type="http://schemas.openxmlformats.org/officeDocument/2006/relationships/slide" Target="slides/slide272.xml"  /><Relationship Id="rId276" Type="http://schemas.openxmlformats.org/officeDocument/2006/relationships/slide" Target="slides/slide273.xml"  /><Relationship Id="rId277" Type="http://schemas.openxmlformats.org/officeDocument/2006/relationships/slide" Target="slides/slide274.xml"  /><Relationship Id="rId278" Type="http://schemas.openxmlformats.org/officeDocument/2006/relationships/slide" Target="slides/slide275.xml"  /><Relationship Id="rId279" Type="http://schemas.openxmlformats.org/officeDocument/2006/relationships/slide" Target="slides/slide276.xml"  /><Relationship Id="rId28" Type="http://schemas.openxmlformats.org/officeDocument/2006/relationships/slide" Target="slides/slide25.xml"  /><Relationship Id="rId280" Type="http://schemas.openxmlformats.org/officeDocument/2006/relationships/slide" Target="slides/slide277.xml"  /><Relationship Id="rId281" Type="http://schemas.openxmlformats.org/officeDocument/2006/relationships/slide" Target="slides/slide278.xml"  /><Relationship Id="rId282" Type="http://schemas.openxmlformats.org/officeDocument/2006/relationships/slide" Target="slides/slide279.xml"  /><Relationship Id="rId283" Type="http://schemas.openxmlformats.org/officeDocument/2006/relationships/slide" Target="slides/slide280.xml"  /><Relationship Id="rId284" Type="http://schemas.openxmlformats.org/officeDocument/2006/relationships/slide" Target="slides/slide281.xml"  /><Relationship Id="rId285" Type="http://schemas.openxmlformats.org/officeDocument/2006/relationships/slide" Target="slides/slide282.xml"  /><Relationship Id="rId286" Type="http://schemas.openxmlformats.org/officeDocument/2006/relationships/slide" Target="slides/slide283.xml"  /><Relationship Id="rId287" Type="http://schemas.openxmlformats.org/officeDocument/2006/relationships/slide" Target="slides/slide284.xml"  /><Relationship Id="rId288" Type="http://schemas.openxmlformats.org/officeDocument/2006/relationships/slide" Target="slides/slide285.xml"  /><Relationship Id="rId289" Type="http://schemas.openxmlformats.org/officeDocument/2006/relationships/slide" Target="slides/slide286.xml"  /><Relationship Id="rId29" Type="http://schemas.openxmlformats.org/officeDocument/2006/relationships/slide" Target="slides/slide26.xml"  /><Relationship Id="rId290" Type="http://schemas.openxmlformats.org/officeDocument/2006/relationships/slide" Target="slides/slide287.xml"  /><Relationship Id="rId291" Type="http://schemas.openxmlformats.org/officeDocument/2006/relationships/slide" Target="slides/slide288.xml"  /><Relationship Id="rId292" Type="http://schemas.openxmlformats.org/officeDocument/2006/relationships/slide" Target="slides/slide289.xml"  /><Relationship Id="rId293" Type="http://schemas.openxmlformats.org/officeDocument/2006/relationships/slide" Target="slides/slide290.xml"  /><Relationship Id="rId294" Type="http://schemas.openxmlformats.org/officeDocument/2006/relationships/slide" Target="slides/slide291.xml"  /><Relationship Id="rId295" Type="http://schemas.openxmlformats.org/officeDocument/2006/relationships/slide" Target="slides/slide292.xml"  /><Relationship Id="rId296" Type="http://schemas.openxmlformats.org/officeDocument/2006/relationships/slide" Target="slides/slide293.xml"  /><Relationship Id="rId297" Type="http://schemas.openxmlformats.org/officeDocument/2006/relationships/slide" Target="slides/slide294.xml"  /><Relationship Id="rId298" Type="http://schemas.openxmlformats.org/officeDocument/2006/relationships/slide" Target="slides/slide295.xml"  /><Relationship Id="rId299" Type="http://schemas.openxmlformats.org/officeDocument/2006/relationships/slide" Target="slides/slide29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00" Type="http://schemas.openxmlformats.org/officeDocument/2006/relationships/slide" Target="slides/slide297.xml"  /><Relationship Id="rId301" Type="http://schemas.openxmlformats.org/officeDocument/2006/relationships/slide" Target="slides/slide298.xml"  /><Relationship Id="rId302" Type="http://schemas.openxmlformats.org/officeDocument/2006/relationships/slide" Target="slides/slide299.xml"  /><Relationship Id="rId303" Type="http://schemas.openxmlformats.org/officeDocument/2006/relationships/slide" Target="slides/slide300.xml"  /><Relationship Id="rId304" Type="http://schemas.openxmlformats.org/officeDocument/2006/relationships/slide" Target="slides/slide301.xml"  /><Relationship Id="rId305" Type="http://schemas.openxmlformats.org/officeDocument/2006/relationships/slide" Target="slides/slide302.xml"  /><Relationship Id="rId306" Type="http://schemas.openxmlformats.org/officeDocument/2006/relationships/slide" Target="slides/slide303.xml"  /><Relationship Id="rId307" Type="http://schemas.openxmlformats.org/officeDocument/2006/relationships/slide" Target="slides/slide304.xml"  /><Relationship Id="rId308" Type="http://schemas.openxmlformats.org/officeDocument/2006/relationships/slide" Target="slides/slide305.xml"  /><Relationship Id="rId309" Type="http://schemas.openxmlformats.org/officeDocument/2006/relationships/slide" Target="slides/slide306.xml"  /><Relationship Id="rId31" Type="http://schemas.openxmlformats.org/officeDocument/2006/relationships/slide" Target="slides/slide28.xml"  /><Relationship Id="rId310" Type="http://schemas.openxmlformats.org/officeDocument/2006/relationships/slide" Target="slides/slide307.xml"  /><Relationship Id="rId311" Type="http://schemas.openxmlformats.org/officeDocument/2006/relationships/slide" Target="slides/slide308.xml"  /><Relationship Id="rId312" Type="http://schemas.openxmlformats.org/officeDocument/2006/relationships/slide" Target="slides/slide309.xml"  /><Relationship Id="rId313" Type="http://schemas.openxmlformats.org/officeDocument/2006/relationships/slide" Target="slides/slide310.xml"  /><Relationship Id="rId314" Type="http://schemas.openxmlformats.org/officeDocument/2006/relationships/slide" Target="slides/slide311.xml"  /><Relationship Id="rId315" Type="http://schemas.openxmlformats.org/officeDocument/2006/relationships/slide" Target="slides/slide312.xml"  /><Relationship Id="rId316" Type="http://schemas.openxmlformats.org/officeDocument/2006/relationships/slide" Target="slides/slide313.xml"  /><Relationship Id="rId317" Type="http://schemas.openxmlformats.org/officeDocument/2006/relationships/slide" Target="slides/slide314.xml"  /><Relationship Id="rId318" Type="http://schemas.openxmlformats.org/officeDocument/2006/relationships/slide" Target="slides/slide315.xml"  /><Relationship Id="rId319" Type="http://schemas.openxmlformats.org/officeDocument/2006/relationships/slide" Target="slides/slide316.xml"  /><Relationship Id="rId32" Type="http://schemas.openxmlformats.org/officeDocument/2006/relationships/slide" Target="slides/slide29.xml"  /><Relationship Id="rId320" Type="http://schemas.openxmlformats.org/officeDocument/2006/relationships/slide" Target="slides/slide317.xml"  /><Relationship Id="rId321" Type="http://schemas.openxmlformats.org/officeDocument/2006/relationships/slide" Target="slides/slide318.xml"  /><Relationship Id="rId322" Type="http://schemas.openxmlformats.org/officeDocument/2006/relationships/slide" Target="slides/slide319.xml"  /><Relationship Id="rId323" Type="http://schemas.openxmlformats.org/officeDocument/2006/relationships/slide" Target="slides/slide320.xml"  /><Relationship Id="rId324" Type="http://schemas.openxmlformats.org/officeDocument/2006/relationships/slide" Target="slides/slide321.xml"  /><Relationship Id="rId325" Type="http://schemas.openxmlformats.org/officeDocument/2006/relationships/slide" Target="slides/slide322.xml"  /><Relationship Id="rId326" Type="http://schemas.openxmlformats.org/officeDocument/2006/relationships/slide" Target="slides/slide323.xml"  /><Relationship Id="rId327" Type="http://schemas.openxmlformats.org/officeDocument/2006/relationships/slide" Target="slides/slide324.xml"  /><Relationship Id="rId328" Type="http://schemas.openxmlformats.org/officeDocument/2006/relationships/slide" Target="slides/slide325.xml"  /><Relationship Id="rId329" Type="http://schemas.openxmlformats.org/officeDocument/2006/relationships/slide" Target="slides/slide326.xml"  /><Relationship Id="rId33" Type="http://schemas.openxmlformats.org/officeDocument/2006/relationships/slide" Target="slides/slide30.xml"  /><Relationship Id="rId330" Type="http://schemas.openxmlformats.org/officeDocument/2006/relationships/slide" Target="slides/slide327.xml"  /><Relationship Id="rId331" Type="http://schemas.openxmlformats.org/officeDocument/2006/relationships/slide" Target="slides/slide328.xml"  /><Relationship Id="rId332" Type="http://schemas.openxmlformats.org/officeDocument/2006/relationships/slide" Target="slides/slide329.xml"  /><Relationship Id="rId333" Type="http://schemas.openxmlformats.org/officeDocument/2006/relationships/slide" Target="slides/slide330.xml"  /><Relationship Id="rId334" Type="http://schemas.openxmlformats.org/officeDocument/2006/relationships/slide" Target="slides/slide331.xml"  /><Relationship Id="rId335" Type="http://schemas.openxmlformats.org/officeDocument/2006/relationships/slide" Target="slides/slide332.xml"  /><Relationship Id="rId336" Type="http://schemas.openxmlformats.org/officeDocument/2006/relationships/slide" Target="slides/slide333.xml"  /><Relationship Id="rId337" Type="http://schemas.openxmlformats.org/officeDocument/2006/relationships/slide" Target="slides/slide334.xml"  /><Relationship Id="rId338" Type="http://schemas.openxmlformats.org/officeDocument/2006/relationships/slide" Target="slides/slide335.xml"  /><Relationship Id="rId339" Type="http://schemas.openxmlformats.org/officeDocument/2006/relationships/slide" Target="slides/slide336.xml"  /><Relationship Id="rId34" Type="http://schemas.openxmlformats.org/officeDocument/2006/relationships/slide" Target="slides/slide31.xml"  /><Relationship Id="rId340" Type="http://schemas.openxmlformats.org/officeDocument/2006/relationships/slide" Target="slides/slide337.xml"  /><Relationship Id="rId341" Type="http://schemas.openxmlformats.org/officeDocument/2006/relationships/slide" Target="slides/slide338.xml"  /><Relationship Id="rId342" Type="http://schemas.openxmlformats.org/officeDocument/2006/relationships/slide" Target="slides/slide339.xml"  /><Relationship Id="rId343" Type="http://schemas.openxmlformats.org/officeDocument/2006/relationships/slide" Target="slides/slide340.xml"  /><Relationship Id="rId344" Type="http://schemas.openxmlformats.org/officeDocument/2006/relationships/slide" Target="slides/slide341.xml"  /><Relationship Id="rId345" Type="http://schemas.openxmlformats.org/officeDocument/2006/relationships/slide" Target="slides/slide342.xml"  /><Relationship Id="rId346" Type="http://schemas.openxmlformats.org/officeDocument/2006/relationships/slide" Target="slides/slide343.xml"  /><Relationship Id="rId347" Type="http://schemas.openxmlformats.org/officeDocument/2006/relationships/slide" Target="slides/slide344.xml"  /><Relationship Id="rId348" Type="http://schemas.openxmlformats.org/officeDocument/2006/relationships/slide" Target="slides/slide345.xml"  /><Relationship Id="rId349" Type="http://schemas.openxmlformats.org/officeDocument/2006/relationships/slide" Target="slides/slide346.xml"  /><Relationship Id="rId35" Type="http://schemas.openxmlformats.org/officeDocument/2006/relationships/slide" Target="slides/slide32.xml"  /><Relationship Id="rId350" Type="http://schemas.openxmlformats.org/officeDocument/2006/relationships/slide" Target="slides/slide347.xml"  /><Relationship Id="rId351" Type="http://schemas.openxmlformats.org/officeDocument/2006/relationships/slide" Target="slides/slide348.xml"  /><Relationship Id="rId352" Type="http://schemas.openxmlformats.org/officeDocument/2006/relationships/slide" Target="slides/slide349.xml"  /><Relationship Id="rId353" Type="http://schemas.openxmlformats.org/officeDocument/2006/relationships/slide" Target="slides/slide350.xml"  /><Relationship Id="rId354" Type="http://schemas.openxmlformats.org/officeDocument/2006/relationships/slide" Target="slides/slide351.xml"  /><Relationship Id="rId355" Type="http://schemas.openxmlformats.org/officeDocument/2006/relationships/slide" Target="slides/slide352.xml"  /><Relationship Id="rId356" Type="http://schemas.openxmlformats.org/officeDocument/2006/relationships/slide" Target="slides/slide353.xml"  /><Relationship Id="rId357" Type="http://schemas.openxmlformats.org/officeDocument/2006/relationships/slide" Target="slides/slide354.xml"  /><Relationship Id="rId358" Type="http://schemas.openxmlformats.org/officeDocument/2006/relationships/slide" Target="slides/slide355.xml"  /><Relationship Id="rId359" Type="http://schemas.openxmlformats.org/officeDocument/2006/relationships/slide" Target="slides/slide356.xml"  /><Relationship Id="rId36" Type="http://schemas.openxmlformats.org/officeDocument/2006/relationships/slide" Target="slides/slide33.xml"  /><Relationship Id="rId360" Type="http://schemas.openxmlformats.org/officeDocument/2006/relationships/slide" Target="slides/slide357.xml"  /><Relationship Id="rId361" Type="http://schemas.openxmlformats.org/officeDocument/2006/relationships/slide" Target="slides/slide358.xml"  /><Relationship Id="rId362" Type="http://schemas.openxmlformats.org/officeDocument/2006/relationships/slide" Target="slides/slide359.xml"  /><Relationship Id="rId363" Type="http://schemas.openxmlformats.org/officeDocument/2006/relationships/slide" Target="slides/slide360.xml"  /><Relationship Id="rId364" Type="http://schemas.openxmlformats.org/officeDocument/2006/relationships/slide" Target="slides/slide361.xml"  /><Relationship Id="rId365" Type="http://schemas.openxmlformats.org/officeDocument/2006/relationships/slide" Target="slides/slide362.xml"  /><Relationship Id="rId366" Type="http://schemas.openxmlformats.org/officeDocument/2006/relationships/slide" Target="slides/slide363.xml"  /><Relationship Id="rId367" Type="http://schemas.openxmlformats.org/officeDocument/2006/relationships/slide" Target="slides/slide364.xml"  /><Relationship Id="rId368" Type="http://schemas.openxmlformats.org/officeDocument/2006/relationships/slide" Target="slides/slide365.xml"  /><Relationship Id="rId369" Type="http://schemas.openxmlformats.org/officeDocument/2006/relationships/slide" Target="slides/slide366.xml"  /><Relationship Id="rId37" Type="http://schemas.openxmlformats.org/officeDocument/2006/relationships/slide" Target="slides/slide34.xml"  /><Relationship Id="rId370" Type="http://schemas.openxmlformats.org/officeDocument/2006/relationships/slide" Target="slides/slide367.xml"  /><Relationship Id="rId371" Type="http://schemas.openxmlformats.org/officeDocument/2006/relationships/slide" Target="slides/slide368.xml"  /><Relationship Id="rId372" Type="http://schemas.openxmlformats.org/officeDocument/2006/relationships/slide" Target="slides/slide369.xml"  /><Relationship Id="rId373" Type="http://schemas.openxmlformats.org/officeDocument/2006/relationships/slide" Target="slides/slide370.xml"  /><Relationship Id="rId374" Type="http://schemas.openxmlformats.org/officeDocument/2006/relationships/slide" Target="slides/slide371.xml"  /><Relationship Id="rId375" Type="http://schemas.openxmlformats.org/officeDocument/2006/relationships/slide" Target="slides/slide372.xml"  /><Relationship Id="rId376" Type="http://schemas.openxmlformats.org/officeDocument/2006/relationships/slide" Target="slides/slide373.xml"  /><Relationship Id="rId377" Type="http://schemas.openxmlformats.org/officeDocument/2006/relationships/slide" Target="slides/slide374.xml"  /><Relationship Id="rId378" Type="http://schemas.openxmlformats.org/officeDocument/2006/relationships/slide" Target="slides/slide375.xml"  /><Relationship Id="rId379" Type="http://schemas.openxmlformats.org/officeDocument/2006/relationships/slide" Target="slides/slide376.xml"  /><Relationship Id="rId38" Type="http://schemas.openxmlformats.org/officeDocument/2006/relationships/slide" Target="slides/slide35.xml"  /><Relationship Id="rId380" Type="http://schemas.openxmlformats.org/officeDocument/2006/relationships/slide" Target="slides/slide377.xml"  /><Relationship Id="rId381" Type="http://schemas.openxmlformats.org/officeDocument/2006/relationships/slide" Target="slides/slide378.xml"  /><Relationship Id="rId382" Type="http://schemas.openxmlformats.org/officeDocument/2006/relationships/slide" Target="slides/slide379.xml"  /><Relationship Id="rId383" Type="http://schemas.openxmlformats.org/officeDocument/2006/relationships/slide" Target="slides/slide380.xml"  /><Relationship Id="rId384" Type="http://schemas.openxmlformats.org/officeDocument/2006/relationships/slide" Target="slides/slide381.xml"  /><Relationship Id="rId385" Type="http://schemas.openxmlformats.org/officeDocument/2006/relationships/slide" Target="slides/slide382.xml"  /><Relationship Id="rId386" Type="http://schemas.openxmlformats.org/officeDocument/2006/relationships/slide" Target="slides/slide383.xml"  /><Relationship Id="rId387" Type="http://schemas.openxmlformats.org/officeDocument/2006/relationships/slide" Target="slides/slide384.xml"  /><Relationship Id="rId388" Type="http://schemas.openxmlformats.org/officeDocument/2006/relationships/slide" Target="slides/slide385.xml"  /><Relationship Id="rId389" Type="http://schemas.openxmlformats.org/officeDocument/2006/relationships/slide" Target="slides/slide386.xml"  /><Relationship Id="rId39" Type="http://schemas.openxmlformats.org/officeDocument/2006/relationships/slide" Target="slides/slide36.xml"  /><Relationship Id="rId390" Type="http://schemas.openxmlformats.org/officeDocument/2006/relationships/slide" Target="slides/slide387.xml"  /><Relationship Id="rId391" Type="http://schemas.openxmlformats.org/officeDocument/2006/relationships/slide" Target="slides/slide388.xml"  /><Relationship Id="rId392" Type="http://schemas.openxmlformats.org/officeDocument/2006/relationships/slide" Target="slides/slide389.xml"  /><Relationship Id="rId393" Type="http://schemas.openxmlformats.org/officeDocument/2006/relationships/slide" Target="slides/slide390.xml"  /><Relationship Id="rId394" Type="http://schemas.openxmlformats.org/officeDocument/2006/relationships/slide" Target="slides/slide391.xml"  /><Relationship Id="rId395" Type="http://schemas.openxmlformats.org/officeDocument/2006/relationships/slide" Target="slides/slide392.xml"  /><Relationship Id="rId396" Type="http://schemas.openxmlformats.org/officeDocument/2006/relationships/slide" Target="slides/slide393.xml"  /><Relationship Id="rId397" Type="http://schemas.openxmlformats.org/officeDocument/2006/relationships/slide" Target="slides/slide394.xml"  /><Relationship Id="rId398" Type="http://schemas.openxmlformats.org/officeDocument/2006/relationships/presProps" Target="presProps.xml"  /><Relationship Id="rId399" Type="http://schemas.openxmlformats.org/officeDocument/2006/relationships/viewProps" Target="viewProps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00" Type="http://schemas.openxmlformats.org/officeDocument/2006/relationships/theme" Target="theme/theme1.xml"  /><Relationship Id="rId401" Type="http://schemas.openxmlformats.org/officeDocument/2006/relationships/tableStyles" Target="tableStyles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slide" Target="slides/slide56.xml"  /><Relationship Id="rId6" Type="http://schemas.openxmlformats.org/officeDocument/2006/relationships/slide" Target="slides/slide3.xml"  /><Relationship Id="rId60" Type="http://schemas.openxmlformats.org/officeDocument/2006/relationships/slide" Target="slides/slide57.xml"  /><Relationship Id="rId61" Type="http://schemas.openxmlformats.org/officeDocument/2006/relationships/slide" Target="slides/slide58.xml"  /><Relationship Id="rId62" Type="http://schemas.openxmlformats.org/officeDocument/2006/relationships/slide" Target="slides/slide59.xml"  /><Relationship Id="rId63" Type="http://schemas.openxmlformats.org/officeDocument/2006/relationships/slide" Target="slides/slide60.xml"  /><Relationship Id="rId64" Type="http://schemas.openxmlformats.org/officeDocument/2006/relationships/slide" Target="slides/slide61.xml"  /><Relationship Id="rId65" Type="http://schemas.openxmlformats.org/officeDocument/2006/relationships/slide" Target="slides/slide62.xml"  /><Relationship Id="rId66" Type="http://schemas.openxmlformats.org/officeDocument/2006/relationships/slide" Target="slides/slide63.xml"  /><Relationship Id="rId67" Type="http://schemas.openxmlformats.org/officeDocument/2006/relationships/slide" Target="slides/slide64.xml"  /><Relationship Id="rId68" Type="http://schemas.openxmlformats.org/officeDocument/2006/relationships/slide" Target="slides/slide65.xml"  /><Relationship Id="rId69" Type="http://schemas.openxmlformats.org/officeDocument/2006/relationships/slide" Target="slides/slide66.xml"  /><Relationship Id="rId7" Type="http://schemas.openxmlformats.org/officeDocument/2006/relationships/slide" Target="slides/slide4.xml"  /><Relationship Id="rId70" Type="http://schemas.openxmlformats.org/officeDocument/2006/relationships/slide" Target="slides/slide67.xml"  /><Relationship Id="rId71" Type="http://schemas.openxmlformats.org/officeDocument/2006/relationships/slide" Target="slides/slide68.xml"  /><Relationship Id="rId72" Type="http://schemas.openxmlformats.org/officeDocument/2006/relationships/slide" Target="slides/slide69.xml"  /><Relationship Id="rId73" Type="http://schemas.openxmlformats.org/officeDocument/2006/relationships/slide" Target="slides/slide70.xml"  /><Relationship Id="rId74" Type="http://schemas.openxmlformats.org/officeDocument/2006/relationships/slide" Target="slides/slide71.xml"  /><Relationship Id="rId75" Type="http://schemas.openxmlformats.org/officeDocument/2006/relationships/slide" Target="slides/slide72.xml"  /><Relationship Id="rId76" Type="http://schemas.openxmlformats.org/officeDocument/2006/relationships/slide" Target="slides/slide73.xml"  /><Relationship Id="rId77" Type="http://schemas.openxmlformats.org/officeDocument/2006/relationships/slide" Target="slides/slide74.xml"  /><Relationship Id="rId78" Type="http://schemas.openxmlformats.org/officeDocument/2006/relationships/slide" Target="slides/slide75.xml"  /><Relationship Id="rId79" Type="http://schemas.openxmlformats.org/officeDocument/2006/relationships/slide" Target="slides/slide76.xml"  /><Relationship Id="rId8" Type="http://schemas.openxmlformats.org/officeDocument/2006/relationships/slide" Target="slides/slide5.xml"  /><Relationship Id="rId80" Type="http://schemas.openxmlformats.org/officeDocument/2006/relationships/slide" Target="slides/slide77.xml"  /><Relationship Id="rId81" Type="http://schemas.openxmlformats.org/officeDocument/2006/relationships/slide" Target="slides/slide78.xml"  /><Relationship Id="rId82" Type="http://schemas.openxmlformats.org/officeDocument/2006/relationships/slide" Target="slides/slide79.xml"  /><Relationship Id="rId83" Type="http://schemas.openxmlformats.org/officeDocument/2006/relationships/slide" Target="slides/slide80.xml"  /><Relationship Id="rId84" Type="http://schemas.openxmlformats.org/officeDocument/2006/relationships/slide" Target="slides/slide81.xml"  /><Relationship Id="rId85" Type="http://schemas.openxmlformats.org/officeDocument/2006/relationships/slide" Target="slides/slide82.xml"  /><Relationship Id="rId86" Type="http://schemas.openxmlformats.org/officeDocument/2006/relationships/slide" Target="slides/slide83.xml"  /><Relationship Id="rId87" Type="http://schemas.openxmlformats.org/officeDocument/2006/relationships/slide" Target="slides/slide84.xml"  /><Relationship Id="rId88" Type="http://schemas.openxmlformats.org/officeDocument/2006/relationships/slide" Target="slides/slide85.xml"  /><Relationship Id="rId89" Type="http://schemas.openxmlformats.org/officeDocument/2006/relationships/slide" Target="slides/slide86.xml"  /><Relationship Id="rId9" Type="http://schemas.openxmlformats.org/officeDocument/2006/relationships/slide" Target="slides/slide6.xml"  /><Relationship Id="rId90" Type="http://schemas.openxmlformats.org/officeDocument/2006/relationships/slide" Target="slides/slide87.xml"  /><Relationship Id="rId91" Type="http://schemas.openxmlformats.org/officeDocument/2006/relationships/slide" Target="slides/slide88.xml"  /><Relationship Id="rId92" Type="http://schemas.openxmlformats.org/officeDocument/2006/relationships/slide" Target="slides/slide89.xml"  /><Relationship Id="rId93" Type="http://schemas.openxmlformats.org/officeDocument/2006/relationships/slide" Target="slides/slide90.xml"  /><Relationship Id="rId94" Type="http://schemas.openxmlformats.org/officeDocument/2006/relationships/slide" Target="slides/slide91.xml"  /><Relationship Id="rId95" Type="http://schemas.openxmlformats.org/officeDocument/2006/relationships/slide" Target="slides/slide92.xml"  /><Relationship Id="rId96" Type="http://schemas.openxmlformats.org/officeDocument/2006/relationships/slide" Target="slides/slide93.xml"  /><Relationship Id="rId97" Type="http://schemas.openxmlformats.org/officeDocument/2006/relationships/slide" Target="slides/slide94.xml"  /><Relationship Id="rId98" Type="http://schemas.openxmlformats.org/officeDocument/2006/relationships/slide" Target="slides/slide95.xml"  /><Relationship Id="rId99" Type="http://schemas.openxmlformats.org/officeDocument/2006/relationships/slide" Target="slides/slide9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 lang="ko-KR" altLang="en-US"/>
            </a:pPr>
            <a:fld id="{44C9ECEA-A760-4D4B-A190-8CFF9BD77321}" type="datetime1">
              <a:rPr lang="ko-KR" altLang="en-US"/>
              <a:pPr>
                <a:defRPr lang="ko-KR" altLang="en-US"/>
              </a:pPr>
              <a:t>2021-02-23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 lang="ko-KR" altLang="en-US"/>
            </a:pPr>
            <a:fld id="{E4A8C147-C169-4BC5-8591-0F534CBF2CB2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>
              <a:defRPr lang="ko-KR" altLang="en-US"/>
            </a:pPr>
            <a:fld id="{1E3D8F07-F6E4-437A-9D38-FB30AC8830C0}" type="datetime1">
              <a:rPr lang="ko-KR" altLang="en-US"/>
              <a:pPr>
                <a:defRPr lang="ko-KR" altLang="en-US"/>
              </a:pPr>
              <a:t>2021-02-23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>
              <a:defRPr lang="ko-KR" altLang="en-US"/>
            </a:pPr>
            <a:fld id="{0206EB6B-08EC-4FEE-BCED-0EB0B5C92FDC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7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3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05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29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0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3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0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46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 lang="ko-KR" altLang="en-US"/>
            </a:pPr>
            <a:fld id="{0206EB6B-08EC-4FEE-BCED-0EB0B5C92FDC}" type="slidenum">
              <a:rPr lang="en-US" altLang="en-US"/>
              <a:pPr>
                <a:defRPr lang="ko-KR" altLang="en-US"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Process Flow </a:t>
            </a:r>
            <a:r>
              <a:rPr lang="ko-KR" altLang="en-US" dirty="0"/>
              <a:t>센터 맞추고 크기 조정</a:t>
            </a:r>
            <a:endParaRPr lang="en-US" altLang="ko-KR" dirty="0"/>
          </a:p>
          <a:p>
            <a:r>
              <a:rPr lang="ko-KR" altLang="en-US" dirty="0"/>
              <a:t>개요와 설명 텍스트 하나의 상자에 구성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206EB6B-08EC-4FEE-BCED-0EB0B5C92FDC}" type="slidenum">
              <a:rPr lang="ko-KR" altLang="en-US" smtClean="0"/>
              <a:pPr>
                <a:defRPr lang="ko-KR" altLang="en-US"/>
              </a:pPr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609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206EB6B-08EC-4FEE-BCED-0EB0B5C92FDC}" type="slidenum">
              <a:rPr lang="ko-KR" altLang="en-US" smtClean="0"/>
              <a:pPr>
                <a:defRPr lang="ko-KR" altLang="en-US"/>
              </a:pPr>
              <a:t>103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541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206EB6B-08EC-4FEE-BCED-0EB0B5C92FDC}" type="slidenum">
              <a:rPr lang="ko-KR" altLang="en-US" smtClean="0"/>
              <a:pPr>
                <a:defRPr lang="ko-KR" altLang="en-US"/>
              </a:pPr>
              <a:t>105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431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206EB6B-08EC-4FEE-BCED-0EB0B5C92FDC}" type="slidenum">
              <a:rPr lang="ko-KR" altLang="en-US"/>
              <a:pPr>
                <a:defRPr lang="ko-KR" altLang="en-US"/>
              </a:pPr>
              <a:t>129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03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206EB6B-08EC-4FEE-BCED-0EB0B5C92FDC}" type="slidenum">
              <a:rPr lang="ko-KR" altLang="en-US"/>
              <a:pPr>
                <a:defRPr lang="ko-KR" altLang="en-US"/>
              </a:pPr>
              <a:t>130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822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206EB6B-08EC-4FEE-BCED-0EB0B5C92FDC}" type="slidenum">
              <a:rPr lang="ko-KR" altLang="en-US"/>
              <a:pPr>
                <a:defRPr lang="ko-KR" altLang="en-US"/>
              </a:pPr>
              <a:t>131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791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206EB6B-08EC-4FEE-BCED-0EB0B5C92FDC}" type="slidenum">
              <a:rPr lang="ko-KR" altLang="en-US"/>
              <a:pPr>
                <a:defRPr lang="ko-KR" altLang="en-US"/>
              </a:pPr>
              <a:t>140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932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0206EB6B-08EC-4FEE-BCED-0EB0B5C92FDC}" type="slidenum">
              <a:rPr lang="ko-KR" altLang="en-US"/>
              <a:pPr>
                <a:defRPr lang="ko-KR" altLang="en-US"/>
              </a:pPr>
              <a:t>146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164092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표지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CIA 교육원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49713" y="6100582"/>
            <a:ext cx="1827978" cy="447856"/>
          </a:xfrm>
          <a:prstGeom prst="rect">
            <a:avLst/>
          </a:prstGeom>
          <a:noFill/>
        </p:spPr>
      </p:pic>
      <p:cxnSp>
        <p:nvCxnSpPr>
          <p:cNvPr id="10" name="직선 연결선 9"/>
          <p:cNvCxnSpPr/>
          <p:nvPr userDrawn="1"/>
        </p:nvCxnSpPr>
        <p:spPr>
          <a:xfrm>
            <a:off x="241300" y="722313"/>
            <a:ext cx="9385300" cy="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241300" y="2717800"/>
            <a:ext cx="9385300" cy="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>
            <a:off x="0" y="6535738"/>
            <a:ext cx="990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3330" y="180949"/>
            <a:ext cx="5214974" cy="322263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8194" name="Picture 2" descr="ICIA 교육원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13700" y="108974"/>
            <a:ext cx="1827978" cy="447856"/>
          </a:xfrm>
          <a:prstGeom prst="rect">
            <a:avLst/>
          </a:prstGeom>
          <a:noFill/>
        </p:spPr>
      </p:pic>
      <p:pic>
        <p:nvPicPr>
          <p:cNvPr id="8195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 r="22849" b="191"/>
          <a:stretch>
            <a:fillRect/>
          </a:stretch>
        </p:blipFill>
        <p:spPr bwMode="auto">
          <a:xfrm>
            <a:off x="0" y="617738"/>
            <a:ext cx="9906000" cy="10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직선 연결선 6"/>
          <p:cNvCxnSpPr/>
          <p:nvPr userDrawn="1"/>
        </p:nvCxnSpPr>
        <p:spPr>
          <a:xfrm>
            <a:off x="0" y="6535738"/>
            <a:ext cx="9906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3597711925"/>
              </p:ext>
            </p:extLst>
          </p:nvPr>
        </p:nvGraphicFramePr>
        <p:xfrm>
          <a:off x="56456" y="44624"/>
          <a:ext cx="9793088" cy="6552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79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44460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84493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60803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2608034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Screen</a:t>
                      </a:r>
                      <a:r>
                        <a:rPr lang="en-US" altLang="ko-KR" sz="800" b="0" baseline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 ID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Date</a:t>
                      </a:r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2015.4.23</a:t>
                      </a:r>
                      <a:endParaRPr kumimoji="1" lang="ko-KR" altLang="en-US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Detail</a:t>
                      </a:r>
                      <a:r>
                        <a:rPr kumimoji="1" lang="en-US" altLang="ko-KR" sz="8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description</a:t>
                      </a:r>
                      <a:endParaRPr kumimoji="1" lang="ko-KR" altLang="en-US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Author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b="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</a:rPr>
                        <a:t>김지훈</a:t>
                      </a: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Version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kumimoji="1" lang="en-US" altLang="ko-KR" sz="8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0.8.0</a:t>
                      </a:r>
                      <a:endParaRPr kumimoji="1" lang="ko-KR" altLang="en-US" sz="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latinLnBrk="1"/>
                      <a:endParaRPr kumimoji="1" lang="ko-KR" altLang="en-US" sz="80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1" hangingPunct="1"/>
                      <a:r>
                        <a:rPr lang="en-US" altLang="ko-KR" sz="800" b="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Screen Path</a:t>
                      </a:r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96024">
                <a:tc gridSpan="4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800" b="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16624">
                <a:tc gridSpan="4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8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algn="l" defTabSz="914400" rtl="0" eaLnBrk="1" latinLnBrk="1" hangingPunct="1"/>
                      <a:endParaRPr lang="ko-KR" altLang="en-US" sz="800" b="1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1971939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디자인 사용자 지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ChangeArrowheads="1"/>
          </p:cNvSpPr>
          <p:nvPr userDrawn="1"/>
        </p:nvSpPr>
        <p:spPr>
          <a:xfrm>
            <a:off x="9278069" y="6599041"/>
            <a:ext cx="571475" cy="21433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lIns="91409" tIns="45704" rIns="91409" bIns="45704" anchor="ctr" anchorCtr="1"/>
          <a:lstStyle/>
          <a:p>
            <a:pPr algn="ctr"/>
            <a:fld id="{DFD14028-1D0A-4751-9DB3-2414C41102FE}" type="slidenum">
              <a:rPr lang="en-US" altLang="ko-KR" sz="800">
                <a:solidFill>
                  <a:schemeClr val="tx1"/>
                </a:solidFill>
                <a:latin typeface="Tahoma"/>
                <a:ea typeface="+mj-ea"/>
                <a:cs typeface="Tahoma"/>
              </a:rPr>
              <a:pPr algn="ctr"/>
              <a:t>‹#›</a:t>
            </a:fld>
            <a:endParaRPr lang="en-US" altLang="ko-KR" sz="800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 rot="5400000">
            <a:off x="9339284" y="6706112"/>
            <a:ext cx="79200" cy="0"/>
          </a:xfrm>
          <a:prstGeom prst="line">
            <a:avLst/>
          </a:prstGeom>
          <a:ln w="63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/Relationships>
</file>

<file path=ppt/slides/_rels/slide1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1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3.xml"  /></Relationships>
</file>

<file path=ppt/slides/_rels/slide1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4.xml"  /></Relationships>
</file>

<file path=ppt/slides/_rels/slide1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0.png"  /></Relationships>
</file>

<file path=ppt/slides/_rels/slide1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png"  /></Relationships>
</file>

<file path=ppt/slides/_rels/slide1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1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5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6.xml"  /></Relationships>
</file>

<file path=ppt/slides/_rels/slide1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7.xml"  /></Relationships>
</file>

<file path=ppt/slides/_rels/slide1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1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8.xml"  /></Relationships>
</file>

<file path=ppt/slides/_rels/slide1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9.xml"  /></Relationships>
</file>

<file path=ppt/slides/_rels/slide1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/Relationships>
</file>

<file path=ppt/slides/_rels/slide1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2.png"  /></Relationships>
</file>

<file path=ppt/slides/_rels/slide1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5.png"  /></Relationships>
</file>

<file path=ppt/slides/_rels/slide1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6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7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8.png"  /><Relationship Id="rId3" Type="http://schemas.openxmlformats.org/officeDocument/2006/relationships/image" Target="../media/image49.png"  /></Relationships>
</file>

<file path=ppt/slides/_rels/slide1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0.png"  /></Relationships>
</file>

<file path=ppt/slides/_rels/slide2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1.png"  /></Relationships>
</file>

<file path=ppt/slides/_rels/slide2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2.png"  /></Relationships>
</file>

<file path=ppt/slides/_rels/slide2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3.png"  /></Relationships>
</file>

<file path=ppt/slides/_rels/slide2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/Relationships>
</file>

<file path=ppt/slides/_rels/slide2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6.jpeg"  /><Relationship Id="rId3" Type="http://schemas.openxmlformats.org/officeDocument/2006/relationships/image" Target="../media/image57.jpeg"  /></Relationships>
</file>

<file path=ppt/slides/_rels/slide2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/Relationships>
</file>

<file path=ppt/slides/_rels/slide2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8.jpeg"  /><Relationship Id="rId3" Type="http://schemas.openxmlformats.org/officeDocument/2006/relationships/image" Target="../media/image59.jpeg"  /></Relationships>
</file>

<file path=ppt/slides/_rels/slide2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0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1.png"  /><Relationship Id="rId3" Type="http://schemas.openxmlformats.org/officeDocument/2006/relationships/image" Target="../media/image62.png"  /></Relationships>
</file>

<file path=ppt/slides/_rels/slide2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3.png"  /><Relationship Id="rId3" Type="http://schemas.openxmlformats.org/officeDocument/2006/relationships/image" Target="../media/image64.png"  /><Relationship Id="rId4" Type="http://schemas.openxmlformats.org/officeDocument/2006/relationships/image" Target="../media/image65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6.png"  /></Relationships>
</file>

<file path=ppt/slides/_rels/slide2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7.png"  /><Relationship Id="rId3" Type="http://schemas.openxmlformats.org/officeDocument/2006/relationships/image" Target="../media/image6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9.png"  /></Relationships>
</file>

<file path=ppt/slides/_rels/slide2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0.png"  /></Relationships>
</file>

<file path=ppt/slides/_rels/slide2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1.png"  /><Relationship Id="rId3" Type="http://schemas.openxmlformats.org/officeDocument/2006/relationships/image" Target="../media/image72.png"  /></Relationships>
</file>

<file path=ppt/slides/_rels/slide2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2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png"  /></Relationships>
</file>

<file path=ppt/slides/_rels/slide30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3.png"  /></Relationships>
</file>

<file path=ppt/slides/_rels/slide30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0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4.jpeg"  /><Relationship Id="rId3" Type="http://schemas.openxmlformats.org/officeDocument/2006/relationships/image" Target="../media/image75.jpeg"  /><Relationship Id="rId4" Type="http://schemas.openxmlformats.org/officeDocument/2006/relationships/image" Target="../media/image76.jpeg"  /></Relationships>
</file>

<file path=ppt/slides/_rels/slide3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7.png"  /></Relationships>
</file>

<file path=ppt/slides/_rels/slide3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8.png"  /></Relationships>
</file>

<file path=ppt/slides/_rels/slide3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9.png"  /></Relationships>
</file>

<file path=ppt/slides/_rels/slide3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7.png"  /></Relationships>
</file>

<file path=ppt/slides/_rels/slide3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0.png"  /></Relationships>
</file>

<file path=ppt/slides/_rels/slide3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1.png"  /></Relationships>
</file>

<file path=ppt/slides/_rels/slide3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2.png"  /></Relationships>
</file>

<file path=ppt/slides/_rels/slide3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3.png"  /></Relationships>
</file>

<file path=ppt/slides/_rels/slide3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4.png"  /></Relationships>
</file>

<file path=ppt/slides/_rels/slide3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5.png"  /><Relationship Id="rId3" Type="http://schemas.openxmlformats.org/officeDocument/2006/relationships/image" Target="../media/image86.png"  /></Relationships>
</file>

<file path=ppt/slides/_rels/slide3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7.jpeg"  /></Relationships>
</file>

<file path=ppt/slides/_rels/slide3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8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3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9.png"  /><Relationship Id="rId3" Type="http://schemas.openxmlformats.org/officeDocument/2006/relationships/image" Target="../media/image90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8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9.png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0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5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/Relationships>
</file>

<file path=ppt/slides/_rels/slide6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1.jpeg"  /><Relationship Id="rId3" Type="http://schemas.openxmlformats.org/officeDocument/2006/relationships/image" Target="../media/image22.jpeg"  /><Relationship Id="rId4" Type="http://schemas.openxmlformats.org/officeDocument/2006/relationships/image" Target="../media/image23.jpeg"  /><Relationship Id="rId5" Type="http://schemas.openxmlformats.org/officeDocument/2006/relationships/image" Target="../media/image24.jpeg"  /><Relationship Id="rId6" Type="http://schemas.openxmlformats.org/officeDocument/2006/relationships/image" Target="../media/image25.jpeg"  /></Relationships>
</file>

<file path=ppt/slides/_rels/slide6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6.png"  /></Relationships>
</file>

<file path=ppt/slides/_rels/slide6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notesSlide" Target="../notesSlides/notesSlide2.xml"  /></Relationships>
</file>

<file path=ppt/slides/_rels/slide6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6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.png"  /></Relationships>
</file>

<file path=ppt/slides/_rels/slide7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27.png"  /><Relationship Id="rId3" Type="http://schemas.openxmlformats.org/officeDocument/2006/relationships/image" Target="../media/image28.png"  /><Relationship Id="rId4" Type="http://schemas.openxmlformats.org/officeDocument/2006/relationships/image" Target="../media/image29.png"  /></Relationships>
</file>

<file path=ppt/slides/_rels/slide7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png"  /></Relationships>
</file>

<file path=ppt/slides/_rels/slide8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8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8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2.png"  /></Relationships>
</file>

<file path=ppt/slides/_rels/slide8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8.png"  /></Relationships>
</file>

<file path=ppt/slides/_rels/slide9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9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952937"/>
              </p:ext>
            </p:extLst>
          </p:nvPr>
        </p:nvGraphicFramePr>
        <p:xfrm>
          <a:off x="2495278" y="4645298"/>
          <a:ext cx="4877344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30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043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팀명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오구오구 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팀원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6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명 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김태은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김종현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서보배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</a:t>
                      </a:r>
                    </a:p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       </a:t>
                      </a:r>
                      <a:r>
                        <a:rPr lang="ko-KR" altLang="en-US" b="0" dirty="0" err="1">
                          <a:solidFill>
                            <a:schemeClr val="tx1"/>
                          </a:solidFill>
                        </a:rPr>
                        <a:t>성석제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이경진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최현호</a:t>
                      </a:r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</a:rPr>
                        <a:t>개발기간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2020.12.21</a:t>
                      </a:r>
                      <a:r>
                        <a:rPr lang="en-US" altLang="ko-KR" b="0" baseline="0" dirty="0">
                          <a:solidFill>
                            <a:schemeClr val="tx1"/>
                          </a:solidFill>
                        </a:rPr>
                        <a:t> ~ 2021.02.05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13982023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41300" y="722313"/>
            <a:ext cx="9385300" cy="1995487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ko-KR" altLang="en-US" sz="5400" b="1" dirty="0">
                <a:solidFill>
                  <a:schemeClr val="tx1"/>
                </a:solidFill>
              </a:rPr>
              <a:t>기술 소개서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/>
          <p:nvPr/>
        </p:nvSpPr>
        <p:spPr>
          <a:xfrm>
            <a:off x="129364" y="66676"/>
            <a:ext cx="4891369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개발 기능 목록 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잡 리스트 목록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442" y="717076"/>
            <a:ext cx="8911114" cy="578156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실행화면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목록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및 찜 삭제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42EEB657-729C-41EA-A89D-0E762002A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64" y="980661"/>
            <a:ext cx="4470279" cy="46846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032363E-B828-4106-9424-DF91205EF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643" y="2312560"/>
            <a:ext cx="4000293" cy="22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08070"/>
      </p:ext>
    </p:extLst>
  </p:cSld>
  <p:clrMapOvr>
    <a:masterClrMapping/>
  </p:clrMapOvr>
  <p:transition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462923" y="3945480"/>
            <a:ext cx="8980151" cy="1444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/>
              <a:t>개요</a:t>
            </a:r>
            <a:endParaRPr lang="en-US" altLang="ko-KR" sz="1600" dirty="0"/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회원 탈퇴 버튼을 클릭</a:t>
            </a:r>
            <a:r>
              <a:rPr lang="en-US" altLang="ko-KR" sz="1100" dirty="0"/>
              <a:t>, Ajax</a:t>
            </a:r>
            <a:r>
              <a:rPr lang="ko-KR" altLang="en-US" sz="1100" dirty="0"/>
              <a:t>를 통해 회원코드와 아이디를 가지고 서버에 요청한다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컨트롤러에서 받아 서비스로 넘겨주고 </a:t>
            </a:r>
            <a:r>
              <a:rPr lang="en-US" altLang="ko-KR" sz="1100" dirty="0"/>
              <a:t>Mapper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100" dirty="0"/>
              <a:t>DB</a:t>
            </a:r>
            <a:r>
              <a:rPr lang="ko-KR" altLang="en-US" sz="1100" dirty="0"/>
              <a:t>에서 해당 테이블에서 수행한 결과를 인터페이스</a:t>
            </a:r>
            <a:r>
              <a:rPr lang="en-US" altLang="ko-KR" sz="1100" dirty="0"/>
              <a:t>,</a:t>
            </a:r>
            <a:r>
              <a:rPr lang="ko-KR" altLang="en-US" sz="1100" dirty="0"/>
              <a:t>서비스</a:t>
            </a:r>
            <a:r>
              <a:rPr lang="en-US" altLang="ko-KR" sz="1100" dirty="0"/>
              <a:t>, </a:t>
            </a:r>
            <a:r>
              <a:rPr lang="ko-KR" altLang="en-US" sz="1100" dirty="0"/>
              <a:t>컨트롤러에 순차적으로 전달해준다</a:t>
            </a:r>
            <a:r>
              <a:rPr lang="en-US" altLang="ko-KR" sz="1100" dirty="0"/>
              <a:t>. 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클라이언트에서 </a:t>
            </a:r>
            <a:r>
              <a:rPr lang="ko-KR" altLang="en-US" sz="1100" dirty="0" err="1"/>
              <a:t>응답받은</a:t>
            </a:r>
            <a:r>
              <a:rPr lang="ko-KR" altLang="en-US" sz="1100" dirty="0"/>
              <a:t> 값에 따라 페이지를 이동한다</a:t>
            </a:r>
            <a:r>
              <a:rPr lang="en-US" altLang="ko-KR" sz="1100" dirty="0"/>
              <a:t>.</a:t>
            </a:r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6611CF76-31CA-4375-A1B8-08842A3121B7}"/>
              </a:ext>
            </a:extLst>
          </p:cNvPr>
          <p:cNvGrpSpPr/>
          <p:nvPr/>
        </p:nvGrpSpPr>
        <p:grpSpPr>
          <a:xfrm>
            <a:off x="443691" y="1495568"/>
            <a:ext cx="8946500" cy="2262700"/>
            <a:chOff x="443691" y="1495568"/>
            <a:chExt cx="8946500" cy="2262700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0F0EC16E-0B33-4B0B-A756-48A0DFB88FC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599832" y="200381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8139F9E5-9B7D-41FC-9633-6E061EEF1619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066981" y="201248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919F1AB4-F77D-4619-A31B-0226515A96C7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1231320" y="2008542"/>
              <a:ext cx="7329" cy="1741056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CB3E6438-4E37-4440-9410-5455368E9E8A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4903827" y="2012484"/>
              <a:ext cx="19256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E89BF987-BB65-4990-AC13-342C1F317E70}"/>
                </a:ext>
              </a:extLst>
            </p:cNvPr>
            <p:cNvSpPr/>
            <p:nvPr/>
          </p:nvSpPr>
          <p:spPr>
            <a:xfrm>
              <a:off x="443691" y="1495568"/>
              <a:ext cx="1589915" cy="5129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Client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8A6F9F9-5887-4559-911C-E2D737CFEAE4}"/>
                </a:ext>
              </a:extLst>
            </p:cNvPr>
            <p:cNvSpPr/>
            <p:nvPr/>
          </p:nvSpPr>
          <p:spPr>
            <a:xfrm>
              <a:off x="2283476" y="1504238"/>
              <a:ext cx="156700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Controller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D319EF23-29C3-4795-93E7-0D9FFA1EDBF7}"/>
                </a:ext>
              </a:extLst>
            </p:cNvPr>
            <p:cNvSpPr/>
            <p:nvPr/>
          </p:nvSpPr>
          <p:spPr>
            <a:xfrm>
              <a:off x="4116197" y="1504238"/>
              <a:ext cx="157525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Service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BD55E3D-8F4F-4EA6-98F2-0DECF33D8AD8}"/>
                </a:ext>
              </a:extLst>
            </p:cNvPr>
            <p:cNvSpPr/>
            <p:nvPr/>
          </p:nvSpPr>
          <p:spPr>
            <a:xfrm>
              <a:off x="5957168" y="150423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Interface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1DF05CF3-A81F-46AB-978F-FF27CD363F53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6747528" y="2012484"/>
              <a:ext cx="23051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수행의 시작/종료 36">
              <a:extLst>
                <a:ext uri="{FF2B5EF4-FFF2-40B4-BE49-F238E27FC236}">
                  <a16:creationId xmlns="" xmlns:a16="http://schemas.microsoft.com/office/drawing/2014/main" id="{8AC21BB6-E878-41C9-8D46-1D2023DD443D}"/>
                </a:ext>
              </a:extLst>
            </p:cNvPr>
            <p:cNvSpPr/>
            <p:nvPr/>
          </p:nvSpPr>
          <p:spPr>
            <a:xfrm>
              <a:off x="462923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c_mypage.jsp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Ajax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delMember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, mid)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>
              <a:extLst>
                <a:ext uri="{FF2B5EF4-FFF2-40B4-BE49-F238E27FC236}">
                  <a16:creationId xmlns="" xmlns:a16="http://schemas.microsoft.com/office/drawing/2014/main" id="{0B10CF2F-6826-4937-B39A-998A9818E1FD}"/>
                </a:ext>
              </a:extLst>
            </p:cNvPr>
            <p:cNvSpPr/>
            <p:nvPr/>
          </p:nvSpPr>
          <p:spPr>
            <a:xfrm>
              <a:off x="504069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index.jsp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394E4024-A653-4B80-A0A8-CBCFA27D01C0}"/>
                </a:ext>
              </a:extLst>
            </p:cNvPr>
            <p:cNvCxnSpPr>
              <a:cxnSpLocks/>
              <a:stCxn id="37" idx="3"/>
              <a:endCxn id="48" idx="1"/>
            </p:cNvCxnSpPr>
            <p:nvPr/>
          </p:nvCxnSpPr>
          <p:spPr>
            <a:xfrm flipV="1">
              <a:off x="1915054" y="2562379"/>
              <a:ext cx="5900447" cy="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순서도: 수행의 시작/종료 39">
              <a:extLst>
                <a:ext uri="{FF2B5EF4-FFF2-40B4-BE49-F238E27FC236}">
                  <a16:creationId xmlns="" xmlns:a16="http://schemas.microsoft.com/office/drawing/2014/main" id="{33F6E294-0C3D-464B-99FC-C9984A36468C}"/>
                </a:ext>
              </a:extLst>
            </p:cNvPr>
            <p:cNvSpPr/>
            <p:nvPr/>
          </p:nvSpPr>
          <p:spPr>
            <a:xfrm>
              <a:off x="2296345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Mapping : “/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memberDelete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  <a:endParaRPr lang="en-US" altLang="ko-KR" sz="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delMembers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MemberDTO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1" name="순서도: 수행의 시작/종료 40">
              <a:extLst>
                <a:ext uri="{FF2B5EF4-FFF2-40B4-BE49-F238E27FC236}">
                  <a16:creationId xmlns="" xmlns:a16="http://schemas.microsoft.com/office/drawing/2014/main" id="{95B0F95C-3A8E-4B2D-AD05-9E54389A21E5}"/>
                </a:ext>
              </a:extLst>
            </p:cNvPr>
            <p:cNvSpPr/>
            <p:nvPr/>
          </p:nvSpPr>
          <p:spPr>
            <a:xfrm>
              <a:off x="4133191" y="2227577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updateMemebers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MemberDTO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2" name="순서도: 수행의 시작/종료 41">
              <a:extLst>
                <a:ext uri="{FF2B5EF4-FFF2-40B4-BE49-F238E27FC236}">
                  <a16:creationId xmlns="" xmlns:a16="http://schemas.microsoft.com/office/drawing/2014/main" id="{766B35FE-920C-4CB8-8C67-51783D8F9B68}"/>
                </a:ext>
              </a:extLst>
            </p:cNvPr>
            <p:cNvSpPr/>
            <p:nvPr/>
          </p:nvSpPr>
          <p:spPr>
            <a:xfrm>
              <a:off x="5970462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getvcode</a:t>
              </a:r>
              <a:r>
                <a:rPr lang="en-US" altLang="ko-KR" sz="700" dirty="0">
                  <a:solidFill>
                    <a:schemeClr val="tx1"/>
                  </a:solidFill>
                </a:rPr>
                <a:t>(),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a_delHistoryVcode</a:t>
              </a:r>
              <a:r>
                <a:rPr lang="en-US" altLang="ko-KR" sz="700" dirty="0">
                  <a:solidFill>
                    <a:schemeClr val="tx1"/>
                  </a:solidFill>
                </a:rPr>
                <a:t>(),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a_delReview</a:t>
              </a:r>
              <a:r>
                <a:rPr lang="en-US" altLang="ko-KR" sz="700" dirty="0">
                  <a:solidFill>
                    <a:schemeClr val="tx1"/>
                  </a:solidFill>
                </a:rPr>
                <a:t>(),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a_delBooking</a:t>
              </a:r>
              <a:r>
                <a:rPr lang="en-US" altLang="ko-KR" sz="700" dirty="0">
                  <a:solidFill>
                    <a:schemeClr val="tx1"/>
                  </a:solidFill>
                </a:rPr>
                <a:t>(),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a_delHeart</a:t>
              </a:r>
              <a:r>
                <a:rPr lang="en-US" altLang="ko-KR" sz="700" dirty="0">
                  <a:solidFill>
                    <a:schemeClr val="tx1"/>
                  </a:solidFill>
                </a:rPr>
                <a:t>(),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c_memberDelete</a:t>
              </a:r>
              <a:r>
                <a:rPr lang="en-US" altLang="ko-KR" sz="700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ko-KR" sz="700" dirty="0">
                  <a:solidFill>
                    <a:schemeClr val="tx1"/>
                  </a:solidFill>
                </a:rPr>
                <a:t>Param</a:t>
              </a:r>
              <a:r>
                <a:rPr lang="ko-KR" altLang="en-US" sz="700" dirty="0">
                  <a:solidFill>
                    <a:schemeClr val="tx1"/>
                  </a:solidFill>
                </a:rPr>
                <a:t> </a:t>
              </a:r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MemberDTO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299CD89B-9E69-401A-8E0B-940F49F99C74}"/>
                </a:ext>
              </a:extLst>
            </p:cNvPr>
            <p:cNvCxnSpPr>
              <a:cxnSpLocks/>
              <a:stCxn id="49" idx="1"/>
              <a:endCxn id="38" idx="3"/>
            </p:cNvCxnSpPr>
            <p:nvPr/>
          </p:nvCxnSpPr>
          <p:spPr>
            <a:xfrm flipH="1">
              <a:off x="1956200" y="3323534"/>
              <a:ext cx="5859301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수행의 시작/종료 43">
              <a:extLst>
                <a:ext uri="{FF2B5EF4-FFF2-40B4-BE49-F238E27FC236}">
                  <a16:creationId xmlns="" xmlns:a16="http://schemas.microsoft.com/office/drawing/2014/main" id="{B4CE6B54-F69A-4825-8B20-5581268A25B2}"/>
                </a:ext>
              </a:extLst>
            </p:cNvPr>
            <p:cNvSpPr/>
            <p:nvPr/>
          </p:nvSpPr>
          <p:spPr>
            <a:xfrm>
              <a:off x="2347768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행의 시작/종료 44">
              <a:extLst>
                <a:ext uri="{FF2B5EF4-FFF2-40B4-BE49-F238E27FC236}">
                  <a16:creationId xmlns="" xmlns:a16="http://schemas.microsoft.com/office/drawing/2014/main" id="{FAA418D7-DA33-4C1A-AD9A-F805D3DF2C52}"/>
                </a:ext>
              </a:extLst>
            </p:cNvPr>
            <p:cNvSpPr/>
            <p:nvPr/>
          </p:nvSpPr>
          <p:spPr>
            <a:xfrm>
              <a:off x="4198035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순서도: 수행의 시작/종료 45">
              <a:extLst>
                <a:ext uri="{FF2B5EF4-FFF2-40B4-BE49-F238E27FC236}">
                  <a16:creationId xmlns="" xmlns:a16="http://schemas.microsoft.com/office/drawing/2014/main" id="{32CC795A-2848-4B86-9D76-97536B1350B8}"/>
                </a:ext>
              </a:extLst>
            </p:cNvPr>
            <p:cNvSpPr/>
            <p:nvPr/>
          </p:nvSpPr>
          <p:spPr>
            <a:xfrm>
              <a:off x="5994758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int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B48334D0-F579-48F4-8962-D9FD7B369EB8}"/>
                </a:ext>
              </a:extLst>
            </p:cNvPr>
            <p:cNvSpPr/>
            <p:nvPr/>
          </p:nvSpPr>
          <p:spPr>
            <a:xfrm>
              <a:off x="7809473" y="149556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Mapper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순서도: 수행의 시작/종료 47">
              <a:extLst>
                <a:ext uri="{FF2B5EF4-FFF2-40B4-BE49-F238E27FC236}">
                  <a16:creationId xmlns="" xmlns:a16="http://schemas.microsoft.com/office/drawing/2014/main" id="{B436E811-B863-4EF6-9D5C-D18CAFB4ED52}"/>
                </a:ext>
              </a:extLst>
            </p:cNvPr>
            <p:cNvSpPr/>
            <p:nvPr/>
          </p:nvSpPr>
          <p:spPr>
            <a:xfrm>
              <a:off x="7815501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7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700" dirty="0">
                  <a:solidFill>
                    <a:schemeClr val="tx1"/>
                  </a:solidFill>
                </a:rPr>
                <a:t> :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getvcode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a_delHistoryVcode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a_delReview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a_delBooking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a_delHeart</a:t>
              </a:r>
              <a:r>
                <a:rPr lang="en-US" altLang="ko-KR" sz="700" dirty="0">
                  <a:solidFill>
                    <a:schemeClr val="tx1"/>
                  </a:solidFill>
                </a:rPr>
                <a:t>, </a:t>
              </a:r>
              <a:r>
                <a:rPr lang="en-US" altLang="ko-KR" sz="700" dirty="0" err="1">
                  <a:solidFill>
                    <a:schemeClr val="tx1"/>
                  </a:solidFill>
                </a:rPr>
                <a:t>c_memberDelete</a:t>
              </a:r>
              <a:endParaRPr lang="en-US" altLang="ko-KR" sz="700" dirty="0">
                <a:solidFill>
                  <a:schemeClr val="tx1"/>
                </a:solidFill>
              </a:endParaRPr>
            </a:p>
          </p:txBody>
        </p:sp>
        <p:sp>
          <p:nvSpPr>
            <p:cNvPr id="49" name="순서도: 수행의 시작/종료 48">
              <a:extLst>
                <a:ext uri="{FF2B5EF4-FFF2-40B4-BE49-F238E27FC236}">
                  <a16:creationId xmlns="" xmlns:a16="http://schemas.microsoft.com/office/drawing/2014/main" id="{77E8772E-80DB-4E2E-A39E-C4F8CA1BB9FD}"/>
                </a:ext>
              </a:extLst>
            </p:cNvPr>
            <p:cNvSpPr/>
            <p:nvPr/>
          </p:nvSpPr>
          <p:spPr>
            <a:xfrm>
              <a:off x="7815501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ArrayList</a:t>
              </a:r>
              <a:r>
                <a:rPr lang="en-US" altLang="ko-KR" sz="800" dirty="0">
                  <a:solidFill>
                    <a:schemeClr val="tx1"/>
                  </a:solidFill>
                </a:rPr>
                <a:t>, void, int</a:t>
              </a:r>
            </a:p>
          </p:txBody>
        </p:sp>
      </p:grpSp>
      <p:sp>
        <p:nvSpPr>
          <p:cNvPr id="33" name="제목 2">
            <a:extLst>
              <a:ext uri="{FF2B5EF4-FFF2-40B4-BE49-F238E27FC236}">
                <a16:creationId xmlns="" xmlns:a16="http://schemas.microsoft.com/office/drawing/2014/main" id="{818D1B2F-F8DB-4886-8399-013167302015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080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Controller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8C7F7B7-8114-48A4-B9E5-D4B58399DCB6}"/>
              </a:ext>
            </a:extLst>
          </p:cNvPr>
          <p:cNvSpPr txBox="1"/>
          <p:nvPr/>
        </p:nvSpPr>
        <p:spPr>
          <a:xfrm>
            <a:off x="677724" y="1834214"/>
            <a:ext cx="5219737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</a:rPr>
              <a:t>(value=</a:t>
            </a:r>
            <a:r>
              <a:rPr lang="en-US" altLang="ko-KR" sz="1200" dirty="0">
                <a:solidFill>
                  <a:srgbClr val="2A00FF"/>
                </a:solidFill>
              </a:rPr>
              <a:t>"/memberDelete"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646464"/>
                </a:solidFill>
              </a:rPr>
              <a:t>@ResponseBody</a:t>
            </a:r>
            <a:r>
              <a:rPr lang="en-US" altLang="ko-KR" sz="1200" dirty="0">
                <a:solidFill>
                  <a:srgbClr val="000000"/>
                </a:solidFill>
              </a:rPr>
              <a:t> String </a:t>
            </a:r>
            <a:r>
              <a:rPr lang="en-US" altLang="ko-KR" sz="1200" dirty="0" err="1">
                <a:solidFill>
                  <a:srgbClr val="000000"/>
                </a:solidFill>
              </a:rPr>
              <a:t>delMembers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</a:rPr>
              <a:t>MemberDTO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</a:rPr>
              <a:t>memberDTO</a:t>
            </a:r>
            <a:r>
              <a:rPr lang="en-US" altLang="ko-KR" sz="1200" dirty="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"/</a:t>
            </a:r>
            <a:r>
              <a:rPr lang="en-US" altLang="ko-KR" sz="1200" i="1" dirty="0" err="1">
                <a:solidFill>
                  <a:srgbClr val="2A00FF"/>
                </a:solidFill>
              </a:rPr>
              <a:t>memberDelete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</a:rPr>
              <a:t>회원 탈퇴 하는 중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String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</a:rPr>
              <a:t>memberService</a:t>
            </a:r>
            <a:r>
              <a:rPr lang="en-US" altLang="ko-KR" sz="1200" dirty="0" err="1">
                <a:solidFill>
                  <a:srgbClr val="000000"/>
                </a:solidFill>
              </a:rPr>
              <a:t>.delMembers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</a:rPr>
              <a:t>memberDTO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err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6A3E3E"/>
                </a:solidFill>
              </a:rPr>
              <a:t>result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</a:rPr>
              <a:t>session</a:t>
            </a:r>
            <a:r>
              <a:rPr lang="en-US" altLang="ko-KR" sz="1200" dirty="0" err="1">
                <a:solidFill>
                  <a:srgbClr val="000000"/>
                </a:solidFill>
              </a:rPr>
              <a:t>.invalidate</a:t>
            </a:r>
            <a:r>
              <a:rPr lang="en-US" altLang="ko-KR" sz="1200" dirty="0">
                <a:solidFill>
                  <a:srgbClr val="000000"/>
                </a:solidFill>
              </a:rPr>
              <a:t>();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  <a:endParaRPr lang="ko-KR" alt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04ED66F-E678-419D-BF11-DB701AC764F2}"/>
              </a:ext>
            </a:extLst>
          </p:cNvPr>
          <p:cNvSpPr txBox="1"/>
          <p:nvPr/>
        </p:nvSpPr>
        <p:spPr>
          <a:xfrm>
            <a:off x="677724" y="3711650"/>
            <a:ext cx="8550550" cy="887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just" latinLnBrk="1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클라이언트에서 요청한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 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아이디</a:t>
            </a:r>
            <a:r>
              <a:rPr lang="ko-KR" altLang="en-US" sz="1200" dirty="0">
                <a:latin typeface="+mn-ea"/>
                <a:cs typeface="Times New Roman"/>
              </a:rPr>
              <a:t>와</a:t>
            </a:r>
            <a:r>
              <a:rPr lang="en-US" altLang="ko-KR" sz="1200" dirty="0">
                <a:latin typeface="+mn-ea"/>
                <a:cs typeface="Times New Roman"/>
              </a:rPr>
              <a:t> </a:t>
            </a:r>
            <a:r>
              <a:rPr lang="ko-KR" altLang="en-US" sz="1200" dirty="0">
                <a:latin typeface="+mn-ea"/>
                <a:cs typeface="Times New Roman"/>
              </a:rPr>
              <a:t>회원코드를 </a:t>
            </a:r>
            <a:r>
              <a:rPr lang="en-US" altLang="ko-KR" sz="1200" b="0" i="0" dirty="0" err="1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MemberDTO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 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필드에 담는다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.</a:t>
            </a:r>
          </a:p>
          <a:p>
            <a:pPr marL="228600" lvl="0" indent="-228600" algn="just" latinLnBrk="1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en-US" sz="1200" b="0" i="0" dirty="0" err="1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MemberService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에 있는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delMembers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(params)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를 실행한다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.</a:t>
            </a:r>
          </a:p>
          <a:p>
            <a:pPr marL="228600" lvl="0" indent="-228600" algn="just" latinLnBrk="1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ko-KR" altLang="en-US" sz="1200" dirty="0">
                <a:latin typeface="+mn-ea"/>
                <a:cs typeface="Times New Roman"/>
              </a:rPr>
              <a:t>세션을 </a:t>
            </a:r>
            <a:r>
              <a:rPr lang="ko-KR" altLang="en-US" sz="1200" dirty="0" err="1">
                <a:latin typeface="+mn-ea"/>
                <a:cs typeface="Times New Roman"/>
              </a:rPr>
              <a:t>무효화시켜</a:t>
            </a:r>
            <a:r>
              <a:rPr lang="ko-KR" altLang="en-US" sz="1200" dirty="0">
                <a:latin typeface="+mn-ea"/>
                <a:cs typeface="Times New Roman"/>
              </a:rPr>
              <a:t> </a:t>
            </a:r>
            <a:r>
              <a:rPr lang="ko-KR" altLang="en-US" sz="1200" dirty="0" err="1">
                <a:latin typeface="+mn-ea"/>
                <a:cs typeface="Times New Roman"/>
              </a:rPr>
              <a:t>로그아웃한다</a:t>
            </a:r>
            <a:r>
              <a:rPr lang="en-US" altLang="ko-KR" sz="1200" dirty="0">
                <a:latin typeface="+mn-ea"/>
                <a:cs typeface="Times New Roman"/>
              </a:rPr>
              <a:t>.</a:t>
            </a:r>
            <a:endParaRPr lang="en-US" altLang="ko-KR" sz="1200" b="0" i="0" dirty="0">
              <a:solidFill>
                <a:schemeClr val="tx1"/>
              </a:solidFill>
              <a:latin typeface="+mn-ea"/>
              <a:ea typeface="+mn-ea"/>
              <a:cs typeface="Times New Roman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0968BDC0-CCFA-4C6D-A51C-615D7C30AA49}"/>
              </a:ext>
            </a:extLst>
          </p:cNvPr>
          <p:cNvGrpSpPr/>
          <p:nvPr/>
        </p:nvGrpSpPr>
        <p:grpSpPr>
          <a:xfrm>
            <a:off x="516198" y="2044254"/>
            <a:ext cx="358563" cy="261610"/>
            <a:chOff x="4099027" y="918107"/>
            <a:chExt cx="358563" cy="261610"/>
          </a:xfrm>
        </p:grpSpPr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82FB9164-A075-46CD-ACE9-4C2BC90982A0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D2E03DD9-0D24-4FEF-B379-DB2B7A556E5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B5F41C8C-AF3B-4A5B-BDAD-B67AE52EE66B}"/>
              </a:ext>
            </a:extLst>
          </p:cNvPr>
          <p:cNvGrpSpPr/>
          <p:nvPr/>
        </p:nvGrpSpPr>
        <p:grpSpPr>
          <a:xfrm>
            <a:off x="516198" y="2568640"/>
            <a:ext cx="358563" cy="261610"/>
            <a:chOff x="4099027" y="918107"/>
            <a:chExt cx="358563" cy="261610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F6D280DF-DBA6-490A-9CC3-8940E56F8D11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E165E546-7E22-4E01-80C7-C7E3D8470C17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35054738-25E5-4BCE-B610-3D7B3C3C9A61}"/>
              </a:ext>
            </a:extLst>
          </p:cNvPr>
          <p:cNvGrpSpPr/>
          <p:nvPr/>
        </p:nvGrpSpPr>
        <p:grpSpPr>
          <a:xfrm>
            <a:off x="516198" y="2947785"/>
            <a:ext cx="358563" cy="261610"/>
            <a:chOff x="4099027" y="918107"/>
            <a:chExt cx="358563" cy="261610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7BA21342-DA85-4247-8FC8-7E9FB1AE50FB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9094D2D-A145-4AB7-9E55-5D45E22304E3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제목 2">
            <a:extLst>
              <a:ext uri="{FF2B5EF4-FFF2-40B4-BE49-F238E27FC236}">
                <a16:creationId xmlns="" xmlns:a16="http://schemas.microsoft.com/office/drawing/2014/main" id="{957E65D5-4D8C-4AC3-8E67-34F8CA80D402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21297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4FA442D-9666-446C-82DB-B97FF1FF9A53}"/>
              </a:ext>
            </a:extLst>
          </p:cNvPr>
          <p:cNvSpPr txBox="1"/>
          <p:nvPr/>
        </p:nvSpPr>
        <p:spPr>
          <a:xfrm>
            <a:off x="677723" y="1834214"/>
            <a:ext cx="4489895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646464"/>
                </a:solidFill>
              </a:rPr>
              <a:t>@Transactional</a:t>
            </a:r>
            <a:r>
              <a:rPr lang="en-US" altLang="ko-KR" sz="1050" dirty="0">
                <a:solidFill>
                  <a:srgbClr val="000000"/>
                </a:solidFill>
              </a:rPr>
              <a:t>(rollbackFor = </a:t>
            </a:r>
            <a:r>
              <a:rPr lang="en-US" altLang="ko-KR" sz="1050" dirty="0" err="1">
                <a:solidFill>
                  <a:srgbClr val="000000"/>
                </a:solidFill>
              </a:rPr>
              <a:t>Exception.</a:t>
            </a:r>
            <a:r>
              <a:rPr lang="en-US" altLang="ko-KR" sz="1050" dirty="0" err="1">
                <a:solidFill>
                  <a:srgbClr val="7F0055"/>
                </a:solidFill>
              </a:rPr>
              <a:t>class</a:t>
            </a:r>
            <a:r>
              <a:rPr lang="en-US" altLang="ko-KR" sz="105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ko-KR" sz="1050" dirty="0">
                <a:solidFill>
                  <a:srgbClr val="7F0055"/>
                </a:solidFill>
              </a:rPr>
              <a:t>public</a:t>
            </a:r>
            <a:r>
              <a:rPr lang="en-US" altLang="ko-KR" sz="1050" dirty="0">
                <a:solidFill>
                  <a:srgbClr val="000000"/>
                </a:solidFill>
              </a:rPr>
              <a:t> String </a:t>
            </a:r>
            <a:r>
              <a:rPr lang="en-US" altLang="ko-KR" sz="1050" dirty="0" err="1">
                <a:solidFill>
                  <a:srgbClr val="000000"/>
                </a:solidFill>
              </a:rPr>
              <a:t>delMembers</a:t>
            </a:r>
            <a:r>
              <a:rPr lang="en-US" altLang="ko-KR" sz="1050" dirty="0">
                <a:solidFill>
                  <a:srgbClr val="000000"/>
                </a:solidFill>
              </a:rPr>
              <a:t>(</a:t>
            </a:r>
            <a:r>
              <a:rPr lang="en-US" altLang="ko-KR" sz="1050" dirty="0" err="1">
                <a:solidFill>
                  <a:srgbClr val="000000"/>
                </a:solidFill>
              </a:rPr>
              <a:t>MemberDTO</a:t>
            </a:r>
            <a:r>
              <a:rPr lang="en-US" altLang="ko-KR" sz="1050" dirty="0">
                <a:solidFill>
                  <a:srgbClr val="000000"/>
                </a:solidFill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</a:rPr>
              <a:t>memberDTO</a:t>
            </a:r>
            <a:r>
              <a:rPr lang="en-US" altLang="ko-KR" sz="1050" dirty="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050" dirty="0">
                <a:solidFill>
                  <a:srgbClr val="3F7F5F"/>
                </a:solidFill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</a:rPr>
              <a:t>좋아요 </a:t>
            </a:r>
            <a:r>
              <a:rPr lang="en-US" altLang="ko-KR" sz="1050" dirty="0">
                <a:solidFill>
                  <a:srgbClr val="3F7F5F"/>
                </a:solidFill>
              </a:rPr>
              <a:t>history </a:t>
            </a:r>
            <a:r>
              <a:rPr lang="ko-KR" altLang="en-US" sz="1050" dirty="0">
                <a:solidFill>
                  <a:srgbClr val="3F7F5F"/>
                </a:solidFill>
              </a:rPr>
              <a:t>삭제</a:t>
            </a:r>
          </a:p>
          <a:p>
            <a:pPr algn="l"/>
            <a:r>
              <a:rPr lang="en-US" altLang="ko-KR" sz="1050" dirty="0" err="1">
                <a:solidFill>
                  <a:srgbClr val="0000C0"/>
                </a:solidFill>
              </a:rPr>
              <a:t>memberMapper</a:t>
            </a:r>
            <a:r>
              <a:rPr lang="en-US" altLang="ko-KR" sz="1050" dirty="0" err="1">
                <a:solidFill>
                  <a:srgbClr val="000000"/>
                </a:solidFill>
              </a:rPr>
              <a:t>.a_delHistory</a:t>
            </a:r>
            <a:r>
              <a:rPr lang="en-US" altLang="ko-KR" sz="1050" dirty="0">
                <a:solidFill>
                  <a:srgbClr val="000000"/>
                </a:solidFill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</a:rPr>
              <a:t>memberDTO</a:t>
            </a:r>
            <a:r>
              <a:rPr lang="en-US" altLang="ko-KR" sz="105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050" dirty="0"/>
          </a:p>
          <a:p>
            <a:pPr algn="l"/>
            <a:r>
              <a:rPr lang="en-US" altLang="ko-KR" sz="1050" dirty="0">
                <a:solidFill>
                  <a:srgbClr val="3F7F5F"/>
                </a:solidFill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</a:rPr>
              <a:t>리뷰 삭제</a:t>
            </a:r>
          </a:p>
          <a:p>
            <a:pPr algn="l"/>
            <a:r>
              <a:rPr lang="en-US" altLang="ko-KR" sz="1050" dirty="0" err="1">
                <a:solidFill>
                  <a:srgbClr val="000000"/>
                </a:solidFill>
              </a:rPr>
              <a:t>ArrayList</a:t>
            </a:r>
            <a:r>
              <a:rPr lang="en-US" altLang="ko-KR" sz="1050" dirty="0">
                <a:solidFill>
                  <a:srgbClr val="000000"/>
                </a:solidFill>
              </a:rPr>
              <a:t>&lt;String&gt; </a:t>
            </a:r>
            <a:r>
              <a:rPr lang="en-US" altLang="ko-KR" sz="1050" dirty="0" err="1">
                <a:solidFill>
                  <a:srgbClr val="6A3E3E"/>
                </a:solidFill>
              </a:rPr>
              <a:t>vcodeList</a:t>
            </a:r>
            <a:r>
              <a:rPr lang="en-US" altLang="ko-KR" sz="1050" dirty="0">
                <a:solidFill>
                  <a:srgbClr val="000000"/>
                </a:solidFill>
              </a:rPr>
              <a:t> = </a:t>
            </a:r>
            <a:r>
              <a:rPr lang="en-US" altLang="ko-KR" sz="1050" dirty="0" err="1">
                <a:solidFill>
                  <a:srgbClr val="0000C0"/>
                </a:solidFill>
              </a:rPr>
              <a:t>memberMapper</a:t>
            </a:r>
            <a:r>
              <a:rPr lang="en-US" altLang="ko-KR" sz="1050" dirty="0" err="1">
                <a:solidFill>
                  <a:srgbClr val="000000"/>
                </a:solidFill>
              </a:rPr>
              <a:t>.getvcode</a:t>
            </a:r>
            <a:r>
              <a:rPr lang="en-US" altLang="ko-KR" sz="1050" dirty="0">
                <a:solidFill>
                  <a:srgbClr val="000000"/>
                </a:solidFill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</a:rPr>
              <a:t>memberDTO</a:t>
            </a:r>
            <a:r>
              <a:rPr lang="en-US" altLang="ko-KR" sz="105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7F0055"/>
                </a:solidFill>
              </a:rPr>
              <a:t>For</a:t>
            </a:r>
            <a:r>
              <a:rPr lang="en-US" altLang="ko-KR" sz="1050" dirty="0">
                <a:solidFill>
                  <a:srgbClr val="000000"/>
                </a:solidFill>
              </a:rPr>
              <a:t> (String </a:t>
            </a:r>
            <a:r>
              <a:rPr lang="en-US" altLang="ko-KR" sz="1050" dirty="0">
                <a:solidFill>
                  <a:srgbClr val="6A3E3E"/>
                </a:solidFill>
              </a:rPr>
              <a:t>I</a:t>
            </a:r>
            <a:r>
              <a:rPr lang="en-US" altLang="ko-KR" sz="1050" dirty="0">
                <a:solidFill>
                  <a:srgbClr val="000000"/>
                </a:solidFill>
              </a:rPr>
              <a:t> : </a:t>
            </a:r>
            <a:r>
              <a:rPr lang="en-US" altLang="ko-KR" sz="1050" dirty="0" err="1">
                <a:solidFill>
                  <a:srgbClr val="6A3E3E"/>
                </a:solidFill>
              </a:rPr>
              <a:t>vcodeList</a:t>
            </a:r>
            <a:r>
              <a:rPr lang="en-US" altLang="ko-KR" sz="1050" dirty="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050" dirty="0" err="1">
                <a:solidFill>
                  <a:srgbClr val="0000C0"/>
                </a:solidFill>
              </a:rPr>
              <a:t>memberMapper</a:t>
            </a:r>
            <a:r>
              <a:rPr lang="en-US" altLang="ko-KR" sz="1050" dirty="0" err="1">
                <a:solidFill>
                  <a:srgbClr val="000000"/>
                </a:solidFill>
              </a:rPr>
              <a:t>.a_delHistoryVcode</a:t>
            </a:r>
            <a:r>
              <a:rPr lang="en-US" altLang="ko-KR" sz="1050" dirty="0">
                <a:solidFill>
                  <a:srgbClr val="000000"/>
                </a:solidFill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</a:rPr>
              <a:t>i</a:t>
            </a:r>
            <a:r>
              <a:rPr lang="en-US" altLang="ko-KR" sz="105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</a:rPr>
              <a:t>}</a:t>
            </a:r>
          </a:p>
          <a:p>
            <a:pPr algn="l"/>
            <a:r>
              <a:rPr lang="en-US" altLang="ko-KR" sz="1050" dirty="0" err="1">
                <a:solidFill>
                  <a:srgbClr val="0000C0"/>
                </a:solidFill>
              </a:rPr>
              <a:t>memberMapper</a:t>
            </a:r>
            <a:r>
              <a:rPr lang="en-US" altLang="ko-KR" sz="1050" dirty="0" err="1">
                <a:solidFill>
                  <a:srgbClr val="000000"/>
                </a:solidFill>
              </a:rPr>
              <a:t>.a_delReview</a:t>
            </a:r>
            <a:r>
              <a:rPr lang="en-US" altLang="ko-KR" sz="1050" dirty="0">
                <a:solidFill>
                  <a:srgbClr val="000000"/>
                </a:solidFill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</a:rPr>
              <a:t>memberDTO</a:t>
            </a:r>
            <a:r>
              <a:rPr lang="en-US" altLang="ko-KR" sz="105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050" dirty="0"/>
          </a:p>
          <a:p>
            <a:pPr algn="l"/>
            <a:r>
              <a:rPr lang="en-US" altLang="ko-KR" sz="1050" dirty="0">
                <a:solidFill>
                  <a:srgbClr val="3F7F5F"/>
                </a:solidFill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</a:rPr>
              <a:t>예약 삭제</a:t>
            </a:r>
          </a:p>
          <a:p>
            <a:pPr algn="l"/>
            <a:r>
              <a:rPr lang="en-US" altLang="ko-KR" sz="1050" dirty="0" err="1">
                <a:solidFill>
                  <a:srgbClr val="0000C0"/>
                </a:solidFill>
              </a:rPr>
              <a:t>memberMapper</a:t>
            </a:r>
            <a:r>
              <a:rPr lang="en-US" altLang="ko-KR" sz="1050" dirty="0" err="1">
                <a:solidFill>
                  <a:srgbClr val="000000"/>
                </a:solidFill>
              </a:rPr>
              <a:t>.a_delBooking</a:t>
            </a:r>
            <a:r>
              <a:rPr lang="en-US" altLang="ko-KR" sz="1050" dirty="0">
                <a:solidFill>
                  <a:srgbClr val="000000"/>
                </a:solidFill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</a:rPr>
              <a:t>memberDTO</a:t>
            </a:r>
            <a:r>
              <a:rPr lang="en-US" altLang="ko-KR" sz="105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050" dirty="0"/>
          </a:p>
          <a:p>
            <a:pPr algn="l"/>
            <a:r>
              <a:rPr lang="en-US" altLang="ko-KR" sz="1050" dirty="0">
                <a:solidFill>
                  <a:srgbClr val="3F7F5F"/>
                </a:solidFill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</a:rPr>
              <a:t>찜 삭제</a:t>
            </a:r>
          </a:p>
          <a:p>
            <a:pPr algn="l"/>
            <a:r>
              <a:rPr lang="en-US" altLang="ko-KR" sz="1050" dirty="0" err="1">
                <a:solidFill>
                  <a:srgbClr val="0000C0"/>
                </a:solidFill>
              </a:rPr>
              <a:t>memberMapper</a:t>
            </a:r>
            <a:r>
              <a:rPr lang="en-US" altLang="ko-KR" sz="1050" dirty="0" err="1">
                <a:solidFill>
                  <a:srgbClr val="000000"/>
                </a:solidFill>
              </a:rPr>
              <a:t>.a_delHeart</a:t>
            </a:r>
            <a:r>
              <a:rPr lang="en-US" altLang="ko-KR" sz="1050" dirty="0">
                <a:solidFill>
                  <a:srgbClr val="000000"/>
                </a:solidFill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</a:rPr>
              <a:t>memberDTO</a:t>
            </a:r>
            <a:r>
              <a:rPr lang="en-US" altLang="ko-KR" sz="105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050" dirty="0"/>
          </a:p>
          <a:p>
            <a:pPr algn="l"/>
            <a:r>
              <a:rPr lang="en-US" altLang="ko-KR" sz="1050" dirty="0">
                <a:solidFill>
                  <a:srgbClr val="3F7F5F"/>
                </a:solidFill>
              </a:rPr>
              <a:t>// </a:t>
            </a:r>
            <a:r>
              <a:rPr lang="ko-KR" altLang="en-US" sz="1050" dirty="0">
                <a:solidFill>
                  <a:srgbClr val="3F7F5F"/>
                </a:solidFill>
              </a:rPr>
              <a:t>회원 삭제</a:t>
            </a:r>
          </a:p>
          <a:p>
            <a:pPr algn="l"/>
            <a:r>
              <a:rPr lang="en-US" altLang="ko-KR" sz="1050" dirty="0">
                <a:solidFill>
                  <a:srgbClr val="7F0055"/>
                </a:solidFill>
              </a:rPr>
              <a:t>int</a:t>
            </a:r>
            <a:r>
              <a:rPr lang="en-US" altLang="ko-KR" sz="1050" dirty="0">
                <a:solidFill>
                  <a:srgbClr val="000000"/>
                </a:solidFill>
              </a:rPr>
              <a:t> </a:t>
            </a:r>
            <a:r>
              <a:rPr lang="en-US" altLang="ko-KR" sz="1050" dirty="0">
                <a:solidFill>
                  <a:srgbClr val="6A3E3E"/>
                </a:solidFill>
              </a:rPr>
              <a:t>result</a:t>
            </a:r>
            <a:r>
              <a:rPr lang="en-US" altLang="ko-KR" sz="1050" dirty="0">
                <a:solidFill>
                  <a:srgbClr val="000000"/>
                </a:solidFill>
              </a:rPr>
              <a:t> = </a:t>
            </a:r>
            <a:r>
              <a:rPr lang="en-US" altLang="ko-KR" sz="1050" dirty="0" err="1">
                <a:solidFill>
                  <a:srgbClr val="0000C0"/>
                </a:solidFill>
              </a:rPr>
              <a:t>memberMapper</a:t>
            </a:r>
            <a:r>
              <a:rPr lang="en-US" altLang="ko-KR" sz="1050" dirty="0" err="1">
                <a:solidFill>
                  <a:srgbClr val="000000"/>
                </a:solidFill>
              </a:rPr>
              <a:t>.c_memberDelete</a:t>
            </a:r>
            <a:r>
              <a:rPr lang="en-US" altLang="ko-KR" sz="1050" dirty="0">
                <a:solidFill>
                  <a:srgbClr val="000000"/>
                </a:solidFill>
              </a:rPr>
              <a:t>(</a:t>
            </a:r>
            <a:r>
              <a:rPr lang="en-US" altLang="ko-KR" sz="1050" dirty="0" err="1">
                <a:solidFill>
                  <a:srgbClr val="6A3E3E"/>
                </a:solidFill>
              </a:rPr>
              <a:t>memberDTO</a:t>
            </a:r>
            <a:r>
              <a:rPr lang="en-US" altLang="ko-KR" sz="105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</a:rPr>
              <a:t>String </a:t>
            </a:r>
            <a:r>
              <a:rPr lang="en-US" altLang="ko-KR" sz="1050" dirty="0" err="1">
                <a:solidFill>
                  <a:srgbClr val="6A3E3E"/>
                </a:solidFill>
              </a:rPr>
              <a:t>resultSet</a:t>
            </a:r>
            <a:r>
              <a:rPr lang="en-US" altLang="ko-KR" sz="105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050" dirty="0">
                <a:solidFill>
                  <a:srgbClr val="7F0055"/>
                </a:solidFill>
              </a:rPr>
              <a:t>if</a:t>
            </a:r>
            <a:r>
              <a:rPr lang="en-US" altLang="ko-KR" sz="1050" dirty="0">
                <a:solidFill>
                  <a:srgbClr val="000000"/>
                </a:solidFill>
              </a:rPr>
              <a:t> (</a:t>
            </a:r>
            <a:r>
              <a:rPr lang="en-US" altLang="ko-KR" sz="1050" dirty="0">
                <a:solidFill>
                  <a:srgbClr val="6A3E3E"/>
                </a:solidFill>
              </a:rPr>
              <a:t>result</a:t>
            </a:r>
            <a:r>
              <a:rPr lang="en-US" altLang="ko-KR" sz="1050" dirty="0">
                <a:solidFill>
                  <a:srgbClr val="000000"/>
                </a:solidFill>
              </a:rPr>
              <a:t> &gt; 0) {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</a:rPr>
              <a:t>resultSet</a:t>
            </a:r>
            <a:r>
              <a:rPr lang="en-US" altLang="ko-KR" sz="1050" dirty="0">
                <a:solidFill>
                  <a:srgbClr val="000000"/>
                </a:solidFill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</a:rPr>
              <a:t>"OK"</a:t>
            </a:r>
            <a:r>
              <a:rPr lang="en-US" altLang="ko-KR" sz="105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</a:rPr>
              <a:t>} </a:t>
            </a:r>
            <a:r>
              <a:rPr lang="en-US" altLang="ko-KR" sz="1050" dirty="0">
                <a:solidFill>
                  <a:srgbClr val="7F0055"/>
                </a:solidFill>
              </a:rPr>
              <a:t>else</a:t>
            </a:r>
            <a:r>
              <a:rPr lang="en-US" altLang="ko-KR" sz="1050" dirty="0">
                <a:solidFill>
                  <a:srgbClr val="000000"/>
                </a:solidFill>
              </a:rPr>
              <a:t> {</a:t>
            </a:r>
          </a:p>
          <a:p>
            <a:pPr algn="l"/>
            <a:r>
              <a:rPr lang="en-US" altLang="ko-KR" sz="1050" dirty="0" err="1">
                <a:solidFill>
                  <a:srgbClr val="6A3E3E"/>
                </a:solidFill>
              </a:rPr>
              <a:t>resultSet</a:t>
            </a:r>
            <a:r>
              <a:rPr lang="en-US" altLang="ko-KR" sz="1050" dirty="0">
                <a:solidFill>
                  <a:srgbClr val="000000"/>
                </a:solidFill>
              </a:rPr>
              <a:t> = </a:t>
            </a:r>
            <a:r>
              <a:rPr lang="en-US" altLang="ko-KR" sz="1050" dirty="0">
                <a:solidFill>
                  <a:srgbClr val="2A00FF"/>
                </a:solidFill>
              </a:rPr>
              <a:t>"NO"</a:t>
            </a:r>
            <a:r>
              <a:rPr lang="en-US" altLang="ko-KR" sz="105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</a:rPr>
              <a:t>}</a:t>
            </a:r>
          </a:p>
          <a:p>
            <a:pPr algn="l"/>
            <a:r>
              <a:rPr lang="en-US" altLang="ko-KR" sz="1050" dirty="0">
                <a:solidFill>
                  <a:srgbClr val="7F0055"/>
                </a:solidFill>
              </a:rPr>
              <a:t>return</a:t>
            </a:r>
            <a:r>
              <a:rPr lang="en-US" altLang="ko-KR" sz="1050" dirty="0">
                <a:solidFill>
                  <a:srgbClr val="000000"/>
                </a:solidFill>
              </a:rPr>
              <a:t> </a:t>
            </a:r>
            <a:r>
              <a:rPr lang="en-US" altLang="ko-KR" sz="1050" dirty="0" err="1">
                <a:solidFill>
                  <a:srgbClr val="6A3E3E"/>
                </a:solidFill>
              </a:rPr>
              <a:t>resultSet</a:t>
            </a:r>
            <a:r>
              <a:rPr lang="en-US" altLang="ko-KR" sz="105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</a:rPr>
              <a:t>}</a:t>
            </a:r>
            <a:endParaRPr lang="ko-KR" altLang="en-US" sz="1050" dirty="0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1F00442-DB9F-4872-A8E6-AAC10E09834F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Service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8F3CB81-F25A-4982-8944-716589FEC00D}"/>
              </a:ext>
            </a:extLst>
          </p:cNvPr>
          <p:cNvSpPr txBox="1"/>
          <p:nvPr/>
        </p:nvSpPr>
        <p:spPr>
          <a:xfrm>
            <a:off x="5167618" y="1573944"/>
            <a:ext cx="4060658" cy="4211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Controller</a:t>
            </a:r>
            <a:r>
              <a:rPr lang="ko-KR" altLang="en-US" sz="1200" dirty="0"/>
              <a:t>에서 넘겨받은 </a:t>
            </a:r>
            <a:r>
              <a:rPr lang="en-US" altLang="ko-KR" sz="1200" dirty="0" err="1"/>
              <a:t>memberDTO</a:t>
            </a:r>
            <a:r>
              <a:rPr lang="ko-KR" altLang="en-US" sz="1200" dirty="0"/>
              <a:t> </a:t>
            </a:r>
            <a:r>
              <a:rPr lang="ko-KR" altLang="en-US" sz="1200" dirty="0" err="1"/>
              <a:t>필드값으로</a:t>
            </a:r>
            <a:r>
              <a:rPr lang="ko-KR" altLang="en-US" sz="1200" dirty="0"/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ArrayList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ko-KR" altLang="en-US" sz="1200" dirty="0"/>
              <a:t>타입의 </a:t>
            </a:r>
            <a:r>
              <a:rPr lang="en-US" altLang="ko-KR" sz="1200" dirty="0" err="1">
                <a:solidFill>
                  <a:srgbClr val="000000"/>
                </a:solidFill>
              </a:rPr>
              <a:t>getvcode</a:t>
            </a:r>
            <a:r>
              <a:rPr lang="en-US" altLang="ko-KR" sz="1200" dirty="0"/>
              <a:t>(params)</a:t>
            </a:r>
            <a:r>
              <a:rPr lang="ko-KR" altLang="en-US" sz="1200" dirty="0"/>
              <a:t>를 </a:t>
            </a:r>
            <a:r>
              <a:rPr lang="en-US" altLang="ko-KR" sz="1200" dirty="0"/>
              <a:t>interface</a:t>
            </a:r>
            <a:r>
              <a:rPr lang="ko-KR" altLang="en-US" sz="1200" dirty="0"/>
              <a:t>에 보내준다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/>
              <a:t>memberMapper</a:t>
            </a:r>
            <a:r>
              <a:rPr lang="ko-KR" altLang="en-US" sz="1200" dirty="0"/>
              <a:t>의 메소드</a:t>
            </a:r>
            <a:r>
              <a:rPr lang="en-US" altLang="ko-KR" sz="1200" dirty="0">
                <a:solidFill>
                  <a:srgbClr val="000000"/>
                </a:solidFill>
              </a:rPr>
              <a:t> a_ </a:t>
            </a:r>
            <a:r>
              <a:rPr lang="en-US" altLang="ko-KR" sz="1200" dirty="0" err="1">
                <a:solidFill>
                  <a:srgbClr val="000000"/>
                </a:solidFill>
              </a:rPr>
              <a:t>delHistoryVcode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</a:rPr>
              <a:t>i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  <a:r>
              <a:rPr lang="ko-KR" altLang="en-US" sz="1200" dirty="0"/>
              <a:t>을 실행한다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/>
              <a:t>memberMapper</a:t>
            </a:r>
            <a:r>
              <a:rPr lang="ko-KR" altLang="en-US" sz="1200" dirty="0"/>
              <a:t>의 메소드 </a:t>
            </a:r>
            <a:r>
              <a:rPr lang="en-US" altLang="ko-KR" sz="1200" dirty="0" err="1">
                <a:solidFill>
                  <a:srgbClr val="000000"/>
                </a:solidFill>
              </a:rPr>
              <a:t>a_delHistory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</a:rPr>
              <a:t>a_delHistoryVcode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</a:rPr>
              <a:t>a_delReview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</a:rPr>
              <a:t>a_delBooking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</a:rPr>
              <a:t>a_delHeart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>
                <a:solidFill>
                  <a:srgbClr val="000000"/>
                </a:solidFill>
              </a:rPr>
              <a:t>c_memberDelete</a:t>
            </a:r>
            <a:r>
              <a:rPr lang="ko-KR" altLang="en-US" sz="1200" dirty="0">
                <a:solidFill>
                  <a:srgbClr val="000000"/>
                </a:solidFill>
              </a:rPr>
              <a:t> 메소드를 실행시키고 </a:t>
            </a:r>
            <a:r>
              <a:rPr lang="en-US" altLang="ko-KR" sz="1200" dirty="0">
                <a:solidFill>
                  <a:srgbClr val="000000"/>
                </a:solidFill>
              </a:rPr>
              <a:t>result</a:t>
            </a:r>
            <a:r>
              <a:rPr lang="ko-KR" altLang="en-US" sz="1200" dirty="0">
                <a:solidFill>
                  <a:srgbClr val="000000"/>
                </a:solidFill>
              </a:rPr>
              <a:t>를 받는다</a:t>
            </a:r>
            <a:r>
              <a:rPr lang="en-US" altLang="ko-KR" sz="1200" dirty="0">
                <a:solidFill>
                  <a:srgbClr val="000000"/>
                </a:solidFill>
              </a:rPr>
              <a:t>.</a:t>
            </a:r>
            <a:endParaRPr lang="en-US" altLang="ko-KR" sz="1200" dirty="0"/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회원 삭제에 성공하면 </a:t>
            </a:r>
            <a:r>
              <a:rPr lang="en-US" altLang="ko-KR" sz="1200" dirty="0"/>
              <a:t>result</a:t>
            </a:r>
            <a:r>
              <a:rPr lang="ko-KR" altLang="en-US" sz="1200" dirty="0"/>
              <a:t>의 값이 </a:t>
            </a:r>
            <a:r>
              <a:rPr lang="en-US" altLang="ko-KR" sz="1200" dirty="0"/>
              <a:t>0</a:t>
            </a:r>
            <a:r>
              <a:rPr lang="ko-KR" altLang="en-US" sz="1200" dirty="0"/>
              <a:t>보다 크다</a:t>
            </a:r>
            <a:r>
              <a:rPr lang="en-US" altLang="ko-KR" sz="1200" dirty="0"/>
              <a:t>. </a:t>
            </a:r>
            <a:r>
              <a:rPr lang="ko-KR" altLang="en-US" sz="1200" dirty="0"/>
              <a:t>회원과 관련된 모든 정보를 삭제하고 </a:t>
            </a:r>
            <a:r>
              <a:rPr lang="en-US" altLang="ko-KR" sz="1200" dirty="0" err="1"/>
              <a:t>resultSet</a:t>
            </a:r>
            <a:r>
              <a:rPr lang="ko-KR" altLang="en-US" sz="1200" dirty="0"/>
              <a:t>을 </a:t>
            </a:r>
            <a:r>
              <a:rPr lang="en-US" altLang="ko-KR" sz="1200" dirty="0"/>
              <a:t>“OK”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리턴한다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회원 삭제에 실패해 </a:t>
            </a:r>
            <a:r>
              <a:rPr lang="en-US" altLang="ko-KR" sz="1200" dirty="0"/>
              <a:t>result</a:t>
            </a:r>
            <a:r>
              <a:rPr lang="ko-KR" altLang="en-US" sz="1200" dirty="0"/>
              <a:t> </a:t>
            </a:r>
            <a:r>
              <a:rPr lang="en-US" altLang="ko-KR" sz="1200" dirty="0"/>
              <a:t>&gt;</a:t>
            </a:r>
            <a:r>
              <a:rPr lang="ko-KR" altLang="en-US" sz="1200" dirty="0"/>
              <a:t> </a:t>
            </a:r>
            <a:r>
              <a:rPr lang="en-US" altLang="ko-KR" sz="1200" dirty="0"/>
              <a:t>0</a:t>
            </a:r>
            <a:r>
              <a:rPr lang="ko-KR" altLang="en-US" sz="1200" dirty="0"/>
              <a:t> 이 아니면 </a:t>
            </a:r>
            <a:r>
              <a:rPr lang="en-US" altLang="ko-KR" sz="1200" dirty="0"/>
              <a:t>rollback</a:t>
            </a:r>
            <a:r>
              <a:rPr lang="ko-KR" altLang="en-US" sz="1200" dirty="0"/>
              <a:t>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94579AB9-4F24-4E72-A6C3-3E9BA979EA78}"/>
              </a:ext>
            </a:extLst>
          </p:cNvPr>
          <p:cNvGrpSpPr/>
          <p:nvPr/>
        </p:nvGrpSpPr>
        <p:grpSpPr>
          <a:xfrm>
            <a:off x="533951" y="2776044"/>
            <a:ext cx="358563" cy="261610"/>
            <a:chOff x="4099027" y="918107"/>
            <a:chExt cx="358563" cy="261610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02CCC050-5BA4-4E3A-9D91-5993D928FB63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E395845B-544A-4F70-8745-98308095486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3D8270F0-44FB-4BB7-92ED-2FD7420EF8CE}"/>
              </a:ext>
            </a:extLst>
          </p:cNvPr>
          <p:cNvGrpSpPr/>
          <p:nvPr/>
        </p:nvGrpSpPr>
        <p:grpSpPr>
          <a:xfrm>
            <a:off x="528502" y="3104224"/>
            <a:ext cx="358563" cy="261610"/>
            <a:chOff x="4099027" y="918107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7889ECFA-47E7-4E3F-AD52-16AB8F2689C8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EB84CFC-E0A8-46C0-A54F-D6120474F65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A71594F0-999F-4A52-9127-61991F247006}"/>
              </a:ext>
            </a:extLst>
          </p:cNvPr>
          <p:cNvGrpSpPr/>
          <p:nvPr/>
        </p:nvGrpSpPr>
        <p:grpSpPr>
          <a:xfrm>
            <a:off x="531523" y="2329022"/>
            <a:ext cx="358563" cy="261610"/>
            <a:chOff x="4099027" y="918107"/>
            <a:chExt cx="358563" cy="261610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F0AEA3A2-9343-4AE0-8A21-EA68B6A0E815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DE41364C-6DF8-42E0-8A82-D5670F079FAD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29AF007D-BDF7-4E11-8715-83ACFCB2324F}"/>
              </a:ext>
            </a:extLst>
          </p:cNvPr>
          <p:cNvGrpSpPr/>
          <p:nvPr/>
        </p:nvGrpSpPr>
        <p:grpSpPr>
          <a:xfrm>
            <a:off x="528503" y="3427389"/>
            <a:ext cx="358563" cy="261610"/>
            <a:chOff x="4099027" y="918107"/>
            <a:chExt cx="358563" cy="261610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59725E93-D683-48EA-938E-AFE93DCD7318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923E7298-6752-432E-A72B-6DD99260FF8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60C7D2E2-027D-4F1C-AAB6-F0CAF3E76281}"/>
              </a:ext>
            </a:extLst>
          </p:cNvPr>
          <p:cNvGrpSpPr/>
          <p:nvPr/>
        </p:nvGrpSpPr>
        <p:grpSpPr>
          <a:xfrm>
            <a:off x="528503" y="3891254"/>
            <a:ext cx="358563" cy="261610"/>
            <a:chOff x="4099027" y="918107"/>
            <a:chExt cx="358563" cy="261610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1837B9D6-8A26-4593-80DD-EF3B94BC2256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A7E9F5EE-EED1-4EA7-A128-83DB7970B243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8F87AB3E-A39C-4F36-833F-803EE4312427}"/>
              </a:ext>
            </a:extLst>
          </p:cNvPr>
          <p:cNvGrpSpPr/>
          <p:nvPr/>
        </p:nvGrpSpPr>
        <p:grpSpPr>
          <a:xfrm>
            <a:off x="528503" y="4415276"/>
            <a:ext cx="358563" cy="261610"/>
            <a:chOff x="4099027" y="918107"/>
            <a:chExt cx="358563" cy="261610"/>
          </a:xfrm>
        </p:grpSpPr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03E30845-4A2F-42E0-9F13-2DF62DC983B1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07DF3EBE-606C-4087-8E6A-FF921F0BB3B6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148CE316-A443-4575-A45A-3A8764979666}"/>
              </a:ext>
            </a:extLst>
          </p:cNvPr>
          <p:cNvGrpSpPr/>
          <p:nvPr/>
        </p:nvGrpSpPr>
        <p:grpSpPr>
          <a:xfrm>
            <a:off x="528503" y="4887676"/>
            <a:ext cx="358563" cy="261610"/>
            <a:chOff x="4099027" y="918107"/>
            <a:chExt cx="358563" cy="261610"/>
          </a:xfrm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48C94A03-C642-444E-A78D-51B2AE782A3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739C5394-F40E-46AA-BB13-9F86AF95E463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42E28F4C-74B4-4897-8399-6D935608D43E}"/>
              </a:ext>
            </a:extLst>
          </p:cNvPr>
          <p:cNvGrpSpPr/>
          <p:nvPr/>
        </p:nvGrpSpPr>
        <p:grpSpPr>
          <a:xfrm>
            <a:off x="528503" y="5196869"/>
            <a:ext cx="358563" cy="261610"/>
            <a:chOff x="4099027" y="918107"/>
            <a:chExt cx="358563" cy="261610"/>
          </a:xfrm>
        </p:grpSpPr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EF37A70F-5A9D-4FC5-9D71-A044B00CAC28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FE5232F-5B87-460D-AA6B-262D90DF0990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D08D53FA-86B2-425F-9533-EC30B1B937B0}"/>
              </a:ext>
            </a:extLst>
          </p:cNvPr>
          <p:cNvGrpSpPr/>
          <p:nvPr/>
        </p:nvGrpSpPr>
        <p:grpSpPr>
          <a:xfrm>
            <a:off x="528502" y="1830526"/>
            <a:ext cx="358563" cy="261610"/>
            <a:chOff x="4099027" y="918107"/>
            <a:chExt cx="358563" cy="261610"/>
          </a:xfrm>
        </p:grpSpPr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A8EEC5DA-AFE3-456C-9400-ABB59EBDB3F2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6060F9A6-7232-4500-8C28-B39252D00C16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제목 2">
            <a:extLst>
              <a:ext uri="{FF2B5EF4-FFF2-40B4-BE49-F238E27FC236}">
                <a16:creationId xmlns="" xmlns:a16="http://schemas.microsoft.com/office/drawing/2014/main" id="{715FF51D-AE75-47F0-834D-D3E670D6E9BF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69642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E7CA015-2C00-4F2A-8C1E-65D7EEE8900B}"/>
              </a:ext>
            </a:extLst>
          </p:cNvPr>
          <p:cNvSpPr txBox="1"/>
          <p:nvPr/>
        </p:nvSpPr>
        <p:spPr>
          <a:xfrm>
            <a:off x="677724" y="1834214"/>
            <a:ext cx="3801997" cy="39857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7F5F"/>
                </a:solidFill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</a:rPr>
              <a:t>리뷰 </a:t>
            </a:r>
            <a:r>
              <a:rPr lang="en-US" altLang="ko-KR" sz="1100" dirty="0">
                <a:solidFill>
                  <a:srgbClr val="3F7F5F"/>
                </a:solidFill>
              </a:rPr>
              <a:t>history </a:t>
            </a:r>
            <a:r>
              <a:rPr lang="ko-KR" altLang="en-US" sz="1100" dirty="0">
                <a:solidFill>
                  <a:srgbClr val="3F7F5F"/>
                </a:solidFill>
              </a:rPr>
              <a:t>삭제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a_delHistory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100" dirty="0"/>
          </a:p>
          <a:p>
            <a:pPr algn="l"/>
            <a:r>
              <a:rPr lang="en-US" altLang="ko-KR" sz="1100" dirty="0">
                <a:solidFill>
                  <a:srgbClr val="3F7F5F"/>
                </a:solidFill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</a:rPr>
              <a:t>로그인 된 아이디로 작성한 리뷰 </a:t>
            </a:r>
            <a:r>
              <a:rPr lang="en-US" altLang="ko-KR" sz="1100" dirty="0">
                <a:solidFill>
                  <a:srgbClr val="3F7F5F"/>
                </a:solidFill>
              </a:rPr>
              <a:t>select</a:t>
            </a:r>
          </a:p>
          <a:p>
            <a:pPr algn="l"/>
            <a:r>
              <a:rPr lang="en-US" altLang="ko-KR" sz="1100" dirty="0" err="1">
                <a:solidFill>
                  <a:srgbClr val="000000"/>
                </a:solidFill>
              </a:rPr>
              <a:t>ArrayList</a:t>
            </a:r>
            <a:r>
              <a:rPr lang="en-US" altLang="ko-KR" sz="1100" dirty="0">
                <a:solidFill>
                  <a:srgbClr val="000000"/>
                </a:solidFill>
              </a:rPr>
              <a:t>&lt;String&gt; </a:t>
            </a:r>
            <a:r>
              <a:rPr lang="en-US" altLang="ko-KR" sz="1100" dirty="0" err="1">
                <a:solidFill>
                  <a:srgbClr val="000000"/>
                </a:solidFill>
              </a:rPr>
              <a:t>getvcode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100" dirty="0"/>
          </a:p>
          <a:p>
            <a:pPr algn="l"/>
            <a:r>
              <a:rPr lang="en-US" altLang="ko-KR" sz="1100" dirty="0">
                <a:solidFill>
                  <a:srgbClr val="3F7F5F"/>
                </a:solidFill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</a:rPr>
              <a:t>리뷰 삭제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a_delReview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100" dirty="0"/>
          </a:p>
          <a:p>
            <a:pPr algn="l"/>
            <a:r>
              <a:rPr lang="en-US" altLang="ko-KR" sz="1100" dirty="0">
                <a:solidFill>
                  <a:srgbClr val="3F7F5F"/>
                </a:solidFill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</a:rPr>
              <a:t>리뷰에 연관된 </a:t>
            </a:r>
            <a:r>
              <a:rPr lang="en-US" altLang="ko-KR" sz="1100" dirty="0">
                <a:solidFill>
                  <a:srgbClr val="3F7F5F"/>
                </a:solidFill>
              </a:rPr>
              <a:t>history </a:t>
            </a:r>
            <a:r>
              <a:rPr lang="ko-KR" altLang="en-US" sz="1100" dirty="0">
                <a:solidFill>
                  <a:srgbClr val="3F7F5F"/>
                </a:solidFill>
              </a:rPr>
              <a:t>삭제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a_delHistoryVcode</a:t>
            </a:r>
            <a:r>
              <a:rPr lang="en-US" altLang="ko-KR" sz="1100" dirty="0">
                <a:solidFill>
                  <a:srgbClr val="000000"/>
                </a:solidFill>
              </a:rPr>
              <a:t>(String </a:t>
            </a:r>
            <a:r>
              <a:rPr lang="en-US" altLang="ko-KR" sz="1100" dirty="0" err="1">
                <a:solidFill>
                  <a:srgbClr val="6A3E3E"/>
                </a:solidFill>
              </a:rPr>
              <a:t>vcode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100" dirty="0"/>
          </a:p>
          <a:p>
            <a:pPr algn="l"/>
            <a:r>
              <a:rPr lang="en-US" altLang="ko-KR" sz="1100" dirty="0">
                <a:solidFill>
                  <a:srgbClr val="3F7F5F"/>
                </a:solidFill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</a:rPr>
              <a:t>예약 삭제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a_delBooking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100" dirty="0"/>
          </a:p>
          <a:p>
            <a:pPr algn="l"/>
            <a:r>
              <a:rPr lang="en-US" altLang="ko-KR" sz="1100" dirty="0">
                <a:solidFill>
                  <a:srgbClr val="3F7F5F"/>
                </a:solidFill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</a:rPr>
              <a:t>찜 삭제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a_delHeart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100" dirty="0"/>
          </a:p>
          <a:p>
            <a:pPr algn="l"/>
            <a:r>
              <a:rPr lang="en-US" altLang="ko-KR" sz="1100" dirty="0">
                <a:solidFill>
                  <a:srgbClr val="3F7F5F"/>
                </a:solidFill>
              </a:rPr>
              <a:t>// 1</a:t>
            </a:r>
            <a:r>
              <a:rPr lang="ko-KR" altLang="en-US" sz="1100" dirty="0">
                <a:solidFill>
                  <a:srgbClr val="3F7F5F"/>
                </a:solidFill>
              </a:rPr>
              <a:t>대</a:t>
            </a:r>
            <a:r>
              <a:rPr lang="en-US" altLang="ko-KR" sz="1100" dirty="0">
                <a:solidFill>
                  <a:srgbClr val="3F7F5F"/>
                </a:solidFill>
              </a:rPr>
              <a:t>1</a:t>
            </a:r>
            <a:r>
              <a:rPr lang="ko-KR" altLang="en-US" sz="1100" dirty="0">
                <a:solidFill>
                  <a:srgbClr val="3F7F5F"/>
                </a:solidFill>
              </a:rPr>
              <a:t>문의 삭제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void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a_delHelp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en-US" altLang="ko-KR" sz="1100" dirty="0">
              <a:solidFill>
                <a:srgbClr val="000000"/>
              </a:solidFill>
            </a:endParaRPr>
          </a:p>
          <a:p>
            <a:pPr algn="l"/>
            <a:r>
              <a:rPr lang="en-US" altLang="ko-KR" sz="1100" dirty="0">
                <a:solidFill>
                  <a:srgbClr val="3F7F5F"/>
                </a:solidFill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</a:rPr>
              <a:t>회원 삭제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c_memberDelete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  <a:endParaRPr lang="ko-KR" altLang="en-US" sz="1100" dirty="0"/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0C5FC04-5B08-4849-999D-CE09A0F0F342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Interface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8E7587A-EFBD-4CD9-845F-8A62B004E1DC}"/>
              </a:ext>
            </a:extLst>
          </p:cNvPr>
          <p:cNvSpPr txBox="1"/>
          <p:nvPr/>
        </p:nvSpPr>
        <p:spPr>
          <a:xfrm>
            <a:off x="4606004" y="1834214"/>
            <a:ext cx="4748555" cy="4122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/>
              <a:t>1.   Service</a:t>
            </a:r>
            <a:r>
              <a:rPr lang="ko-KR" altLang="en-US" sz="1100" dirty="0"/>
              <a:t>에서 가지고 온 </a:t>
            </a:r>
            <a:r>
              <a:rPr lang="en-US" altLang="ko-KR" sz="1100" dirty="0" err="1"/>
              <a:t>memberDTO</a:t>
            </a:r>
            <a:r>
              <a:rPr lang="ko-KR" altLang="en-US" sz="1100" dirty="0"/>
              <a:t>을 참조해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Mapper id = “</a:t>
            </a:r>
            <a:r>
              <a:rPr lang="en-US" altLang="ko-KR" sz="1100" dirty="0" err="1"/>
              <a:t>a_delHistory</a:t>
            </a:r>
            <a:r>
              <a:rPr lang="en-US" altLang="ko-KR" sz="1100" dirty="0"/>
              <a:t>”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2.   Service</a:t>
            </a:r>
            <a:r>
              <a:rPr lang="ko-KR" altLang="en-US" sz="1100" dirty="0"/>
              <a:t>에서 가지고 온 </a:t>
            </a:r>
            <a:r>
              <a:rPr lang="en-US" altLang="ko-KR" sz="1100" dirty="0" err="1"/>
              <a:t>memberDTO</a:t>
            </a:r>
            <a:r>
              <a:rPr lang="ko-KR" altLang="en-US" sz="1100" dirty="0"/>
              <a:t>을 참조해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Mapper id = “</a:t>
            </a:r>
            <a:r>
              <a:rPr lang="en-US" altLang="ko-KR" sz="1100" dirty="0" err="1">
                <a:solidFill>
                  <a:srgbClr val="000000"/>
                </a:solidFill>
              </a:rPr>
              <a:t>getvcode</a:t>
            </a:r>
            <a:r>
              <a:rPr lang="en-US" altLang="ko-KR" sz="1100" dirty="0"/>
              <a:t>”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3.   Service</a:t>
            </a:r>
            <a:r>
              <a:rPr lang="ko-KR" altLang="en-US" sz="1100" dirty="0"/>
              <a:t>에서 가지고 온 </a:t>
            </a:r>
            <a:r>
              <a:rPr lang="en-US" altLang="ko-KR" sz="1100" dirty="0" err="1"/>
              <a:t>memberDTO</a:t>
            </a:r>
            <a:r>
              <a:rPr lang="ko-KR" altLang="en-US" sz="1100" dirty="0"/>
              <a:t>을 참조해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Mapper id = “</a:t>
            </a:r>
            <a:r>
              <a:rPr lang="en-US" altLang="ko-KR" sz="1100" dirty="0" err="1">
                <a:solidFill>
                  <a:srgbClr val="000000"/>
                </a:solidFill>
              </a:rPr>
              <a:t>a_delReview</a:t>
            </a:r>
            <a:r>
              <a:rPr lang="en-US" altLang="ko-KR" sz="1100" dirty="0"/>
              <a:t>”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4.   Service</a:t>
            </a:r>
            <a:r>
              <a:rPr lang="ko-KR" altLang="en-US" sz="1100" dirty="0"/>
              <a:t>에서 가지고 온 </a:t>
            </a:r>
            <a:r>
              <a:rPr lang="en-US" altLang="ko-KR" sz="1100" dirty="0" err="1"/>
              <a:t>vcode</a:t>
            </a:r>
            <a:r>
              <a:rPr lang="en-US" altLang="ko-KR" sz="1100" dirty="0"/>
              <a:t> </a:t>
            </a:r>
            <a:r>
              <a:rPr lang="ko-KR" altLang="en-US" sz="1100" dirty="0"/>
              <a:t>을 참조해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Mapper id = “a_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delHistoryVcode</a:t>
            </a:r>
            <a:r>
              <a:rPr lang="en-US" altLang="ko-KR" sz="1100" dirty="0"/>
              <a:t>”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5.   Service</a:t>
            </a:r>
            <a:r>
              <a:rPr lang="ko-KR" altLang="en-US" sz="1100" dirty="0"/>
              <a:t>에서 가지고 온 </a:t>
            </a:r>
            <a:r>
              <a:rPr lang="en-US" altLang="ko-KR" sz="1100" dirty="0" err="1"/>
              <a:t>memberDTO</a:t>
            </a:r>
            <a:r>
              <a:rPr lang="ko-KR" altLang="en-US" sz="1100" dirty="0"/>
              <a:t>을 참조해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Mapper id = “a_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delBooking</a:t>
            </a:r>
            <a:r>
              <a:rPr lang="en-US" altLang="ko-KR" sz="1100" dirty="0"/>
              <a:t>”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6.   Service</a:t>
            </a:r>
            <a:r>
              <a:rPr lang="ko-KR" altLang="en-US" sz="1100" dirty="0"/>
              <a:t>에서 가지고 온 </a:t>
            </a:r>
            <a:r>
              <a:rPr lang="en-US" altLang="ko-KR" sz="1100" dirty="0" err="1"/>
              <a:t>memberDTO</a:t>
            </a:r>
            <a:r>
              <a:rPr lang="ko-KR" altLang="en-US" sz="1100" dirty="0"/>
              <a:t>을 참조해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Mapper id = “a_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delHeart</a:t>
            </a:r>
            <a:r>
              <a:rPr lang="en-US" altLang="ko-KR" sz="1100" dirty="0"/>
              <a:t>”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7.   Service</a:t>
            </a:r>
            <a:r>
              <a:rPr lang="ko-KR" altLang="en-US" sz="1100" dirty="0"/>
              <a:t>에서 가지고 온 </a:t>
            </a:r>
            <a:r>
              <a:rPr lang="en-US" altLang="ko-KR" sz="1100" dirty="0" err="1"/>
              <a:t>memberDTO</a:t>
            </a:r>
            <a:r>
              <a:rPr lang="ko-KR" altLang="en-US" sz="1100" dirty="0"/>
              <a:t>을 참조해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Mapper id = “a_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delHelp</a:t>
            </a:r>
            <a:r>
              <a:rPr lang="en-US" altLang="ko-KR" sz="1100" dirty="0"/>
              <a:t>”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100" dirty="0"/>
              <a:t>8.   Service</a:t>
            </a:r>
            <a:r>
              <a:rPr lang="ko-KR" altLang="en-US" sz="1100" dirty="0"/>
              <a:t>에서 가지고 온 </a:t>
            </a:r>
            <a:r>
              <a:rPr lang="en-US" altLang="ko-KR" sz="1100" dirty="0" err="1"/>
              <a:t>memberDTO</a:t>
            </a:r>
            <a:r>
              <a:rPr lang="ko-KR" altLang="en-US" sz="1100" dirty="0"/>
              <a:t>을 참조해 </a:t>
            </a:r>
            <a:endParaRPr lang="en-US" altLang="ko-KR" sz="1100" dirty="0"/>
          </a:p>
          <a:p>
            <a:pPr>
              <a:lnSpc>
                <a:spcPct val="150000"/>
              </a:lnSpc>
            </a:pPr>
            <a:r>
              <a:rPr lang="en-US" altLang="ko-KR" sz="1100" dirty="0"/>
              <a:t>     Mapper id = “a_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memberDelete</a:t>
            </a:r>
            <a:r>
              <a:rPr lang="en-US" altLang="ko-KR" sz="1100" dirty="0"/>
              <a:t>”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 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EE8B4EB-088E-4E66-85A6-D4FD6B481E71}"/>
              </a:ext>
            </a:extLst>
          </p:cNvPr>
          <p:cNvGrpSpPr/>
          <p:nvPr/>
        </p:nvGrpSpPr>
        <p:grpSpPr>
          <a:xfrm>
            <a:off x="498442" y="1990190"/>
            <a:ext cx="358563" cy="261610"/>
            <a:chOff x="4099027" y="918107"/>
            <a:chExt cx="358563" cy="261610"/>
          </a:xfrm>
        </p:grpSpPr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6758CBCF-D866-439D-B7B2-4B6087EFF824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D7A739BB-694A-4426-BB35-854C823F3F0F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CB2FC8A2-BF93-4A70-922D-609C5EFB3D84}"/>
              </a:ext>
            </a:extLst>
          </p:cNvPr>
          <p:cNvGrpSpPr/>
          <p:nvPr/>
        </p:nvGrpSpPr>
        <p:grpSpPr>
          <a:xfrm>
            <a:off x="498442" y="2519342"/>
            <a:ext cx="358563" cy="261610"/>
            <a:chOff x="4099027" y="918107"/>
            <a:chExt cx="358563" cy="261610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D8E483BE-CE13-4C11-A3F2-85BD583667D3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3BC2C96-B85B-4BC1-9B9C-40D546FD977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416FDC4E-4766-43CA-9B70-34C4F99E65A1}"/>
              </a:ext>
            </a:extLst>
          </p:cNvPr>
          <p:cNvGrpSpPr/>
          <p:nvPr/>
        </p:nvGrpSpPr>
        <p:grpSpPr>
          <a:xfrm>
            <a:off x="498441" y="3048494"/>
            <a:ext cx="358563" cy="261610"/>
            <a:chOff x="4099027" y="918107"/>
            <a:chExt cx="358563" cy="261610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D5BC1755-681A-4BA2-B121-DFF4A50EBEE4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A6E71AE-D91B-455D-BB01-F4FB2FEA9EA6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1A86D41E-538E-4CB0-9A5A-4E34BF68A13C}"/>
              </a:ext>
            </a:extLst>
          </p:cNvPr>
          <p:cNvGrpSpPr/>
          <p:nvPr/>
        </p:nvGrpSpPr>
        <p:grpSpPr>
          <a:xfrm>
            <a:off x="498441" y="3497259"/>
            <a:ext cx="336328" cy="261610"/>
            <a:chOff x="4099028" y="918107"/>
            <a:chExt cx="336328" cy="261610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2271E300-92BB-41F4-9E16-882E4431C461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93AE13F7-1C7A-4672-8603-6B0A74D345C1}"/>
                </a:ext>
              </a:extLst>
            </p:cNvPr>
            <p:cNvSpPr txBox="1"/>
            <p:nvPr/>
          </p:nvSpPr>
          <p:spPr>
            <a:xfrm>
              <a:off x="4099028" y="918107"/>
              <a:ext cx="33632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C580FC71-E39A-409C-8F0A-0E278804CD7B}"/>
              </a:ext>
            </a:extLst>
          </p:cNvPr>
          <p:cNvGrpSpPr/>
          <p:nvPr/>
        </p:nvGrpSpPr>
        <p:grpSpPr>
          <a:xfrm>
            <a:off x="498440" y="4003472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3CE24DDB-9B96-448A-A508-B2D7E224EB8B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1E51A4EC-C411-4307-8312-F8FF4FAF8D7A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82533FDC-B9CD-4CA9-BAB6-435348E1618E}"/>
              </a:ext>
            </a:extLst>
          </p:cNvPr>
          <p:cNvGrpSpPr/>
          <p:nvPr/>
        </p:nvGrpSpPr>
        <p:grpSpPr>
          <a:xfrm>
            <a:off x="476206" y="4508466"/>
            <a:ext cx="358563" cy="261610"/>
            <a:chOff x="4099027" y="918107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36EFB47D-0B7D-4DF9-A164-B8B449F6C03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36B0ED3F-263C-4445-AB64-87582824606A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2C20D100-E7C3-4F31-A1B8-8A56BA6FA616}"/>
              </a:ext>
            </a:extLst>
          </p:cNvPr>
          <p:cNvGrpSpPr/>
          <p:nvPr/>
        </p:nvGrpSpPr>
        <p:grpSpPr>
          <a:xfrm>
            <a:off x="498440" y="4995080"/>
            <a:ext cx="309693" cy="253916"/>
            <a:chOff x="4099027" y="936729"/>
            <a:chExt cx="309693" cy="25391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26E27A2A-C6C5-4063-8AAD-278A1A5DC13E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4961F5F1-7BB3-4F1A-BCD4-35D741C0FB7F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280B7840-7EEF-4672-B785-E52EA09C3668}"/>
              </a:ext>
            </a:extLst>
          </p:cNvPr>
          <p:cNvGrpSpPr/>
          <p:nvPr/>
        </p:nvGrpSpPr>
        <p:grpSpPr>
          <a:xfrm>
            <a:off x="498440" y="5520396"/>
            <a:ext cx="309693" cy="253916"/>
            <a:chOff x="4099027" y="936729"/>
            <a:chExt cx="309693" cy="253916"/>
          </a:xfrm>
        </p:grpSpPr>
        <p:sp>
          <p:nvSpPr>
            <p:cNvPr id="33" name="타원 32">
              <a:extLst>
                <a:ext uri="{FF2B5EF4-FFF2-40B4-BE49-F238E27FC236}">
                  <a16:creationId xmlns="" xmlns:a16="http://schemas.microsoft.com/office/drawing/2014/main" id="{C0F595F8-577E-40A7-97A7-E0A45AEABCDE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9CC57C5C-9FE4-4497-8C54-0C0FE6272120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제목 2">
            <a:extLst>
              <a:ext uri="{FF2B5EF4-FFF2-40B4-BE49-F238E27FC236}">
                <a16:creationId xmlns="" xmlns:a16="http://schemas.microsoft.com/office/drawing/2014/main" id="{F9A132C3-99BC-4518-908D-F862ABC5105C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651250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4FD76E3-3CDA-4C2D-8E06-E1E99E539795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Mapper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AEA991A-89EF-4E00-8E2B-FA35C0A5F144}"/>
              </a:ext>
            </a:extLst>
          </p:cNvPr>
          <p:cNvSpPr txBox="1"/>
          <p:nvPr/>
        </p:nvSpPr>
        <p:spPr>
          <a:xfrm>
            <a:off x="737785" y="1834212"/>
            <a:ext cx="4275279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rgbClr val="3F5FBF"/>
                </a:solidFill>
              </a:rPr>
              <a:t>&lt;!-- </a:t>
            </a:r>
            <a:r>
              <a:rPr lang="ko-KR" altLang="en-US" sz="900" dirty="0">
                <a:solidFill>
                  <a:srgbClr val="3F5FBF"/>
                </a:solidFill>
              </a:rPr>
              <a:t>리뷰 </a:t>
            </a:r>
            <a:r>
              <a:rPr lang="en-US" altLang="ko-KR" sz="900" dirty="0">
                <a:solidFill>
                  <a:srgbClr val="3F5FBF"/>
                </a:solidFill>
              </a:rPr>
              <a:t>history </a:t>
            </a:r>
            <a:r>
              <a:rPr lang="ko-KR" altLang="en-US" sz="900" dirty="0">
                <a:solidFill>
                  <a:srgbClr val="3F5FBF"/>
                </a:solidFill>
              </a:rPr>
              <a:t>삭제 </a:t>
            </a:r>
            <a:r>
              <a:rPr lang="en-US" altLang="ko-KR" sz="9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</a:rPr>
              <a:t>delete </a:t>
            </a:r>
            <a:r>
              <a:rPr lang="en-US" altLang="ko-KR" sz="900" dirty="0">
                <a:solidFill>
                  <a:srgbClr val="7F007F"/>
                </a:solidFill>
              </a:rPr>
              <a:t>id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a_delHistory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</a:p>
          <a:p>
            <a:pPr algn="l"/>
            <a:r>
              <a:rPr lang="en-US" altLang="ko-KR" sz="900" dirty="0" err="1">
                <a:solidFill>
                  <a:srgbClr val="7F007F"/>
                </a:solidFill>
              </a:rPr>
              <a:t>parameterType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com.Hotel.dto.MemberDTO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DELETE FROM HISTORY WHERE HIID = #{mid}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</a:rPr>
              <a:t>delete</a:t>
            </a:r>
            <a:r>
              <a:rPr lang="en-US" altLang="ko-KR" sz="900" dirty="0">
                <a:solidFill>
                  <a:srgbClr val="008080"/>
                </a:solidFill>
              </a:rPr>
              <a:t>&gt;</a:t>
            </a:r>
          </a:p>
          <a:p>
            <a:pPr algn="l"/>
            <a:endParaRPr lang="ko-KR" altLang="en-US" sz="900" dirty="0"/>
          </a:p>
          <a:p>
            <a:pPr algn="l"/>
            <a:r>
              <a:rPr lang="en-US" altLang="ko-KR" sz="900" dirty="0">
                <a:solidFill>
                  <a:srgbClr val="3F5FBF"/>
                </a:solidFill>
              </a:rPr>
              <a:t>&lt;!-- </a:t>
            </a:r>
            <a:r>
              <a:rPr lang="ko-KR" altLang="en-US" sz="900" dirty="0">
                <a:solidFill>
                  <a:srgbClr val="3F5FBF"/>
                </a:solidFill>
              </a:rPr>
              <a:t>로그인 된 아이디로 작성한 리뷰 </a:t>
            </a:r>
            <a:r>
              <a:rPr lang="en-US" altLang="ko-KR" sz="900" dirty="0">
                <a:solidFill>
                  <a:srgbClr val="3F5FBF"/>
                </a:solidFill>
              </a:rPr>
              <a:t>select --&gt;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</a:rPr>
              <a:t>select </a:t>
            </a:r>
            <a:r>
              <a:rPr lang="en-US" altLang="ko-KR" sz="900" dirty="0">
                <a:solidFill>
                  <a:srgbClr val="7F007F"/>
                </a:solidFill>
              </a:rPr>
              <a:t>id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getvcode</a:t>
            </a:r>
            <a:r>
              <a:rPr lang="en-US" altLang="ko-KR" sz="900" i="1" dirty="0">
                <a:solidFill>
                  <a:srgbClr val="2A00FF"/>
                </a:solidFill>
              </a:rPr>
              <a:t>" </a:t>
            </a:r>
            <a:r>
              <a:rPr lang="en-US" altLang="ko-KR" sz="9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900" i="1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com.Hotel.dto.MemberDTO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</a:p>
          <a:p>
            <a:pPr algn="l"/>
            <a:r>
              <a:rPr lang="en-US" altLang="ko-KR" sz="900" dirty="0" err="1">
                <a:solidFill>
                  <a:srgbClr val="7F007F"/>
                </a:solidFill>
              </a:rPr>
              <a:t>resultType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"String"</a:t>
            </a:r>
            <a:r>
              <a:rPr lang="en-US" altLang="ko-KR" sz="9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SELECT VCODE FROM REVIEW WHERE VWRITER = #{mid}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</a:rPr>
              <a:t>select</a:t>
            </a:r>
            <a:r>
              <a:rPr lang="en-US" altLang="ko-KR" sz="900" dirty="0">
                <a:solidFill>
                  <a:srgbClr val="008080"/>
                </a:solidFill>
              </a:rPr>
              <a:t>&gt;</a:t>
            </a:r>
          </a:p>
          <a:p>
            <a:pPr algn="l"/>
            <a:endParaRPr lang="ko-KR" altLang="en-US" sz="900" dirty="0"/>
          </a:p>
          <a:p>
            <a:pPr algn="l"/>
            <a:r>
              <a:rPr lang="en-US" altLang="ko-KR" sz="900" dirty="0">
                <a:solidFill>
                  <a:srgbClr val="3F5FBF"/>
                </a:solidFill>
              </a:rPr>
              <a:t>&lt;!-- </a:t>
            </a:r>
            <a:r>
              <a:rPr lang="ko-KR" altLang="en-US" sz="900" dirty="0">
                <a:solidFill>
                  <a:srgbClr val="3F5FBF"/>
                </a:solidFill>
              </a:rPr>
              <a:t>리뷰 삭제 </a:t>
            </a:r>
            <a:r>
              <a:rPr lang="en-US" altLang="ko-KR" sz="9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</a:rPr>
              <a:t>delete </a:t>
            </a:r>
            <a:r>
              <a:rPr lang="en-US" altLang="ko-KR" sz="900" dirty="0">
                <a:solidFill>
                  <a:srgbClr val="7F007F"/>
                </a:solidFill>
              </a:rPr>
              <a:t>id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a_delReview</a:t>
            </a:r>
            <a:r>
              <a:rPr lang="en-US" altLang="ko-KR" sz="900" i="1" dirty="0">
                <a:solidFill>
                  <a:srgbClr val="2A00FF"/>
                </a:solidFill>
              </a:rPr>
              <a:t>" </a:t>
            </a:r>
            <a:r>
              <a:rPr lang="en-US" altLang="ko-KR" sz="9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900" i="1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com.Hotel.dto.MemberDTO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DELETE FROM REVIEW WHERE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VWRITER = #{mid}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</a:rPr>
              <a:t>delete</a:t>
            </a:r>
            <a:r>
              <a:rPr lang="en-US" altLang="ko-KR" sz="900" dirty="0">
                <a:solidFill>
                  <a:srgbClr val="008080"/>
                </a:solidFill>
              </a:rPr>
              <a:t>&gt;</a:t>
            </a:r>
          </a:p>
          <a:p>
            <a:pPr algn="l"/>
            <a:endParaRPr lang="ko-KR" altLang="en-US" sz="900" dirty="0"/>
          </a:p>
          <a:p>
            <a:pPr algn="l"/>
            <a:r>
              <a:rPr lang="en-US" altLang="ko-KR" sz="900" dirty="0">
                <a:solidFill>
                  <a:srgbClr val="3F5FBF"/>
                </a:solidFill>
              </a:rPr>
              <a:t>&lt;!-- </a:t>
            </a:r>
            <a:r>
              <a:rPr lang="ko-KR" altLang="en-US" sz="900" dirty="0">
                <a:solidFill>
                  <a:srgbClr val="3F5FBF"/>
                </a:solidFill>
              </a:rPr>
              <a:t>리뷰에 연관된 </a:t>
            </a:r>
            <a:r>
              <a:rPr lang="en-US" altLang="ko-KR" sz="900" dirty="0">
                <a:solidFill>
                  <a:srgbClr val="3F5FBF"/>
                </a:solidFill>
              </a:rPr>
              <a:t>history </a:t>
            </a:r>
            <a:r>
              <a:rPr lang="ko-KR" altLang="en-US" sz="900" dirty="0">
                <a:solidFill>
                  <a:srgbClr val="3F5FBF"/>
                </a:solidFill>
              </a:rPr>
              <a:t>삭제 </a:t>
            </a:r>
            <a:r>
              <a:rPr lang="en-US" altLang="ko-KR" sz="9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</a:rPr>
              <a:t>delete </a:t>
            </a:r>
            <a:r>
              <a:rPr lang="en-US" altLang="ko-KR" sz="900" dirty="0">
                <a:solidFill>
                  <a:srgbClr val="7F007F"/>
                </a:solidFill>
              </a:rPr>
              <a:t>id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a_delHistoryVcode</a:t>
            </a:r>
            <a:r>
              <a:rPr lang="en-US" altLang="ko-KR" sz="900" i="1" dirty="0">
                <a:solidFill>
                  <a:srgbClr val="2A00FF"/>
                </a:solidFill>
              </a:rPr>
              <a:t>" </a:t>
            </a:r>
            <a:r>
              <a:rPr lang="en-US" altLang="ko-KR" sz="9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900" i="1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"String"</a:t>
            </a:r>
            <a:r>
              <a:rPr lang="en-US" altLang="ko-KR" sz="9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DELETE FROM HISTORY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WHERE HI_VCODE = #{vcode}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</a:rPr>
              <a:t>delete</a:t>
            </a:r>
            <a:r>
              <a:rPr lang="en-US" altLang="ko-KR" sz="900" dirty="0">
                <a:solidFill>
                  <a:srgbClr val="008080"/>
                </a:solidFill>
              </a:rPr>
              <a:t>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D1E36862-7E5E-44EF-BDE7-B099F8A3F3F7}"/>
              </a:ext>
            </a:extLst>
          </p:cNvPr>
          <p:cNvSpPr txBox="1"/>
          <p:nvPr/>
        </p:nvSpPr>
        <p:spPr>
          <a:xfrm>
            <a:off x="5239695" y="1800648"/>
            <a:ext cx="4610100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900" dirty="0">
                <a:solidFill>
                  <a:srgbClr val="3F5FBF"/>
                </a:solidFill>
              </a:rPr>
              <a:t>&lt;!-- </a:t>
            </a:r>
            <a:r>
              <a:rPr lang="ko-KR" altLang="en-US" sz="900" dirty="0">
                <a:solidFill>
                  <a:srgbClr val="3F5FBF"/>
                </a:solidFill>
              </a:rPr>
              <a:t>예약 삭제 </a:t>
            </a:r>
            <a:r>
              <a:rPr lang="en-US" altLang="ko-KR" sz="9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</a:rPr>
              <a:t>delete </a:t>
            </a:r>
            <a:r>
              <a:rPr lang="en-US" altLang="ko-KR" sz="900" dirty="0">
                <a:solidFill>
                  <a:srgbClr val="7F007F"/>
                </a:solidFill>
              </a:rPr>
              <a:t>id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a_delBooking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</a:p>
          <a:p>
            <a:pPr algn="l"/>
            <a:r>
              <a:rPr lang="en-US" altLang="ko-KR" sz="900" dirty="0" err="1">
                <a:solidFill>
                  <a:srgbClr val="7F007F"/>
                </a:solidFill>
              </a:rPr>
              <a:t>parameterType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com.Hotel.dto.MemberDTO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DELETE FROM BOOKING WHERE B_MCODE = #{mcode}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</a:rPr>
              <a:t>delete</a:t>
            </a:r>
            <a:r>
              <a:rPr lang="en-US" altLang="ko-KR" sz="900" dirty="0">
                <a:solidFill>
                  <a:srgbClr val="008080"/>
                </a:solidFill>
              </a:rPr>
              <a:t>&gt;</a:t>
            </a:r>
          </a:p>
          <a:p>
            <a:pPr algn="l"/>
            <a:endParaRPr lang="en-US" altLang="ko-KR" sz="900" dirty="0">
              <a:solidFill>
                <a:srgbClr val="3F5FBF"/>
              </a:solidFill>
            </a:endParaRPr>
          </a:p>
          <a:p>
            <a:pPr algn="l"/>
            <a:r>
              <a:rPr lang="en-US" altLang="ko-KR" sz="900" dirty="0">
                <a:solidFill>
                  <a:srgbClr val="3F5FBF"/>
                </a:solidFill>
              </a:rPr>
              <a:t>&lt;!-- </a:t>
            </a:r>
            <a:r>
              <a:rPr lang="ko-KR" altLang="en-US" sz="900" dirty="0">
                <a:solidFill>
                  <a:srgbClr val="3F5FBF"/>
                </a:solidFill>
              </a:rPr>
              <a:t>찜 삭제 </a:t>
            </a:r>
            <a:r>
              <a:rPr lang="en-US" altLang="ko-KR" sz="9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</a:rPr>
              <a:t>delete </a:t>
            </a:r>
            <a:r>
              <a:rPr lang="en-US" altLang="ko-KR" sz="900" dirty="0">
                <a:solidFill>
                  <a:srgbClr val="7F007F"/>
                </a:solidFill>
              </a:rPr>
              <a:t>id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a_delHeart</a:t>
            </a:r>
            <a:r>
              <a:rPr lang="en-US" altLang="ko-KR" sz="900" i="1" dirty="0">
                <a:solidFill>
                  <a:srgbClr val="2A00FF"/>
                </a:solidFill>
              </a:rPr>
              <a:t>" </a:t>
            </a:r>
            <a:r>
              <a:rPr lang="en-US" altLang="ko-KR" sz="9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900" i="1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com.Hotel.dto.MemberDTO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DELETE FROM HEART WHERE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HTID = #{mid}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</a:rPr>
              <a:t>delete</a:t>
            </a:r>
            <a:r>
              <a:rPr lang="en-US" altLang="ko-KR" sz="900" dirty="0">
                <a:solidFill>
                  <a:srgbClr val="008080"/>
                </a:solidFill>
              </a:rPr>
              <a:t>&gt;</a:t>
            </a:r>
          </a:p>
          <a:p>
            <a:pPr algn="l"/>
            <a:endParaRPr lang="ko-KR" altLang="en-US" sz="900" dirty="0"/>
          </a:p>
          <a:p>
            <a:pPr algn="l"/>
            <a:r>
              <a:rPr lang="en-US" altLang="ko-KR" sz="900" dirty="0">
                <a:solidFill>
                  <a:srgbClr val="3F5FBF"/>
                </a:solidFill>
              </a:rPr>
              <a:t>&lt;!-- 1</a:t>
            </a:r>
            <a:r>
              <a:rPr lang="ko-KR" altLang="en-US" sz="900" dirty="0">
                <a:solidFill>
                  <a:srgbClr val="3F5FBF"/>
                </a:solidFill>
              </a:rPr>
              <a:t>대</a:t>
            </a:r>
            <a:r>
              <a:rPr lang="en-US" altLang="ko-KR" sz="900" dirty="0">
                <a:solidFill>
                  <a:srgbClr val="3F5FBF"/>
                </a:solidFill>
              </a:rPr>
              <a:t>1</a:t>
            </a:r>
            <a:r>
              <a:rPr lang="ko-KR" altLang="en-US" sz="900" dirty="0">
                <a:solidFill>
                  <a:srgbClr val="3F5FBF"/>
                </a:solidFill>
              </a:rPr>
              <a:t>문의 삭제 </a:t>
            </a:r>
            <a:r>
              <a:rPr lang="en-US" altLang="ko-KR" sz="9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</a:rPr>
              <a:t>delete </a:t>
            </a:r>
            <a:r>
              <a:rPr lang="en-US" altLang="ko-KR" sz="900" dirty="0">
                <a:solidFill>
                  <a:srgbClr val="7F007F"/>
                </a:solidFill>
              </a:rPr>
              <a:t>id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a_delHelp</a:t>
            </a:r>
            <a:r>
              <a:rPr lang="en-US" altLang="ko-KR" sz="900" i="1" dirty="0">
                <a:solidFill>
                  <a:srgbClr val="2A00FF"/>
                </a:solidFill>
              </a:rPr>
              <a:t>" </a:t>
            </a:r>
            <a:r>
              <a:rPr lang="en-US" altLang="ko-KR" sz="9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900" i="1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com.Hotel.dto.MemberDTO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DELETE FROM HELP WHERE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HE_MID = #{mid}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</a:rPr>
              <a:t>delete</a:t>
            </a:r>
            <a:r>
              <a:rPr lang="en-US" altLang="ko-KR" sz="900" dirty="0">
                <a:solidFill>
                  <a:srgbClr val="008080"/>
                </a:solidFill>
              </a:rPr>
              <a:t>&gt;</a:t>
            </a:r>
          </a:p>
          <a:p>
            <a:pPr algn="l"/>
            <a:endParaRPr lang="en-US" altLang="ko-KR" sz="900" dirty="0">
              <a:solidFill>
                <a:srgbClr val="3F5FBF"/>
              </a:solidFill>
            </a:endParaRPr>
          </a:p>
          <a:p>
            <a:pPr algn="l"/>
            <a:r>
              <a:rPr lang="en-US" altLang="ko-KR" sz="900" dirty="0">
                <a:solidFill>
                  <a:srgbClr val="3F5FBF"/>
                </a:solidFill>
              </a:rPr>
              <a:t>&lt;!-- </a:t>
            </a:r>
            <a:r>
              <a:rPr lang="ko-KR" altLang="en-US" sz="900" dirty="0">
                <a:solidFill>
                  <a:srgbClr val="3F5FBF"/>
                </a:solidFill>
              </a:rPr>
              <a:t>회원 삭제 </a:t>
            </a:r>
            <a:r>
              <a:rPr lang="en-US" altLang="ko-KR" sz="9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</a:t>
            </a:r>
            <a:r>
              <a:rPr lang="en-US" altLang="ko-KR" sz="900" dirty="0">
                <a:solidFill>
                  <a:srgbClr val="3F7F7F"/>
                </a:solidFill>
              </a:rPr>
              <a:t>delete </a:t>
            </a:r>
            <a:r>
              <a:rPr lang="en-US" altLang="ko-KR" sz="900" dirty="0">
                <a:solidFill>
                  <a:srgbClr val="7F007F"/>
                </a:solidFill>
              </a:rPr>
              <a:t>id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c_memberDelete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</a:p>
          <a:p>
            <a:pPr algn="l"/>
            <a:r>
              <a:rPr lang="en-US" altLang="ko-KR" sz="900" dirty="0" err="1">
                <a:solidFill>
                  <a:srgbClr val="7F007F"/>
                </a:solidFill>
              </a:rPr>
              <a:t>parameterType</a:t>
            </a:r>
            <a:r>
              <a:rPr lang="en-US" altLang="ko-KR" sz="900" dirty="0">
                <a:solidFill>
                  <a:srgbClr val="000000"/>
                </a:solidFill>
              </a:rPr>
              <a:t>=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 err="1">
                <a:solidFill>
                  <a:srgbClr val="2A00FF"/>
                </a:solidFill>
              </a:rPr>
              <a:t>com.Hotel.dto.MemberDTO</a:t>
            </a:r>
            <a:r>
              <a:rPr lang="en-US" altLang="ko-KR" sz="900" i="1" dirty="0">
                <a:solidFill>
                  <a:srgbClr val="2A00FF"/>
                </a:solidFill>
              </a:rPr>
              <a:t>"</a:t>
            </a:r>
            <a:r>
              <a:rPr lang="en-US" altLang="ko-KR" sz="9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900" dirty="0">
                <a:solidFill>
                  <a:srgbClr val="000000"/>
                </a:solidFill>
              </a:rPr>
              <a:t>DELETE FROM MEMBERS WHERE MCODE=#{mcode}</a:t>
            </a:r>
          </a:p>
          <a:p>
            <a:pPr algn="l"/>
            <a:r>
              <a:rPr lang="en-US" altLang="ko-KR" sz="900" dirty="0">
                <a:solidFill>
                  <a:srgbClr val="008080"/>
                </a:solidFill>
              </a:rPr>
              <a:t>&lt;/</a:t>
            </a:r>
            <a:r>
              <a:rPr lang="en-US" altLang="ko-KR" sz="900" dirty="0">
                <a:solidFill>
                  <a:srgbClr val="3F7F7F"/>
                </a:solidFill>
              </a:rPr>
              <a:t>delete</a:t>
            </a:r>
            <a:r>
              <a:rPr lang="en-US" altLang="ko-KR" sz="900" dirty="0">
                <a:solidFill>
                  <a:srgbClr val="008080"/>
                </a:solidFill>
              </a:rPr>
              <a:t>&gt;</a:t>
            </a:r>
            <a:endParaRPr lang="ko-KR" alt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68B0121-B440-4B52-B235-B45C066DB287}"/>
              </a:ext>
            </a:extLst>
          </p:cNvPr>
          <p:cNvSpPr txBox="1"/>
          <p:nvPr/>
        </p:nvSpPr>
        <p:spPr>
          <a:xfrm>
            <a:off x="677721" y="5235140"/>
            <a:ext cx="8155886" cy="1164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Service</a:t>
            </a:r>
            <a:r>
              <a:rPr lang="ko-KR" altLang="en-US" sz="1200" dirty="0"/>
              <a:t>에서 갖고 온 회원 아이디를 조건으로 하여 테이블을 조회하여 삭제한다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Service</a:t>
            </a:r>
            <a:r>
              <a:rPr lang="ko-KR" altLang="en-US" sz="1200" dirty="0"/>
              <a:t>에서 갖고 온 회원 코드를 조건으로 테이블을 조회하여 삭제한다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Service</a:t>
            </a:r>
            <a:r>
              <a:rPr lang="ko-KR" altLang="en-US" sz="1200" dirty="0"/>
              <a:t>에서 갖고 온 회원 아이디를 조건으로 리뷰 코드를 얻는다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리뷰 코드를 조건으로 테이블을 조회하여 삭제한다</a:t>
            </a:r>
            <a:r>
              <a:rPr lang="en-US" altLang="ko-KR" sz="1200" dirty="0"/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5AE6A508-3250-4AB6-BECE-EC1C7B8174A9}"/>
              </a:ext>
            </a:extLst>
          </p:cNvPr>
          <p:cNvGrpSpPr/>
          <p:nvPr/>
        </p:nvGrpSpPr>
        <p:grpSpPr>
          <a:xfrm>
            <a:off x="593163" y="1795236"/>
            <a:ext cx="358563" cy="261610"/>
            <a:chOff x="4099027" y="918107"/>
            <a:chExt cx="358563" cy="261610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7B7BDC99-7066-4EC2-8C9F-CB40900D18C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915A7022-CCD0-4699-A925-BDFF3BC5854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97283114-27C9-4EE7-8D76-E5946B03AD5F}"/>
              </a:ext>
            </a:extLst>
          </p:cNvPr>
          <p:cNvGrpSpPr/>
          <p:nvPr/>
        </p:nvGrpSpPr>
        <p:grpSpPr>
          <a:xfrm>
            <a:off x="593162" y="3427894"/>
            <a:ext cx="358563" cy="261610"/>
            <a:chOff x="4099027" y="918107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4844BADC-608F-4602-BA5E-8FCD983AB4EB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33BD9C3-71B7-4372-B64D-8AD77896A99D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33F88E33-CBEC-4267-BBC9-3A61E6192CEF}"/>
              </a:ext>
            </a:extLst>
          </p:cNvPr>
          <p:cNvGrpSpPr/>
          <p:nvPr/>
        </p:nvGrpSpPr>
        <p:grpSpPr>
          <a:xfrm>
            <a:off x="593162" y="4254623"/>
            <a:ext cx="358563" cy="261610"/>
            <a:chOff x="4099027" y="918107"/>
            <a:chExt cx="358563" cy="26161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3724D098-1BB7-4470-AB95-B82E39E51407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02DA8F2C-6B6E-40B5-B62A-9BBDCFE77AA3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BFA30C97-6A6A-46EF-8F37-140198BBDBD3}"/>
              </a:ext>
            </a:extLst>
          </p:cNvPr>
          <p:cNvGrpSpPr/>
          <p:nvPr/>
        </p:nvGrpSpPr>
        <p:grpSpPr>
          <a:xfrm>
            <a:off x="5138571" y="4269963"/>
            <a:ext cx="358563" cy="261610"/>
            <a:chOff x="4099027" y="918107"/>
            <a:chExt cx="358563" cy="261610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741EEF75-8001-425D-BD7D-FA6BF4653944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52894627-FCAF-40CC-BC9E-1786C58DC4A6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7EBAF84C-30A5-4F2B-8379-B6BB62A67AC1}"/>
              </a:ext>
            </a:extLst>
          </p:cNvPr>
          <p:cNvGrpSpPr/>
          <p:nvPr/>
        </p:nvGrpSpPr>
        <p:grpSpPr>
          <a:xfrm>
            <a:off x="5138572" y="3427894"/>
            <a:ext cx="358563" cy="261610"/>
            <a:chOff x="4099027" y="918107"/>
            <a:chExt cx="358563" cy="261610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24CABC95-BC36-45B1-845C-AFD26E5DA618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73E7C5DB-ACB1-490A-B42A-5E5F5CCD6D5F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1EFB43A2-1AA6-48CB-9052-AAFAED06E5A1}"/>
              </a:ext>
            </a:extLst>
          </p:cNvPr>
          <p:cNvGrpSpPr/>
          <p:nvPr/>
        </p:nvGrpSpPr>
        <p:grpSpPr>
          <a:xfrm>
            <a:off x="5138571" y="2612182"/>
            <a:ext cx="358563" cy="261610"/>
            <a:chOff x="4099027" y="918107"/>
            <a:chExt cx="358563" cy="261610"/>
          </a:xfrm>
        </p:grpSpPr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DDE72E6-1AD5-4107-930E-60F0B2E2DF3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14D06AC0-521A-4169-A109-BE7FA2D21E1C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9C93C798-E7BF-417C-92CE-EA8A883B6EBB}"/>
              </a:ext>
            </a:extLst>
          </p:cNvPr>
          <p:cNvGrpSpPr/>
          <p:nvPr/>
        </p:nvGrpSpPr>
        <p:grpSpPr>
          <a:xfrm>
            <a:off x="5108538" y="1817604"/>
            <a:ext cx="358563" cy="261610"/>
            <a:chOff x="4099027" y="918107"/>
            <a:chExt cx="358563" cy="261610"/>
          </a:xfrm>
        </p:grpSpPr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8D1B7EF7-DFEF-4C92-88F7-7F5D0BCF8081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7397934B-41C5-4A7D-82AE-D7BF0CD2E2EF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04448C8B-BB0E-4079-866D-FE2D25D6D56C}"/>
              </a:ext>
            </a:extLst>
          </p:cNvPr>
          <p:cNvGrpSpPr/>
          <p:nvPr/>
        </p:nvGrpSpPr>
        <p:grpSpPr>
          <a:xfrm>
            <a:off x="593161" y="2653343"/>
            <a:ext cx="358563" cy="261610"/>
            <a:chOff x="4099027" y="918107"/>
            <a:chExt cx="358563" cy="261610"/>
          </a:xfrm>
        </p:grpSpPr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0D618B67-38AA-4959-8B99-B7D6C81FE115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A8E0B83E-89CF-412F-A843-F3D7E29DD7D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제목 2">
            <a:extLst>
              <a:ext uri="{FF2B5EF4-FFF2-40B4-BE49-F238E27FC236}">
                <a16:creationId xmlns="" xmlns:a16="http://schemas.microsoft.com/office/drawing/2014/main" id="{40A41890-144E-4316-951D-A2ABF1FFE7D6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3420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 </a:t>
            </a:r>
            <a:r>
              <a:rPr lang="en-US" altLang="ko-KR" sz="1200" dirty="0" err="1"/>
              <a:t>index.jsp</a:t>
            </a:r>
            <a:r>
              <a:rPr lang="en-US" altLang="ko-KR" sz="1200" dirty="0"/>
              <a:t> </a:t>
            </a:r>
            <a:r>
              <a:rPr lang="ko-KR" altLang="en-US" sz="1200" dirty="0"/>
              <a:t>에서 </a:t>
            </a:r>
            <a:r>
              <a:rPr lang="en-US" altLang="ko-KR" sz="1200" dirty="0"/>
              <a:t>Hotel </a:t>
            </a:r>
            <a:r>
              <a:rPr lang="ko-KR" altLang="en-US" sz="1200" dirty="0"/>
              <a:t>메뉴를 누르거나</a:t>
            </a:r>
            <a:r>
              <a:rPr lang="en-US" altLang="ko-KR" sz="1200" dirty="0"/>
              <a:t>, </a:t>
            </a:r>
            <a:r>
              <a:rPr lang="ko-KR" altLang="en-US" sz="1200" dirty="0"/>
              <a:t>호텔 검색을 하면 </a:t>
            </a:r>
            <a:r>
              <a:rPr lang="en-US" altLang="ko-KR" sz="1200" dirty="0" err="1"/>
              <a:t>c_HotelList</a:t>
            </a:r>
            <a:r>
              <a:rPr lang="ko-KR" altLang="en-US" sz="1200" dirty="0"/>
              <a:t> 주소를 호출</a:t>
            </a:r>
            <a:endParaRPr lang="en-US" altLang="ko-KR" sz="1200" dirty="0"/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넘어온 파라미터를 이용하여 호텔리스트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페이징처리</a:t>
            </a:r>
            <a:r>
              <a:rPr lang="en-US" altLang="ko-KR" sz="1200" dirty="0"/>
              <a:t>, </a:t>
            </a:r>
            <a:r>
              <a:rPr lang="ko-KR" altLang="en-US" sz="1200" dirty="0"/>
              <a:t>찜 리스트 데이터를 인터페이스로 호출을 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조건으로 조회한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넘어가 </a:t>
            </a:r>
            <a:r>
              <a:rPr lang="en-US" altLang="ko-KR" sz="1200" dirty="0" err="1"/>
              <a:t>mav</a:t>
            </a:r>
            <a:r>
              <a:rPr lang="ko-KR" altLang="en-US" sz="1200" dirty="0"/>
              <a:t>에 저장된다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en-US" altLang="ko-KR" sz="1200" dirty="0" err="1"/>
              <a:t>mav</a:t>
            </a:r>
            <a:r>
              <a:rPr lang="ko-KR" altLang="en-US" sz="1200" dirty="0"/>
              <a:t>에 저장된 값과 </a:t>
            </a:r>
            <a:r>
              <a:rPr lang="ko-KR" altLang="en-US" sz="1200" dirty="0" err="1"/>
              <a:t>주소값을</a:t>
            </a:r>
            <a:r>
              <a:rPr lang="ko-KR" altLang="en-US" sz="1200" dirty="0"/>
              <a:t> 이용하여 주소를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index.jsp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c_HotelList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getHeartList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List,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c_HotelList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c_HotelList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BookingDTO</a:t>
              </a:r>
              <a:r>
                <a:rPr lang="en-US" altLang="ko-KR" sz="900" dirty="0">
                  <a:solidFill>
                    <a:schemeClr val="tx1"/>
                  </a:solidFill>
                </a:rPr>
                <a:t>, String, int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c_HotelList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getHeartList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BookingDTO</a:t>
              </a:r>
              <a:r>
                <a:rPr lang="en-US" altLang="ko-KR" sz="1000" dirty="0">
                  <a:solidFill>
                    <a:schemeClr val="tx1"/>
                  </a:solidFill>
                </a:rPr>
                <a:t>, 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c_HotelList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getHeartList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BookingDTO</a:t>
              </a:r>
              <a:r>
                <a:rPr lang="en-US" altLang="ko-KR" sz="900" dirty="0">
                  <a:solidFill>
                    <a:schemeClr val="tx1"/>
                  </a:solidFill>
                </a:rPr>
                <a:t>, 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List,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목록</a:t>
            </a:r>
          </a:p>
        </p:txBody>
      </p:sp>
    </p:spTree>
    <p:extLst>
      <p:ext uri="{BB962C8B-B14F-4D97-AF65-F5344CB8AC3E}">
        <p14:creationId xmlns:p14="http://schemas.microsoft.com/office/powerpoint/2010/main" val="27522184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4499592"/>
              </p:ext>
            </p:extLst>
          </p:nvPr>
        </p:nvGraphicFramePr>
        <p:xfrm>
          <a:off x="241300" y="1564639"/>
          <a:ext cx="9385300" cy="285184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altLang="ko-KR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altLang="ko-KR" sz="10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(value=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"c_HotelList"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c_HotelList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BookingDTO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bookingDTO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,</a:t>
                      </a:r>
                      <a:r>
                        <a:rPr lang="en-US" altLang="ko-KR" sz="12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200" b="1" dirty="0" err="1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RequestParam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(value=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"page"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defaultValue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"1"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u="sng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u="sng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c_HotelList</a:t>
                      </a:r>
                      <a:r>
                        <a:rPr lang="en-US" altLang="ko-KR" sz="1200" b="1" i="1" u="sng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hotelService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.c_HotelList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bookingDTO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,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3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page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값이 존재하지 않는다면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c_HotelList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43694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01378" y="2436943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3132892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4D78ADE3-CA26-4317-B675-CDCF0FFA79E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목록</a:t>
            </a:r>
          </a:p>
        </p:txBody>
      </p:sp>
    </p:spTree>
    <p:extLst>
      <p:ext uri="{BB962C8B-B14F-4D97-AF65-F5344CB8AC3E}">
        <p14:creationId xmlns:p14="http://schemas.microsoft.com/office/powerpoint/2010/main" val="237766183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746882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페이징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처리한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pageDTO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와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ctname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bookingDTO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세개를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파라미터로 넘기기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Map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을 사용한다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페이징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처리는 생략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 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로 파라미터를 넘기고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리턴값을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담겨있는 로그인 아이디 값을 불러온다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Verdana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로그인 아이디가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찜한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찜 코드 리스트 값을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받아오기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로그인 아이디 값을 파라미터로 넘기고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ArrayList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리턴값을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8.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addObject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통해 찜 코드 리스트는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heartList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이름으로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지역 이름은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ctname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검색에 이용한 값은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searchDate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호텔리스트는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페이징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처리 값은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pageDTO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9.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10.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8552266"/>
              </p:ext>
            </p:extLst>
          </p:nvPr>
        </p:nvGraphicFramePr>
        <p:xfrm>
          <a:off x="257388" y="1726750"/>
          <a:ext cx="5076612" cy="420624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c_HotelList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BookingDTO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bookingDTO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Map&lt;String, Object&gt; 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map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HashMap&lt;String, Object&gt;();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map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map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bookingDTO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bookingDTO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map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처리 생략</a:t>
                      </a:r>
                      <a:endParaRPr lang="en-US" altLang="ko-KR" sz="1200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200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List&lt;Map&lt;String, Object&gt;&gt;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.c_HotelList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map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(String)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session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.getAttribute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.getHeartList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heartList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searchData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bookingDTO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"hotel/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c_HotelList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0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0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7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701824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011" y="2118116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582" y="2425925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057" y="3343489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9011" y="3706721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482" y="4077461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199" y="4326612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E385A83-A25C-40B4-A7AF-56A1394860D3}"/>
              </a:ext>
            </a:extLst>
          </p:cNvPr>
          <p:cNvGrpSpPr/>
          <p:nvPr/>
        </p:nvGrpSpPr>
        <p:grpSpPr>
          <a:xfrm>
            <a:off x="18772" y="4796620"/>
            <a:ext cx="358563" cy="261610"/>
            <a:chOff x="4099027" y="918107"/>
            <a:chExt cx="358563" cy="261610"/>
          </a:xfrm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6A1478-C9FF-484A-B783-0D3257CD4F62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0E22FC97-D94F-4ABE-A2BE-BC60041651AD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5" name="제목 2">
            <a:extLst>
              <a:ext uri="{FF2B5EF4-FFF2-40B4-BE49-F238E27FC236}">
                <a16:creationId xmlns="" xmlns:a16="http://schemas.microsoft.com/office/drawing/2014/main" id="{05344D91-5B8B-4C5F-B8FC-9A05242CDB3A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목록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B75F77FF-A6F0-499B-9551-66491D3F46C2}"/>
              </a:ext>
            </a:extLst>
          </p:cNvPr>
          <p:cNvGrpSpPr/>
          <p:nvPr/>
        </p:nvGrpSpPr>
        <p:grpSpPr>
          <a:xfrm>
            <a:off x="24868" y="5705984"/>
            <a:ext cx="358563" cy="261610"/>
            <a:chOff x="4099027" y="918107"/>
            <a:chExt cx="358563" cy="261610"/>
          </a:xfrm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ACC2E1C6-9AE7-4E06-B598-5074F245BE9C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4E0A631E-6117-45D8-80E3-E3FC6AFAB8B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A93AE6F6-BBCB-472B-A26E-E1C2FE0DAAA0}"/>
              </a:ext>
            </a:extLst>
          </p:cNvPr>
          <p:cNvGrpSpPr/>
          <p:nvPr/>
        </p:nvGrpSpPr>
        <p:grpSpPr>
          <a:xfrm>
            <a:off x="0" y="5904704"/>
            <a:ext cx="358563" cy="261610"/>
            <a:chOff x="4062451" y="930299"/>
            <a:chExt cx="358563" cy="261610"/>
          </a:xfrm>
        </p:grpSpPr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7BEDB12C-69FD-4926-BE9F-54EC47F1F1E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3E1F4DF9-8DB4-484B-956F-77F158C65A25}"/>
                </a:ext>
              </a:extLst>
            </p:cNvPr>
            <p:cNvSpPr txBox="1"/>
            <p:nvPr/>
          </p:nvSpPr>
          <p:spPr>
            <a:xfrm>
              <a:off x="4062451" y="930299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10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658231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914541"/>
              </p:ext>
            </p:extLst>
          </p:nvPr>
        </p:nvGraphicFramePr>
        <p:xfrm>
          <a:off x="241300" y="1806245"/>
          <a:ext cx="9105900" cy="2566227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List&lt;Map&lt;String, Object&gt;&gt;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c_HotelList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 map);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HeartDTO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getHeartList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getHotelListCnt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(Map&lt;String, Object&gt; map);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getHeartList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getHotelListCnt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9E84918-A75F-400F-9F9E-717EA3084F99}"/>
              </a:ext>
            </a:extLst>
          </p:cNvPr>
          <p:cNvGrpSpPr/>
          <p:nvPr/>
        </p:nvGrpSpPr>
        <p:grpSpPr>
          <a:xfrm>
            <a:off x="510197" y="2618143"/>
            <a:ext cx="358563" cy="261610"/>
            <a:chOff x="510197" y="2296211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CC9EF657-42E8-4C7B-BC69-5387F7F0A9A3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C6720A5-5AC5-48BC-847E-F468E1598351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1AEA17F9-1FB7-4547-87E6-76DB5A3B6390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목록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435193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616305"/>
            <a:ext cx="911387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찜 리스트 </a:t>
            </a:r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4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getHeartList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4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4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"heart"</a:t>
            </a:r>
            <a:r>
              <a:rPr lang="en-US" altLang="ko-KR" sz="14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HEART WHERE HTID = #{loginId,jdbcType=VARCHAR}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ko-KR" sz="1400" dirty="0">
              <a:solidFill>
                <a:srgbClr val="008080"/>
              </a:solidFill>
              <a:latin typeface="맑은 고딕" panose="020B0503020000020004" pitchFamily="50" charset="-127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HEART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E960F405-5759-4619-98EA-FA11FEE25503}"/>
              </a:ext>
            </a:extLst>
          </p:cNvPr>
          <p:cNvGrpSpPr/>
          <p:nvPr/>
        </p:nvGrpSpPr>
        <p:grpSpPr>
          <a:xfrm>
            <a:off x="510196" y="3012401"/>
            <a:ext cx="358563" cy="261610"/>
            <a:chOff x="510197" y="2296211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BC1310C4-8B37-46C5-994E-E963AADF48AB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3996768-479C-4ACC-9EC5-8D598DC8ECA1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04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/>
          <p:nvPr/>
        </p:nvSpPr>
        <p:spPr>
          <a:xfrm>
            <a:off x="129364" y="66676"/>
            <a:ext cx="4891369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개발 기능 목록 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잡 리스트 목록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443" y="1093491"/>
            <a:ext cx="8911114" cy="498851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0461" y="11073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B7148CF7-765E-4869-8FF4-33D938B03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00683"/>
              </p:ext>
            </p:extLst>
          </p:nvPr>
        </p:nvGraphicFramePr>
        <p:xfrm>
          <a:off x="324333" y="1426408"/>
          <a:ext cx="9421684" cy="5587216"/>
        </p:xfrm>
        <a:graphic>
          <a:graphicData uri="http://schemas.openxmlformats.org/drawingml/2006/table">
            <a:tbl>
              <a:tblPr/>
              <a:tblGrid>
                <a:gridCol w="94216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1938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000" dirty="0" err="1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메인페이지</a:t>
                      </a:r>
                      <a:r>
                        <a:rPr lang="ko-KR" altLang="en-US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 검색</a:t>
                      </a:r>
                      <a:r>
                        <a:rPr lang="en-US" altLang="ko-KR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호텔리스트 </a:t>
                      </a:r>
                      <a:r>
                        <a:rPr lang="en-US" altLang="ko-KR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side</a:t>
                      </a:r>
                      <a:r>
                        <a:rPr lang="ko-KR" altLang="en-US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바 검색</a:t>
                      </a:r>
                      <a:r>
                        <a:rPr lang="en-US" altLang="ko-KR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메인 메뉴 호텔버튼을 </a:t>
                      </a:r>
                      <a:r>
                        <a:rPr lang="ko-KR" altLang="en-US" sz="1000" dirty="0" err="1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눌렀을때</a:t>
                      </a:r>
                      <a:r>
                        <a:rPr lang="ko-KR" altLang="en-US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hotelList.jsp</a:t>
                      </a:r>
                      <a:r>
                        <a:rPr lang="ko-KR" altLang="en-US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로 넘어가기 위한 정보 </a:t>
                      </a:r>
                      <a:r>
                        <a:rPr lang="en-US" altLang="ko-KR" sz="10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0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c_HotelList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0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0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"Map"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resultMap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searchHotelDTO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* FROM (SELECT ROWNUM AS RN, A.* FROM (SELECT DISTINCT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HO_CTCODE, HOCODE, HONAME, HOFILENAME, HOADDR, HOSCORE, HOPUBLICIZE,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(SELECT MIN(ROPRICE)FROM ROOM WHERE RO_HOCODE = HOCODE) AS ROPRICE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FROM (SELECT HOTEL.*, ROCODE, ROPRICE FROM (SELECT HOTEL.* FROM HOTEL)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HOTEL INNER JOIN ROOM ON HOCODE = RO_HOCODE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where</a:t>
                      </a:r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 </a:t>
                      </a:r>
                      <a:r>
                        <a:rPr lang="en-US" altLang="ko-KR" sz="10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bookingDTO.bprice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null"</a:t>
                      </a:r>
                      <a:r>
                        <a:rPr lang="en-US" altLang="ko-KR" sz="10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0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AND ROPRICE 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&amp;</a:t>
                      </a:r>
                      <a:r>
                        <a:rPr lang="en-US" altLang="ko-KR" sz="10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lt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  <a:r>
                        <a:rPr lang="en-US" altLang="ko-KR" sz="10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 #{bookingDTO.bprice,jdbcType=VARCHAR}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 </a:t>
                      </a:r>
                      <a:r>
                        <a:rPr lang="en-US" altLang="ko-KR" sz="10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bookingDTO.bperson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null"</a:t>
                      </a:r>
                      <a:r>
                        <a:rPr lang="en-US" altLang="ko-KR" sz="10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0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AND ROMAXPER 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&amp;</a:t>
                      </a:r>
                      <a:r>
                        <a:rPr lang="en-US" altLang="ko-KR" sz="10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gt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  <a:r>
                        <a:rPr lang="en-US" altLang="ko-KR" sz="10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 #{bookingDTO.bperson,jdbcType=VARCHAR}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where</a:t>
                      </a:r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 </a:t>
                      </a:r>
                      <a:r>
                        <a:rPr lang="en-US" altLang="ko-KR" sz="10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null and </a:t>
                      </a:r>
                      <a:r>
                        <a:rPr lang="en-US" altLang="ko-KR" sz="10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'</a:t>
                      </a:r>
                      <a:r>
                        <a:rPr lang="ko-KR" altLang="en-US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지역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</a:t>
                      </a:r>
                      <a:r>
                        <a:rPr lang="en-US" altLang="ko-KR" sz="10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0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INNER JOIN (SELECT * FROM CITY WHERE CTNAME = #{</a:t>
                      </a:r>
                      <a:r>
                        <a:rPr lang="en-US" altLang="ko-KR" sz="1000" i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ctname})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ON CTCODE = HO_CTCODE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where</a:t>
                      </a:r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 </a:t>
                      </a:r>
                      <a:r>
                        <a:rPr lang="en-US" altLang="ko-KR" sz="10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bookingDTO.bcheckin</a:t>
                      </a:r>
                      <a:r>
                        <a:rPr lang="en-US" altLang="ko-KR" sz="10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null"</a:t>
                      </a:r>
                      <a:r>
                        <a:rPr lang="en-US" altLang="ko-KR" sz="10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ROCODE NOT IN (SELECT B_ROCODE FROM BOOKING WHERE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(#{bookingDTO.bcheckin,jdbcType=VARCHAR} BETWEEN BCHECKIN AND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BCHECKOUT OR #{bookingDTO.bcheckout,jdbcType=VARCHAR} BETWEEN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BCHECKIN AND BCHECKOUT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OR BCHECKIN BETWEEN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#{bookingDTO.bcheckin,jdbcType=VARCHAR} AND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#{bookingDTO.bcheckout,jdbcType=VARCHAR} OR BCHECKOUT BETWEEN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#{bookingDTO.bcheckin,jdbcType=VARCHAR} AND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#{bookingDTO.bcheckout,jdbcType=VARCHAR}))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where</a:t>
                      </a:r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)A ) WHERE RN BETWEEN #{pageDTO.startrow} AND #{pageDTO.endrow}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0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ko-KR" altLang="en-US" sz="1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8016">
                <a:tc>
                  <a:txBody>
                    <a:bodyPr/>
                    <a:lstStyle/>
                    <a:p>
                      <a:pPr algn="l"/>
                      <a:endParaRPr lang="ko-KR" altLang="en-US" sz="10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1AEA17F9-1FB7-4547-87E6-76DB5A3B6390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목록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A839017-752B-467E-A8F6-6CEC635E7A43}"/>
              </a:ext>
            </a:extLst>
          </p:cNvPr>
          <p:cNvSpPr txBox="1"/>
          <p:nvPr/>
        </p:nvSpPr>
        <p:spPr>
          <a:xfrm>
            <a:off x="5511113" y="4587433"/>
            <a:ext cx="40705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/>
                <a:cs typeface="Times New Roman"/>
              </a:rPr>
              <a:t>HOTEL, CITY, ROOM, BOOKING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테이블을 조인하여 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2782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0461" y="11073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B7148CF7-765E-4869-8FF4-33D938B03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528348"/>
              </p:ext>
            </p:extLst>
          </p:nvPr>
        </p:nvGraphicFramePr>
        <p:xfrm>
          <a:off x="324333" y="1426408"/>
          <a:ext cx="9421684" cy="5678656"/>
        </p:xfrm>
        <a:graphic>
          <a:graphicData uri="http://schemas.openxmlformats.org/drawingml/2006/table">
            <a:tbl>
              <a:tblPr/>
              <a:tblGrid>
                <a:gridCol w="94216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11938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en-US" altLang="ko-KR" sz="1200" dirty="0" err="1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hotelList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의 개수 </a:t>
                      </a:r>
                      <a:r>
                        <a:rPr lang="en-US" altLang="ko-KR" sz="1200" u="sng" dirty="0" err="1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selete</a:t>
                      </a:r>
                      <a:r>
                        <a:rPr lang="en-US" altLang="ko-KR" sz="1200" u="sng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 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getHotelListCnt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"int"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COUNT(DISTINCT HOCODE) FROM (SELECT ROWNUM RN, HOTEL.*, ROCODE,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ROPRICE FROM HOTEL INNER JOIN ROOM ON HOCODE = RO_HOCODE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where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bookingDTO.bprice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null"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AND ROPRICE 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&amp;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lt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 #{bookingDTO.bprice,jdbcType=VARCHAR}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bookingDTO.bperson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null"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AND ROMAXPER 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&amp;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gt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 #{bookingDTO.bperson,jdbcType=VARCHAR}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where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null and 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'</a:t>
                      </a:r>
                      <a:r>
                        <a:rPr lang="ko-KR" altLang="en-US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지역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INNER JOIN (SELECT * FROM CITY WHERE CTNAME = #{</a:t>
                      </a:r>
                      <a:r>
                        <a:rPr lang="en-US" altLang="ko-KR" sz="1200" i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ctname})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ON CTCODE = HO_CTCODE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where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test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bookingDTO.bcheckin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null"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ROCODE NOT IN (SELECT B_ROCODE FROM BOOKING WHERE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(#{bookingDTO.bcheckin,jdbcType=VARCHAR} BETWEEN BCHECKIN AND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BCHECKOUT OR #{bookingDTO.bcheckout,jdbcType=VARCHAR} BETWEEN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BCHECKIN AND BCHECKOUT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OR BCHECKIN BETWEEN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#{bookingDTO.bcheckin,jdbcType=VARCHAR} AND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#{bookingDTO.bcheckout,jdbcType=VARCHAR} OR BCHECKOUT BETWEEN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#{bookingDTO.bcheckin,jdbcType=VARCHAR} AND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#{bookingDTO.bcheckout,jdbcType=VARCHAR}))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where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ko-KR" altLang="en-US" sz="6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8016">
                <a:tc>
                  <a:txBody>
                    <a:bodyPr/>
                    <a:lstStyle/>
                    <a:p>
                      <a:pPr algn="l"/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1AEA17F9-1FB7-4547-87E6-76DB5A3B6390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목록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A839017-752B-467E-A8F6-6CEC635E7A43}"/>
              </a:ext>
            </a:extLst>
          </p:cNvPr>
          <p:cNvSpPr txBox="1"/>
          <p:nvPr/>
        </p:nvSpPr>
        <p:spPr>
          <a:xfrm>
            <a:off x="6041546" y="4461225"/>
            <a:ext cx="35401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/>
                <a:cs typeface="Times New Roman"/>
              </a:rPr>
              <a:t>HOTEL, CITY, ROOM, BOOKING</a:t>
            </a:r>
            <a:r>
              <a:rPr lang="en-US" altLang="ko-KR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테이블을 조인하여 </a:t>
            </a:r>
            <a:r>
              <a:rPr lang="ko-KR" altLang="en-US" sz="18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8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06059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4530725" cy="4724400"/>
        </p:xfrm>
        <a:graphic>
          <a:graphicData uri="http://schemas.openxmlformats.org/drawingml/2006/table">
            <a:tbl>
              <a:tblPr/>
              <a:tblGrid>
                <a:gridCol w="453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$(document).ready(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bperson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searchData.bperson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bprice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searchData.bprice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호텔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search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할 때 도시를 선택한 경우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!=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"null"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&amp;&amp;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!=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ctnameDiv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.current"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호텔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박스에 선택한 도시 이름 띄우기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ctname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).prop(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"selected"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true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호텔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search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할 때 인원수를 선택한 경우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bperson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!=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bpersonDiv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.current"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bperson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호텔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박스에 선택한 인원수 띄우기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bperson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bperson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).prop(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"selected"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true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호텔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search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할 때 가격을 선택한 경우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bprice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!=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bpriceDiv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.current"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bprice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이하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호텔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박스에 선택한 가격 띄우기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bprice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bprice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).prop(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"selected"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true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checkHeart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endParaRPr lang="en-US" altLang="ko-KR" sz="120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algn="l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B69B6765-45BD-484A-8B50-2C26BD1810C2}"/>
              </a:ext>
            </a:extLst>
          </p:cNvPr>
          <p:cNvGraphicFramePr>
            <a:graphicFrameLocks noGrp="1"/>
          </p:cNvGraphicFramePr>
          <p:nvPr/>
        </p:nvGraphicFramePr>
        <p:xfrm>
          <a:off x="5050447" y="1484313"/>
          <a:ext cx="4530725" cy="4572000"/>
        </p:xfrm>
        <a:graphic>
          <a:graphicData uri="http://schemas.openxmlformats.org/drawingml/2006/table">
            <a:tbl>
              <a:tblPr/>
              <a:tblGrid>
                <a:gridCol w="453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search </a:t>
                      </a:r>
                      <a:r>
                        <a:rPr lang="ko-KR" altLang="en-US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할 때 체크인과 체크아웃 날짜를 입력하도록 하기 *</a:t>
                      </a:r>
                      <a:r>
                        <a:rPr lang="en-US" altLang="ko-KR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searchHotel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($(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checkin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==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체크인 날짜를 입력해주세요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($(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"#checkout"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==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체크아웃 날짜를 입력해주세요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hotelListForm.submit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로그인 된 아이디가 </a:t>
                      </a:r>
                      <a:r>
                        <a:rPr lang="ko-KR" altLang="en-US" sz="10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찜한</a:t>
                      </a:r>
                      <a:r>
                        <a:rPr lang="ko-KR" altLang="en-US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내역이 있는지 확인하기 *</a:t>
                      </a:r>
                      <a:r>
                        <a:rPr lang="en-US" altLang="ko-KR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checkHeart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hlist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items=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hotelList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heartList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items=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heartList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hlist.hocode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ht_hocode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heartList.ht_hocode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sessionScope.MLoginId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htid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heartList.htid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ht_hocode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&amp;&amp;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htid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호텔코드와 찜테이블에 있는 호텔코드가 같으면서 로그인 아이디와 찜테이블에 있는 로그인 아이디가 같다면 찜 취소 버튼으로 바꿈 *</a:t>
                      </a:r>
                      <a:r>
                        <a:rPr lang="en-US" altLang="ko-KR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"#heart"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찜 취소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css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({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'color'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'#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ffffff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'border'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'1px solid #dc3545'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}).addClass(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'like-btn'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제목 2">
            <a:extLst>
              <a:ext uri="{FF2B5EF4-FFF2-40B4-BE49-F238E27FC236}">
                <a16:creationId xmlns="" xmlns:a16="http://schemas.microsoft.com/office/drawing/2014/main" id="{E9B9CA92-27A5-446E-B73D-401F4422F58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목록</a:t>
            </a:r>
          </a:p>
        </p:txBody>
      </p:sp>
    </p:spTree>
    <p:extLst>
      <p:ext uri="{BB962C8B-B14F-4D97-AF65-F5344CB8AC3E}">
        <p14:creationId xmlns:p14="http://schemas.microsoft.com/office/powerpoint/2010/main" val="91028838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8576"/>
              </p:ext>
            </p:extLst>
          </p:nvPr>
        </p:nvGraphicFramePr>
        <p:xfrm>
          <a:off x="241300" y="1669844"/>
          <a:ext cx="9406283" cy="4053840"/>
        </p:xfrm>
        <a:graphic>
          <a:graphicData uri="http://schemas.openxmlformats.org/drawingml/2006/table">
            <a:tbl>
              <a:tblPr/>
              <a:tblGrid>
                <a:gridCol w="9406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페이지 버튼을 </a:t>
                      </a:r>
                      <a:r>
                        <a:rPr lang="ko-KR" altLang="en-US" sz="14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누를시에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실행 *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c_HotelList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(page){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($(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checkin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==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en-US" altLang="ko-KR" sz="1400" b="1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checkin</a:t>
                      </a:r>
                      <a:r>
                        <a:rPr lang="en-US" altLang="ko-KR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input</a:t>
                      </a:r>
                      <a:r>
                        <a:rPr lang="ko-KR" altLang="en-US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에 값이 비어 있다면 파라미터 값으로 </a:t>
                      </a:r>
                      <a:r>
                        <a:rPr lang="en-US" altLang="ko-KR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ko-KR" altLang="en-US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만 넘김 *</a:t>
                      </a:r>
                      <a:r>
                        <a:rPr lang="en-US" altLang="ko-KR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c_HotelList?page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+page;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location.href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"#page"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(page);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en-US" altLang="ko-KR" sz="14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checkin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input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에 값이 존재한다면 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form submit*/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hotelListForm.submit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400" kern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메인 </a:t>
                      </a:r>
                      <a:r>
                        <a:rPr lang="ko-KR" altLang="en-US" sz="14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푸터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검색으로 </a:t>
                      </a:r>
                      <a:r>
                        <a:rPr lang="ko-KR" altLang="en-US" sz="14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들어왔을시에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4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페이징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처리 *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footerSearchHotel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(page){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search 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"${search}"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searchHotel?page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+page+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"&amp;search="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+search;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location.href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제목 2">
            <a:extLst>
              <a:ext uri="{FF2B5EF4-FFF2-40B4-BE49-F238E27FC236}">
                <a16:creationId xmlns="" xmlns:a16="http://schemas.microsoft.com/office/drawing/2014/main" id="{E9B9CA92-27A5-446E-B73D-401F4422F58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목록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페이징</a:t>
            </a:r>
            <a:r>
              <a:rPr lang="ko-KR" altLang="en-US" dirty="0">
                <a:solidFill>
                  <a:schemeClr val="tx1"/>
                </a:solidFill>
              </a:rPr>
              <a:t> 처리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996221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AutoNum type="arabicPeriod"/>
            </a:pPr>
            <a:r>
              <a:rPr lang="en-US" altLang="ko-KR" sz="1200" dirty="0" err="1"/>
              <a:t>c_HotelList.jsp</a:t>
            </a:r>
            <a:r>
              <a:rPr lang="ko-KR" altLang="en-US" sz="1200" dirty="0"/>
              <a:t>에서 찜 등록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넘어온 </a:t>
            </a:r>
            <a:r>
              <a:rPr lang="en-US" altLang="ko-KR" sz="1200" dirty="0" err="1"/>
              <a:t>htcode</a:t>
            </a:r>
            <a:r>
              <a:rPr lang="ko-KR" altLang="en-US" sz="1200" dirty="0"/>
              <a:t>를 생성하고 </a:t>
            </a:r>
            <a:r>
              <a:rPr lang="en-US" altLang="ko-KR" sz="1200" dirty="0" err="1"/>
              <a:t>heartDTO</a:t>
            </a:r>
            <a:r>
              <a:rPr lang="en-US" altLang="ko-KR" sz="1200" dirty="0"/>
              <a:t> </a:t>
            </a:r>
            <a:r>
              <a:rPr lang="ko-KR" altLang="en-US" sz="1200" dirty="0"/>
              <a:t>필드에 저장 후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 </a:t>
            </a:r>
            <a:r>
              <a:rPr lang="en-US" altLang="ko-KR" sz="1200" dirty="0"/>
              <a:t>insert</a:t>
            </a:r>
            <a:r>
              <a:rPr lang="ko-KR" altLang="en-US" sz="1200" dirty="0"/>
              <a:t>한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에서 판별한 뒤 데이터를 컨트롤러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insertHeart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insertHeart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insertHeart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heartDTO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insertHeart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heartDTO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insertHeart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heartDTO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찜 등록</a:t>
            </a:r>
          </a:p>
        </p:txBody>
      </p:sp>
    </p:spTree>
    <p:extLst>
      <p:ext uri="{BB962C8B-B14F-4D97-AF65-F5344CB8AC3E}">
        <p14:creationId xmlns:p14="http://schemas.microsoft.com/office/powerpoint/2010/main" val="279957383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3798756"/>
              </p:ext>
            </p:extLst>
          </p:nvPr>
        </p:nvGraphicFramePr>
        <p:xfrm>
          <a:off x="241300" y="1564639"/>
          <a:ext cx="9385300" cy="288232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insertHeart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insertHeart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6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6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insertHeart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hotelService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.insertHeart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insertHeart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42993" y="2140643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2839499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8879BBC2-44C2-48F1-86E1-80B6F9DBC21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찜 등록</a:t>
            </a:r>
          </a:p>
        </p:txBody>
      </p:sp>
    </p:spTree>
    <p:extLst>
      <p:ext uri="{BB962C8B-B14F-4D97-AF65-F5344CB8AC3E}">
        <p14:creationId xmlns:p14="http://schemas.microsoft.com/office/powerpoint/2010/main" val="22400704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Htcode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미리 선언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초기화한다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Hreat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테이블에 담을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htcode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생성하기 위해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getHtcode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이용해 가장 큰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htcode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만약 첫번째 리뷰 작성이라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htcode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가 없다면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getHtcode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미리 초기화한다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숫자를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개씩 늘려줘야 하기 때문에 받아온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getHtcode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에서 숫자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자리만 잘라서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을 더해준다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더한 숫자의 자릿수를 판별하여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htcode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형태에 맞게 맞춰준다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heartDTO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필드에 만든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htcode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를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8.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Review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테이블에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insert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return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865003"/>
              </p:ext>
            </p:extLst>
          </p:nvPr>
        </p:nvGraphicFramePr>
        <p:xfrm>
          <a:off x="250942" y="1977091"/>
          <a:ext cx="5076612" cy="402336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insertHeart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getHtcode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.getHtcode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 </a:t>
                      </a:r>
                      <a:endParaRPr lang="ko-KR" altLang="en-US" sz="1200" u="sng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getHtcode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getHtcode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"HT000"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htcodeNum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Integer.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parseInt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getHtcode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.substring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(2, 5)) + 1; 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htcodeNum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&lt; 10)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"HT00"</a:t>
                      </a:r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htcodeNum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 </a:t>
                      </a:r>
                      <a:endParaRPr lang="ko-KR" altLang="en-US" sz="1200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htcodeNum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 100) { </a:t>
                      </a:r>
                      <a:endParaRPr lang="ko-KR" altLang="en-US" sz="1200" b="1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"HT0"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htcodeNum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"HT"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htcodeNum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.setHtcode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htcode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.insertHeart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11891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011" y="2303471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582" y="2512424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057" y="2688573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9011" y="2891174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0482" y="3237201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199" y="4496030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E385A83-A25C-40B4-A7AF-56A1394860D3}"/>
              </a:ext>
            </a:extLst>
          </p:cNvPr>
          <p:cNvGrpSpPr/>
          <p:nvPr/>
        </p:nvGrpSpPr>
        <p:grpSpPr>
          <a:xfrm>
            <a:off x="18772" y="4885629"/>
            <a:ext cx="358563" cy="261610"/>
            <a:chOff x="4099027" y="918107"/>
            <a:chExt cx="358563" cy="261610"/>
          </a:xfrm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6A1478-C9FF-484A-B783-0D3257CD4F62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0E22FC97-D94F-4ABE-A2BE-BC60041651AD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B75F77FF-A6F0-499B-9551-66491D3F46C2}"/>
              </a:ext>
            </a:extLst>
          </p:cNvPr>
          <p:cNvGrpSpPr/>
          <p:nvPr/>
        </p:nvGrpSpPr>
        <p:grpSpPr>
          <a:xfrm>
            <a:off x="24868" y="5781743"/>
            <a:ext cx="358563" cy="261610"/>
            <a:chOff x="4099027" y="918107"/>
            <a:chExt cx="358563" cy="261610"/>
          </a:xfrm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ACC2E1C6-9AE7-4E06-B598-5074F245BE9C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4E0A631E-6117-45D8-80E3-E3FC6AFAB8B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제목 2">
            <a:extLst>
              <a:ext uri="{FF2B5EF4-FFF2-40B4-BE49-F238E27FC236}">
                <a16:creationId xmlns="" xmlns:a16="http://schemas.microsoft.com/office/drawing/2014/main" id="{8BD70417-3277-44AD-B4CD-248173572B7C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찜 등록</a:t>
            </a:r>
          </a:p>
        </p:txBody>
      </p:sp>
    </p:spTree>
    <p:extLst>
      <p:ext uri="{BB962C8B-B14F-4D97-AF65-F5344CB8AC3E}">
        <p14:creationId xmlns:p14="http://schemas.microsoft.com/office/powerpoint/2010/main" val="2699427491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105900" cy="1624395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insertHeart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HeartDTO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heartDTO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heartDTO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insertHeart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15924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찜 등록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insert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insertHeart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com.Hotel.dto.HeartDTO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INSERT INTO HEART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(HTCODE, HT_HOCODE, HTID, HTCHECK) VALUES (#{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htcode}, #{ht_hocode},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htid}, 1)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insert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ko-KR" sz="1050" dirty="0">
              <a:solidFill>
                <a:srgbClr val="008080"/>
              </a:solidFill>
              <a:latin typeface="맑은 고딕" panose="020B0503020000020004" pitchFamily="50" charset="-127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HEART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insert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한다</a:t>
            </a:r>
            <a:r>
              <a:rPr lang="en-US" altLang="ko-KR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4" name="제목 2">
            <a:extLst>
              <a:ext uri="{FF2B5EF4-FFF2-40B4-BE49-F238E27FC236}">
                <a16:creationId xmlns="" xmlns:a16="http://schemas.microsoft.com/office/drawing/2014/main" id="{AD238BC4-1765-4956-8900-40227FD66A6B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찜 등록</a:t>
            </a:r>
          </a:p>
        </p:txBody>
      </p:sp>
    </p:spTree>
    <p:extLst>
      <p:ext uri="{BB962C8B-B14F-4D97-AF65-F5344CB8AC3E}">
        <p14:creationId xmlns:p14="http://schemas.microsoft.com/office/powerpoint/2010/main" val="340774405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AutoNum type="arabicPeriod"/>
            </a:pPr>
            <a:r>
              <a:rPr lang="en-US" altLang="ko-KR" sz="1200" dirty="0" err="1"/>
              <a:t>c_HotelList.jsp</a:t>
            </a:r>
            <a:r>
              <a:rPr lang="ko-KR" altLang="en-US" sz="1200" dirty="0"/>
              <a:t>에서 찜 취소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데이터를 삭제 한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에서 판별한 뒤 데이터를 컨트롤러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deleteHeart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deleteHeart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deleteHeart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heartDTO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deleteHeart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heartDTO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deleteHeart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heartDTO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찜 취소</a:t>
            </a:r>
          </a:p>
        </p:txBody>
      </p:sp>
    </p:spTree>
    <p:extLst>
      <p:ext uri="{BB962C8B-B14F-4D97-AF65-F5344CB8AC3E}">
        <p14:creationId xmlns:p14="http://schemas.microsoft.com/office/powerpoint/2010/main" val="123720196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1349398"/>
              </p:ext>
            </p:extLst>
          </p:nvPr>
        </p:nvGraphicFramePr>
        <p:xfrm>
          <a:off x="241300" y="1564639"/>
          <a:ext cx="9385300" cy="288232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deleteHeart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deleteHeart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6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6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deleteHeart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hotelService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.deleteHeart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deleteHeart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569497" y="2169106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8030" y="2878865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4AF19CC1-D537-4BF8-A957-931560B5FB0C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찜 취소</a:t>
            </a:r>
          </a:p>
        </p:txBody>
      </p:sp>
    </p:spTree>
    <p:extLst>
      <p:ext uri="{BB962C8B-B14F-4D97-AF65-F5344CB8AC3E}">
        <p14:creationId xmlns:p14="http://schemas.microsoft.com/office/powerpoint/2010/main" val="3894791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/>
          <p:nvPr/>
        </p:nvSpPr>
        <p:spPr>
          <a:xfrm>
            <a:off x="129364" y="66676"/>
            <a:ext cx="4891369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개발 기능 목록 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잡 리스트 목록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443" y="1933875"/>
            <a:ext cx="8911114" cy="299024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인터페이스로 넘기고 결과값으로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삭제 성공 실패를 판단할 변수를 미리 선언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초기화 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삭제가 성공되면 변수의 값을 바꾼다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데이터를 컨트롤러로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return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733436"/>
              </p:ext>
            </p:extLst>
          </p:nvPr>
        </p:nvGraphicFramePr>
        <p:xfrm>
          <a:off x="250942" y="1977091"/>
          <a:ext cx="5076612" cy="301752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deleteHeart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ko-KR" altLang="en-US" sz="18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.deleteHeart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heartDTO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8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8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86033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011" y="2797745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582" y="3402112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057" y="3640048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9011" y="4435773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제목 2">
            <a:extLst>
              <a:ext uri="{FF2B5EF4-FFF2-40B4-BE49-F238E27FC236}">
                <a16:creationId xmlns="" xmlns:a16="http://schemas.microsoft.com/office/drawing/2014/main" id="{DB3FA25B-18B9-4E56-B345-12C2DB09E20B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찜 취소</a:t>
            </a:r>
          </a:p>
        </p:txBody>
      </p:sp>
    </p:spTree>
    <p:extLst>
      <p:ext uri="{BB962C8B-B14F-4D97-AF65-F5344CB8AC3E}">
        <p14:creationId xmlns:p14="http://schemas.microsoft.com/office/powerpoint/2010/main" val="391827376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105900" cy="1624395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deleteHeart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HeartDTO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heartDTO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heartDTO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deleteHeart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1890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찜 삭제 </a:t>
            </a:r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4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deleteHeart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4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com.Hotel.dto.HeartDTO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HEART WHERE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HT_HOCODE = #{ht_hocode} AND HTID = #{</a:t>
            </a:r>
            <a:r>
              <a:rPr lang="en-US" altLang="ko-KR" sz="14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htid}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en-US" altLang="ko-KR" sz="900" dirty="0">
              <a:solidFill>
                <a:srgbClr val="008080"/>
              </a:solidFill>
              <a:latin typeface="맑은 고딕" panose="020B0503020000020004" pitchFamily="50" charset="-127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endParaRPr lang="en-US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HEART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값이 조회되면 조회된 레코드를 삭제한다</a:t>
            </a:r>
            <a:r>
              <a:rPr lang="en-US" altLang="ko-KR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52093B6F-CCE5-4983-ADEA-9068EF0437F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찜 취소</a:t>
            </a:r>
          </a:p>
        </p:txBody>
      </p:sp>
    </p:spTree>
    <p:extLst>
      <p:ext uri="{BB962C8B-B14F-4D97-AF65-F5344CB8AC3E}">
        <p14:creationId xmlns:p14="http://schemas.microsoft.com/office/powerpoint/2010/main" val="1929537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3534826"/>
              </p:ext>
            </p:extLst>
          </p:nvPr>
        </p:nvGraphicFramePr>
        <p:xfrm>
          <a:off x="241300" y="1484313"/>
          <a:ext cx="4530725" cy="4572000"/>
        </p:xfrm>
        <a:graphic>
          <a:graphicData uri="http://schemas.openxmlformats.org/drawingml/2006/table">
            <a:tbl>
              <a:tblPr/>
              <a:tblGrid>
                <a:gridCol w="453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찜 등록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찜 취소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heartProcess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sessionScope.MLoginId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($(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"#heart"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).html() ==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찜 등록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찜 등록 버튼의 이름이 찜 등록이라면 찜 등록 내역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insert */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'post'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insertHeart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data: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ht_hocode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htid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'text'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(result){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 ==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'OK'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찜 등록 내역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insert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에 성공하면 버튼을 찜 취소 버튼으로 바꾼다 *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"#heart"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찜 취소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css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({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'color'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ffffff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'border'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'1px solid #dc3545'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}).addClass(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'like-btn'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'heart </a:t>
                      </a:r>
                      <a:r>
                        <a:rPr lang="ko-KR" altLang="en-US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등록 연결 실패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B69B6765-45BD-484A-8B50-2C26BD181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92883"/>
              </p:ext>
            </p:extLst>
          </p:nvPr>
        </p:nvGraphicFramePr>
        <p:xfrm>
          <a:off x="5050447" y="1378297"/>
          <a:ext cx="4530725" cy="4907280"/>
        </p:xfrm>
        <a:graphic>
          <a:graphicData uri="http://schemas.openxmlformats.org/drawingml/2006/table">
            <a:tbl>
              <a:tblPr/>
              <a:tblGrid>
                <a:gridCol w="453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{  </a:t>
                      </a:r>
                      <a:r>
                        <a:rPr lang="en-US" altLang="ko-KR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찜 등록 버튼의 이름이 찜 취소라면 찜 등록 내역 삭제 *</a:t>
                      </a:r>
                      <a:r>
                        <a:rPr lang="en-US" altLang="ko-KR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'post'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deleteHeart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data: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ht_hocode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htid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'text'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(result){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 ==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'OK'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찜 등록 내역 </a:t>
                      </a:r>
                      <a:r>
                        <a:rPr lang="en-US" altLang="ko-KR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delete</a:t>
                      </a:r>
                      <a:r>
                        <a:rPr lang="ko-KR" altLang="en-US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에 성공하면 버튼을 찜 등록 버튼으로 바꾼다 *</a:t>
                      </a:r>
                      <a:r>
                        <a:rPr lang="en-US" altLang="ko-KR" sz="14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"#heart"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찜 등록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removeClass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'like-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btn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removeAttr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"style"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'heart 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취소 연결 실패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제목 2">
            <a:extLst>
              <a:ext uri="{FF2B5EF4-FFF2-40B4-BE49-F238E27FC236}">
                <a16:creationId xmlns="" xmlns:a16="http://schemas.microsoft.com/office/drawing/2014/main" id="{E9B9CA92-27A5-446E-B73D-401F4422F58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찜 등록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취소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6273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AutoNum type="arabicPeriod"/>
            </a:pPr>
            <a:r>
              <a:rPr lang="en-US" altLang="ko-KR" sz="1200" dirty="0" err="1"/>
              <a:t>c_HotelList.jsp</a:t>
            </a:r>
            <a:r>
              <a:rPr lang="ko-KR" altLang="en-US" sz="1200" dirty="0"/>
              <a:t>에서 호텔 이름을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조회수를 갱신 한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 err="1"/>
              <a:t>servic</a:t>
            </a:r>
            <a:r>
              <a:rPr lang="ko-KR" altLang="en-US" sz="1200" dirty="0"/>
              <a:t>에서 판별한 뒤 데이터를 컨트롤러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updateHit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updateHit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updateHit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updateHit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updateHit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조회수 올리기</a:t>
            </a:r>
          </a:p>
        </p:txBody>
      </p:sp>
    </p:spTree>
    <p:extLst>
      <p:ext uri="{BB962C8B-B14F-4D97-AF65-F5344CB8AC3E}">
        <p14:creationId xmlns:p14="http://schemas.microsoft.com/office/powerpoint/2010/main" val="17088533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037099"/>
              </p:ext>
            </p:extLst>
          </p:nvPr>
        </p:nvGraphicFramePr>
        <p:xfrm>
          <a:off x="241300" y="1564639"/>
          <a:ext cx="9385300" cy="300424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updateHit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updateHit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8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8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8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8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updateHit</a:t>
                      </a:r>
                      <a:r>
                        <a:rPr lang="en-US" altLang="ko-KR" sz="18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8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hotelService</a:t>
                      </a:r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.updateHit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updateHit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5768279" y="2143594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2935958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4AF19CC1-D537-4BF8-A957-931560B5FB0C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조회수 올리기</a:t>
            </a:r>
          </a:p>
        </p:txBody>
      </p:sp>
    </p:spTree>
    <p:extLst>
      <p:ext uri="{BB962C8B-B14F-4D97-AF65-F5344CB8AC3E}">
        <p14:creationId xmlns:p14="http://schemas.microsoft.com/office/powerpoint/2010/main" val="4267544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인터페이스로 넘기고 결과값으로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조회수 갱신 성공 실패를 판단할 변수를 미리 선언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초기화 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갱신이 성공되면 변수의 값을 바꾼다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데이터를 컨트롤러로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return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860061"/>
              </p:ext>
            </p:extLst>
          </p:nvPr>
        </p:nvGraphicFramePr>
        <p:xfrm>
          <a:off x="250942" y="1977091"/>
          <a:ext cx="5076612" cy="274320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updateHit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8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updateResult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.updateHit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800" b="1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8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en-US" altLang="ko-KR" sz="18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8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updateResult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86033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011" y="2538251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582" y="3365041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057" y="3874831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9011" y="4435773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제목 2">
            <a:extLst>
              <a:ext uri="{FF2B5EF4-FFF2-40B4-BE49-F238E27FC236}">
                <a16:creationId xmlns="" xmlns:a16="http://schemas.microsoft.com/office/drawing/2014/main" id="{DB3FA25B-18B9-4E56-B345-12C2DB09E20B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조회수 올리기</a:t>
            </a:r>
          </a:p>
        </p:txBody>
      </p:sp>
    </p:spTree>
    <p:extLst>
      <p:ext uri="{BB962C8B-B14F-4D97-AF65-F5344CB8AC3E}">
        <p14:creationId xmlns:p14="http://schemas.microsoft.com/office/powerpoint/2010/main" val="207899850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105900" cy="1414083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updateHit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updateHit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16500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조회수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1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올리기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nn-NO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nn-NO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 </a:t>
            </a:r>
            <a:r>
              <a:rPr lang="nn-NO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nn-NO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nn-NO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"updateHit" </a:t>
            </a:r>
            <a:r>
              <a:rPr lang="nn-NO" altLang="ko-KR" sz="1200" i="1" dirty="0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nn-NO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nn-NO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nn-NO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UPDATE HOTEL SET HOHIT =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HOHIT + 1, HOTOTALHIT = HOTOTALHIT + 1 WHERE 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105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HOTEL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b="0" dirty="0" err="1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이번달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조회수와 총 조회수 모두 </a:t>
            </a:r>
            <a:r>
              <a:rPr lang="en-US" altLang="ko-KR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씩 올린다</a:t>
            </a:r>
            <a:r>
              <a:rPr lang="en-US" altLang="ko-KR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52093B6F-CCE5-4983-ADEA-9068EF0437F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조회수 올리기</a:t>
            </a:r>
          </a:p>
        </p:txBody>
      </p:sp>
    </p:spTree>
    <p:extLst>
      <p:ext uri="{BB962C8B-B14F-4D97-AF65-F5344CB8AC3E}">
        <p14:creationId xmlns:p14="http://schemas.microsoft.com/office/powerpoint/2010/main" val="50572541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목록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찜 등록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 취소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조회수 올리기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E67160F-6E11-41E6-92C8-2595C4253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888" y="1149178"/>
            <a:ext cx="4395912" cy="45596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E9578B7-D91F-44B5-B6AB-FA61F1DC8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2202" y="1149178"/>
            <a:ext cx="4438169" cy="51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8908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 c_HotelList.</a:t>
            </a:r>
            <a:r>
              <a:rPr lang="en-US" altLang="ko-KR" sz="1200" dirty="0" err="1"/>
              <a:t>jsp</a:t>
            </a:r>
            <a:r>
              <a:rPr lang="en-US" altLang="ko-KR" sz="1200" dirty="0"/>
              <a:t> </a:t>
            </a:r>
            <a:r>
              <a:rPr lang="ko-KR" altLang="en-US" sz="1200" dirty="0"/>
              <a:t>에서 </a:t>
            </a:r>
            <a:r>
              <a:rPr lang="en-US" altLang="ko-KR" sz="1200" dirty="0"/>
              <a:t>Hotel</a:t>
            </a:r>
            <a:r>
              <a:rPr lang="ko-KR" altLang="en-US" sz="1200" dirty="0"/>
              <a:t> 이름을 누르거나 사진을 누르면</a:t>
            </a:r>
            <a:r>
              <a:rPr lang="en-US" altLang="ko-KR" sz="1200" dirty="0"/>
              <a:t> c_RoomList</a:t>
            </a:r>
            <a:r>
              <a:rPr lang="ko-KR" altLang="en-US" sz="1200" dirty="0"/>
              <a:t> 주소를 호출</a:t>
            </a:r>
            <a:endParaRPr lang="en-US" altLang="ko-KR" sz="1200" dirty="0"/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넘어온 파라미터를 이용하여 호텔 정보</a:t>
            </a:r>
            <a:r>
              <a:rPr lang="en-US" altLang="ko-KR" sz="1200" dirty="0"/>
              <a:t>,</a:t>
            </a:r>
            <a:r>
              <a:rPr lang="ko-KR" altLang="en-US" sz="1200" dirty="0"/>
              <a:t> 룸 리스트</a:t>
            </a:r>
            <a:r>
              <a:rPr lang="en-US" altLang="ko-KR" sz="1200" dirty="0"/>
              <a:t>,</a:t>
            </a:r>
            <a:r>
              <a:rPr lang="ko-KR" altLang="en-US" sz="1200" dirty="0"/>
              <a:t> 리뷰 리스트 데이터를 얻기 위해 인터페이스로 호출을 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조건으로 조회한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넘어가 </a:t>
            </a:r>
            <a:r>
              <a:rPr lang="en-US" altLang="ko-KR" sz="1200" dirty="0" err="1"/>
              <a:t>mav</a:t>
            </a:r>
            <a:r>
              <a:rPr lang="ko-KR" altLang="en-US" sz="1200" dirty="0"/>
              <a:t>에 저장된다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en-US" altLang="ko-KR" sz="1200" dirty="0" err="1"/>
              <a:t>mav</a:t>
            </a:r>
            <a:r>
              <a:rPr lang="ko-KR" altLang="en-US" sz="1200" dirty="0"/>
              <a:t>에 저장된 값과 </a:t>
            </a:r>
            <a:r>
              <a:rPr lang="ko-KR" altLang="en-US" sz="1200" dirty="0" err="1"/>
              <a:t>주소값을</a:t>
            </a:r>
            <a:r>
              <a:rPr lang="ko-KR" altLang="en-US" sz="1200" dirty="0"/>
              <a:t> 이용하여 주소를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5171" y="1177947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c_RoomList.jsp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getHotelInfo,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getHotel,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c_RoomList,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getReviewList</a:t>
              </a: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h_InfoDTO,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hotelDTO,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ArrayList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c_RoomList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c_RoomList 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</a:t>
              </a:r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c_RoomList(</a:t>
              </a:r>
              <a:r>
                <a:rPr lang="ko-KR" altLang="en-US" sz="800" dirty="0">
                  <a:solidFill>
                    <a:schemeClr val="tx1"/>
                  </a:solidFill>
                </a:rPr>
                <a:t> 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getHotelInfo( ),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getHotel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  <a:r>
                <a:rPr lang="ko-KR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</a:rPr>
                <a:t>c_RoomList(</a:t>
              </a:r>
              <a:r>
                <a:rPr lang="ko-KR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</a:rPr>
                <a:t>),</a:t>
              </a:r>
              <a:r>
                <a:rPr lang="ko-KR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</a:rPr>
                <a:t>getReviewList(</a:t>
              </a:r>
              <a:r>
                <a:rPr lang="ko-KR" altLang="en-US" sz="900" dirty="0">
                  <a:solidFill>
                    <a:schemeClr val="tx1"/>
                  </a:solidFill>
                </a:rPr>
                <a:t> </a:t>
              </a:r>
              <a:r>
                <a:rPr lang="en-US" altLang="ko-KR" sz="900" dirty="0">
                  <a:solidFill>
                    <a:schemeClr val="tx1"/>
                  </a:solidFill>
                </a:rPr>
                <a:t>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h_InfoDTO,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hotelDTO,</a:t>
              </a:r>
              <a:r>
                <a:rPr lang="ko-KR" altLang="en-US" sz="1000" dirty="0">
                  <a:solidFill>
                    <a:schemeClr val="tx1"/>
                  </a:solidFill>
                </a:rPr>
                <a:t> </a:t>
              </a:r>
              <a:r>
                <a:rPr lang="en-US" altLang="ko-KR" sz="1000" dirty="0">
                  <a:solidFill>
                    <a:schemeClr val="tx1"/>
                  </a:solidFill>
                </a:rPr>
                <a:t>ArrayList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목록</a:t>
            </a:r>
          </a:p>
        </p:txBody>
      </p:sp>
    </p:spTree>
    <p:extLst>
      <p:ext uri="{BB962C8B-B14F-4D97-AF65-F5344CB8AC3E}">
        <p14:creationId xmlns:p14="http://schemas.microsoft.com/office/powerpoint/2010/main" val="285524087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1049778"/>
              </p:ext>
            </p:extLst>
          </p:nvPr>
        </p:nvGraphicFramePr>
        <p:xfrm>
          <a:off x="241300" y="1564639"/>
          <a:ext cx="9385300" cy="306520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altLang="ko-KR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altLang="ko-KR" sz="10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c_RoomList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c_RoomList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6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6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c_RoomList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hotelService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.c_RoomList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5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c_RoomList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43694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482814" y="2515102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949441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4D78ADE3-CA26-4317-B675-CDCF0FFA79E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목록</a:t>
            </a:r>
          </a:p>
        </p:txBody>
      </p:sp>
    </p:spTree>
    <p:extLst>
      <p:ext uri="{BB962C8B-B14F-4D97-AF65-F5344CB8AC3E}">
        <p14:creationId xmlns:p14="http://schemas.microsoft.com/office/powerpoint/2010/main" val="15265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Index.jsp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mapperId</a:t>
            </a:r>
            <a:r>
              <a:rPr lang="en-US" altLang="ko-KR" sz="950" dirty="0">
                <a:solidFill>
                  <a:schemeClr val="tx1"/>
                </a:solidFill>
              </a:rPr>
              <a:t>: </a:t>
            </a:r>
            <a:r>
              <a:rPr lang="en-US" altLang="ko-KR" sz="950" dirty="0" err="1">
                <a:solidFill>
                  <a:schemeClr val="tx1"/>
                </a:solidFill>
              </a:rPr>
              <a:t>MemberLogin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2032073"/>
            <a:ext cx="1562100" cy="616785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  <a:r>
              <a:rPr lang="en-US" altLang="ko-KR" sz="950" dirty="0" err="1">
                <a:solidFill>
                  <a:schemeClr val="tx1"/>
                </a:solidFill>
              </a:rPr>
              <a:t>MemberLogin</a:t>
            </a:r>
            <a:r>
              <a:rPr lang="en-US" altLang="ko-KR" sz="950" dirty="0">
                <a:solidFill>
                  <a:schemeClr val="tx1"/>
                </a:solidFill>
              </a:rPr>
              <a:t> (</a:t>
            </a:r>
            <a:r>
              <a:rPr lang="en-US" altLang="ko-KR" sz="950" dirty="0" err="1">
                <a:solidFill>
                  <a:schemeClr val="tx1"/>
                </a:solidFill>
              </a:rPr>
              <a:t>memberDTO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String</a:t>
            </a: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2032000" y="1961239"/>
            <a:ext cx="1562100" cy="714171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MemberLogin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  <a:r>
              <a:rPr lang="en-US" altLang="ko-KR" sz="950" dirty="0" err="1">
                <a:solidFill>
                  <a:schemeClr val="tx1"/>
                </a:solidFill>
              </a:rPr>
              <a:t>MemberLogin</a:t>
            </a:r>
            <a:r>
              <a:rPr lang="en-US" altLang="ko-KR" sz="950" dirty="0">
                <a:solidFill>
                  <a:schemeClr val="tx1"/>
                </a:solidFill>
              </a:rPr>
              <a:t> (</a:t>
            </a:r>
            <a:r>
              <a:rPr lang="en-US" altLang="ko-KR" sz="950" dirty="0" err="1">
                <a:solidFill>
                  <a:schemeClr val="tx1"/>
                </a:solidFill>
              </a:rPr>
              <a:t>memberDTO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  <a:r>
              <a:rPr lang="en-US" altLang="ko-KR" sz="950" dirty="0" err="1">
                <a:solidFill>
                  <a:schemeClr val="tx1"/>
                </a:solidFill>
              </a:rPr>
              <a:t>MemberLogin</a:t>
            </a:r>
            <a:r>
              <a:rPr lang="en-US" altLang="ko-KR" sz="950" dirty="0">
                <a:solidFill>
                  <a:schemeClr val="tx1"/>
                </a:solidFill>
              </a:rPr>
              <a:t> (</a:t>
            </a:r>
            <a:r>
              <a:rPr lang="en-US" altLang="ko-KR" sz="950" dirty="0" err="1">
                <a:solidFill>
                  <a:schemeClr val="tx1"/>
                </a:solidFill>
              </a:rPr>
              <a:t>memberDTO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ModelAndView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 err="1">
                <a:latin typeface="+mn-ea"/>
              </a:rPr>
              <a:t>입력창에</a:t>
            </a:r>
            <a:r>
              <a:rPr lang="ko-KR" altLang="en-US" sz="1200" dirty="0">
                <a:latin typeface="+mn-ea"/>
              </a:rPr>
              <a:t> 등록한 회원의 아이디와 비밀번호 입력 후 로그인 버튼 클릭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서버로 요청한다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받은 값을 통해 </a:t>
            </a:r>
            <a:r>
              <a:rPr lang="en-US" altLang="ko-KR" sz="1200" dirty="0">
                <a:latin typeface="+mn-ea"/>
              </a:rPr>
              <a:t>Mapper</a:t>
            </a:r>
            <a:r>
              <a:rPr lang="ko-KR" altLang="en-US" sz="1200" dirty="0">
                <a:latin typeface="+mn-ea"/>
              </a:rPr>
              <a:t>를 실행한다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Mapper</a:t>
            </a:r>
            <a:r>
              <a:rPr lang="ko-KR" altLang="en-US" sz="1200" dirty="0">
                <a:latin typeface="+mn-ea"/>
              </a:rPr>
              <a:t>에서 받은 값을 인터페이스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7. </a:t>
            </a:r>
            <a:r>
              <a:rPr lang="ko-KR" altLang="en-US" sz="1200" dirty="0">
                <a:latin typeface="+mn-ea"/>
              </a:rPr>
              <a:t>클라이언트에서 </a:t>
            </a:r>
            <a:r>
              <a:rPr lang="ko-KR" altLang="en-US" sz="1200" dirty="0" err="1">
                <a:latin typeface="+mn-ea"/>
              </a:rPr>
              <a:t>응답받은</a:t>
            </a:r>
            <a:r>
              <a:rPr lang="ko-KR" altLang="en-US" sz="1200" dirty="0">
                <a:latin typeface="+mn-ea"/>
              </a:rPr>
              <a:t>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38527"/>
            <a:chOff x="4099027" y="918107"/>
            <a:chExt cx="358563" cy="238527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5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6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7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로그인 기능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957194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호텔 상세정보 데이터를 얻기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파라미터로 넘기고 리턴 값으로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h_InfoDTO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설정한다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Verdana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4.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호텔 정보 데이터를 얻기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를 파라미터로 넘기고 리턴 값으로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hotelDTO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를 설정한다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파라미터로 넘어온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 연결되어 있는 룸 리스트를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6. 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를 가진 호텔에 남겨져 있는 리뷰 리스트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리뷰 리스트 개수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8.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에 담겨져 있는 로그인 아이디를 변수에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9.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로그인 아이디가 리뷰에 좋아요를 누른 기록이 있는지 좋아요 기록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10.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addObject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통해 호텔 상세정보는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h_Info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이름으로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호텔 정보는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룸 리스트 데이터는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roomList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리뷰 리스트 데이터는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reviewList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리뷰 리스트 개수는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reviewCnt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좋아요 기록 데이터는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likeList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8438721"/>
              </p:ext>
            </p:extLst>
          </p:nvPr>
        </p:nvGraphicFramePr>
        <p:xfrm>
          <a:off x="257388" y="1726750"/>
          <a:ext cx="5076612" cy="420624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c_RoomList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pt-BR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H_InfoDTO </a:t>
                      </a:r>
                      <a:r>
                        <a:rPr lang="pt-BR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h_info</a:t>
                      </a:r>
                      <a:r>
                        <a:rPr lang="pt-BR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pt-BR" altLang="ko-KR" sz="1200" dirty="0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pt-BR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.getHotelInfo(</a:t>
                      </a:r>
                      <a:r>
                        <a:rPr lang="pt-BR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pt-BR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HotelDTO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.gethotel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RoomDTO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roomList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.c_RoomList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.getReviewList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.getReviewCnt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(String)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session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.getAttribute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HistoryDTO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likeList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.getlikeList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pt-BR" altLang="ko-KR" sz="1200" dirty="0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pt-BR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.addObject(</a:t>
                      </a:r>
                      <a:r>
                        <a:rPr lang="pt-BR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"h_info"</a:t>
                      </a:r>
                      <a:r>
                        <a:rPr lang="pt-BR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pt-BR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h_info</a:t>
                      </a:r>
                      <a:r>
                        <a:rPr lang="pt-BR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hotelDTO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roomList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roomList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likeList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"room/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c_RoomList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0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0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7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701824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7091" y="1915123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8057" y="2232374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5647" y="2452167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7091" y="2804105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2018" y="3308868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62017" y="3683388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E385A83-A25C-40B4-A7AF-56A1394860D3}"/>
              </a:ext>
            </a:extLst>
          </p:cNvPr>
          <p:cNvGrpSpPr/>
          <p:nvPr/>
        </p:nvGrpSpPr>
        <p:grpSpPr>
          <a:xfrm>
            <a:off x="71771" y="4068729"/>
            <a:ext cx="358563" cy="261610"/>
            <a:chOff x="4099027" y="918107"/>
            <a:chExt cx="358563" cy="261610"/>
          </a:xfrm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6A1478-C9FF-484A-B783-0D3257CD4F62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0E22FC97-D94F-4ABE-A2BE-BC60041651AD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5" name="제목 2">
            <a:extLst>
              <a:ext uri="{FF2B5EF4-FFF2-40B4-BE49-F238E27FC236}">
                <a16:creationId xmlns="" xmlns:a16="http://schemas.microsoft.com/office/drawing/2014/main" id="{05344D91-5B8B-4C5F-B8FC-9A05242CDB3A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목록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B75F77FF-A6F0-499B-9551-66491D3F46C2}"/>
              </a:ext>
            </a:extLst>
          </p:cNvPr>
          <p:cNvGrpSpPr/>
          <p:nvPr/>
        </p:nvGrpSpPr>
        <p:grpSpPr>
          <a:xfrm>
            <a:off x="71257" y="4264443"/>
            <a:ext cx="358563" cy="261610"/>
            <a:chOff x="4099027" y="918107"/>
            <a:chExt cx="358563" cy="261610"/>
          </a:xfrm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ACC2E1C6-9AE7-4E06-B598-5074F245BE9C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4E0A631E-6117-45D8-80E3-E3FC6AFAB8B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A93AE6F6-BBCB-472B-A26E-E1C2FE0DAAA0}"/>
              </a:ext>
            </a:extLst>
          </p:cNvPr>
          <p:cNvGrpSpPr/>
          <p:nvPr/>
        </p:nvGrpSpPr>
        <p:grpSpPr>
          <a:xfrm>
            <a:off x="37090" y="4639262"/>
            <a:ext cx="358563" cy="261610"/>
            <a:chOff x="4062451" y="930299"/>
            <a:chExt cx="358563" cy="261610"/>
          </a:xfrm>
        </p:grpSpPr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7BEDB12C-69FD-4926-BE9F-54EC47F1F1E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3E1F4DF9-8DB4-484B-956F-77F158C65A25}"/>
                </a:ext>
              </a:extLst>
            </p:cNvPr>
            <p:cNvSpPr txBox="1"/>
            <p:nvPr/>
          </p:nvSpPr>
          <p:spPr>
            <a:xfrm>
              <a:off x="4062451" y="930299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10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615062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105900" cy="5096067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1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ko-KR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af-ZA" altLang="ko-KR" sz="1100" dirty="0">
                          <a:effectLst/>
                          <a:latin typeface="SFMono-Regular"/>
                        </a:rPr>
                        <a:t>H_InfoDTO getHotelInfo(String hocode); </a:t>
                      </a:r>
                      <a:endParaRPr lang="en-US" altLang="ko-KR" sz="1100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1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af-ZA" altLang="ko-KR" sz="1100" dirty="0">
                          <a:effectLst/>
                          <a:latin typeface="SFMono-Regular"/>
                        </a:rPr>
                        <a:t>ArrayList&lt;RoomDTO&gt; c_RoomList(String hocode);</a:t>
                      </a:r>
                      <a:endParaRPr lang="en-US" altLang="ko-KR" sz="1100" dirty="0">
                        <a:effectLst/>
                        <a:latin typeface="SFMono-Regular"/>
                      </a:endParaRPr>
                    </a:p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SFMono-Regular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SFMono-Regular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af-ZA" altLang="ko-KR" sz="1100" dirty="0">
                          <a:effectLst/>
                          <a:latin typeface="SFMono-Regular"/>
                        </a:rPr>
                        <a:t>HotelDTO gethotel(String hocode);</a:t>
                      </a:r>
                      <a:r>
                        <a:rPr lang="af-ZA" altLang="ko-KR" sz="1100" dirty="0"/>
                        <a:t/>
                      </a:r>
                      <a:br>
                        <a:rPr lang="af-ZA" altLang="ko-KR" sz="1100" dirty="0"/>
                      </a:b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endParaRPr lang="en-US" altLang="en-US" sz="11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af-ZA" altLang="ko-KR" sz="1100" dirty="0">
                          <a:effectLst/>
                          <a:latin typeface="SFMono-Regular"/>
                        </a:rPr>
                        <a:t>ArrayList&lt;ReviewDTO&gt; getReviewList(String hocode); </a:t>
                      </a:r>
                      <a:endParaRPr lang="en-US" altLang="ko-KR" sz="1100" u="sng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1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af-ZA" altLang="ko-KR" sz="1100" dirty="0">
                          <a:effectLst/>
                          <a:latin typeface="SFMono-Regular"/>
                        </a:rPr>
                        <a:t>int getReviewCnt(String hocode);</a:t>
                      </a:r>
                      <a:endParaRPr lang="en-US" altLang="ko-KR" sz="1100" dirty="0">
                        <a:effectLst/>
                        <a:latin typeface="SFMono-Regular"/>
                      </a:endParaRPr>
                    </a:p>
                    <a:p>
                      <a:endParaRPr lang="en-US" altLang="ko-KR" sz="1100" kern="1200" dirty="0">
                        <a:solidFill>
                          <a:schemeClr val="tx1"/>
                        </a:solidFill>
                        <a:effectLst/>
                        <a:latin typeface="SFMono-Regular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100" kern="1200" dirty="0">
                          <a:solidFill>
                            <a:schemeClr val="tx1"/>
                          </a:solidFill>
                          <a:effectLst/>
                          <a:latin typeface="SFMono-Regular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af-ZA" altLang="ko-KR" sz="1100" dirty="0">
                          <a:effectLst/>
                          <a:latin typeface="SFMono-Regular"/>
                        </a:rPr>
                        <a:t>ArrayList&lt;HistoryDTO&gt; getlikeList(String loginId); 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getHotelInfo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c_RoomList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 gethotel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4.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getReviewList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getReviewCnt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6.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af-ZA" altLang="ko-KR" sz="1200" dirty="0">
                          <a:effectLst/>
                          <a:latin typeface="SFMono-Regular"/>
                        </a:rPr>
                        <a:t> getlikeList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9E84918-A75F-400F-9F9E-717EA3084F99}"/>
              </a:ext>
            </a:extLst>
          </p:cNvPr>
          <p:cNvGrpSpPr/>
          <p:nvPr/>
        </p:nvGrpSpPr>
        <p:grpSpPr>
          <a:xfrm>
            <a:off x="510197" y="2618143"/>
            <a:ext cx="358563" cy="261610"/>
            <a:chOff x="510197" y="2296211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CC9EF657-42E8-4C7B-BC69-5387F7F0A9A3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C6720A5-5AC5-48BC-847E-F468E1598351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1AEA17F9-1FB7-4547-87E6-76DB5A3B6390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목록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98E1B90C-1CD8-474D-8FB7-9C574ACB667D}"/>
              </a:ext>
            </a:extLst>
          </p:cNvPr>
          <p:cNvGrpSpPr/>
          <p:nvPr/>
        </p:nvGrpSpPr>
        <p:grpSpPr>
          <a:xfrm>
            <a:off x="522204" y="2977226"/>
            <a:ext cx="358563" cy="261610"/>
            <a:chOff x="510197" y="2296211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A6B91643-7B75-AF40-9A69-4E636043A506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354F8BB-33BC-EB41-9285-6794D1D5FD42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DE28314C-D6C1-284D-B4EC-ECAE488E6304}"/>
              </a:ext>
            </a:extLst>
          </p:cNvPr>
          <p:cNvGrpSpPr/>
          <p:nvPr/>
        </p:nvGrpSpPr>
        <p:grpSpPr>
          <a:xfrm>
            <a:off x="510196" y="3962963"/>
            <a:ext cx="358563" cy="261610"/>
            <a:chOff x="519723" y="1878571"/>
            <a:chExt cx="358563" cy="26161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0BD98AE3-7B08-F940-B099-ADA18A79429F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95EBD15-9FB7-5D4C-8AF5-B265B5DE6509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6558645-D57B-8840-A21D-B83E41A9C3BE}"/>
              </a:ext>
            </a:extLst>
          </p:cNvPr>
          <p:cNvGrpSpPr/>
          <p:nvPr/>
        </p:nvGrpSpPr>
        <p:grpSpPr>
          <a:xfrm>
            <a:off x="510195" y="4383319"/>
            <a:ext cx="358563" cy="261610"/>
            <a:chOff x="510197" y="2296211"/>
            <a:chExt cx="358563" cy="261610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A1D5553D-27E0-B54F-B3A0-AFFFCB04A25B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B486E5CF-5388-6548-9F6B-B8AB193B696E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DA2668E4-C27F-AB40-8A47-B8C101222869}"/>
              </a:ext>
            </a:extLst>
          </p:cNvPr>
          <p:cNvGrpSpPr/>
          <p:nvPr/>
        </p:nvGrpSpPr>
        <p:grpSpPr>
          <a:xfrm>
            <a:off x="519722" y="4742402"/>
            <a:ext cx="358563" cy="261610"/>
            <a:chOff x="510197" y="2296211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8C0A973-BCE5-5846-BC62-92FEBC2354D7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9B75667-2F59-8442-972E-BF84756D6171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694544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131298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129365" y="1828562"/>
            <a:ext cx="4533900" cy="4675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정보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getHotelInfo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selectHotelInfo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H_INFO WHERE IN_HOCODE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ko-KR" sz="1200" dirty="0">
              <a:solidFill>
                <a:srgbClr val="008080"/>
              </a:solidFill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방 리스트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c_RoomList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selectRoomList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ROOM WHERE RO_HOCODE=#{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정보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gethotel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com.Hotel.dto.HotelDTO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HOTEL WHERE 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ko-KR" sz="1200" dirty="0">
              <a:solidFill>
                <a:srgbClr val="008080"/>
              </a:solidFill>
              <a:latin typeface="맑은 고딕" panose="020B0503020000020004" pitchFamily="50" charset="-127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/>
                <a:cs typeface="Times New Roman"/>
              </a:rPr>
              <a:t>H_INFO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2.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/>
                <a:cs typeface="Times New Roman"/>
              </a:rPr>
              <a:t>ROOM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3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b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/>
                <a:cs typeface="Times New Roman"/>
              </a:rPr>
              <a:t>HOTEL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C984DD8-6BFB-439E-B0F5-E136C7704069}"/>
              </a:ext>
            </a:extLst>
          </p:cNvPr>
          <p:cNvSpPr txBox="1"/>
          <p:nvPr/>
        </p:nvSpPr>
        <p:spPr>
          <a:xfrm>
            <a:off x="4861735" y="1828562"/>
            <a:ext cx="4325335" cy="4670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리스트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getReviewList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selectReview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REVIEW WHERE V_HOCODE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ko-KR" sz="1200" dirty="0">
              <a:solidFill>
                <a:srgbClr val="008080"/>
              </a:solidFill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개수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getReviewCnt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"int"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count(</a:t>
            </a:r>
            <a:r>
              <a:rPr lang="en-US" altLang="ko-KR" sz="1200" u="sng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vcode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) FROM REVIEW where </a:t>
            </a:r>
            <a:r>
              <a:rPr lang="en-US" altLang="ko-KR" sz="1200" u="sng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v_hocode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 = #{hocode}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ko-KR" sz="1200" dirty="0">
              <a:solidFill>
                <a:srgbClr val="008080"/>
              </a:solidFill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좋아요 리스트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getlikeList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selectHistory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HISTORY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REVIEW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2.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REVIEW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3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HISTORY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62B75B57-7623-495C-98F3-CF8AD305342F}"/>
              </a:ext>
            </a:extLst>
          </p:cNvPr>
          <p:cNvGrpSpPr/>
          <p:nvPr/>
        </p:nvGrpSpPr>
        <p:grpSpPr>
          <a:xfrm>
            <a:off x="-10161" y="1828562"/>
            <a:ext cx="358563" cy="261610"/>
            <a:chOff x="519723" y="1878571"/>
            <a:chExt cx="358563" cy="261610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2FC7D67B-7933-4DD0-8791-5CC16CE62B75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28F61D6-EC75-4BC9-ADAE-20EFB5781B65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BEC9910-F6DD-467F-A8AF-1A1EC898F6D8}"/>
              </a:ext>
            </a:extLst>
          </p:cNvPr>
          <p:cNvGrpSpPr/>
          <p:nvPr/>
        </p:nvGrpSpPr>
        <p:grpSpPr>
          <a:xfrm>
            <a:off x="-45757" y="2965627"/>
            <a:ext cx="358563" cy="261610"/>
            <a:chOff x="510197" y="2296211"/>
            <a:chExt cx="358563" cy="261610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168D594A-2ED0-45F0-AFDB-C78E9AFF7D3F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E6CBF64-E065-4F5C-9B86-351E3BB3DCDD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8DB81E72-730E-4C26-8EBC-D83B976AE71A}"/>
              </a:ext>
            </a:extLst>
          </p:cNvPr>
          <p:cNvGrpSpPr/>
          <p:nvPr/>
        </p:nvGrpSpPr>
        <p:grpSpPr>
          <a:xfrm>
            <a:off x="-39823" y="4082780"/>
            <a:ext cx="358563" cy="261610"/>
            <a:chOff x="510197" y="2296211"/>
            <a:chExt cx="358563" cy="261610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1A95396C-1272-482F-98C2-1F8ED655E180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D9709E3-80F5-4F63-B4E2-CC85A63F96F1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B9517057-4DB7-4978-B3E4-D00C4298927F}"/>
              </a:ext>
            </a:extLst>
          </p:cNvPr>
          <p:cNvGrpSpPr/>
          <p:nvPr/>
        </p:nvGrpSpPr>
        <p:grpSpPr>
          <a:xfrm>
            <a:off x="4653171" y="1828562"/>
            <a:ext cx="358563" cy="261610"/>
            <a:chOff x="519723" y="1878571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B4238AA-DCAE-4AAF-A8E1-370B038F8683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172A233-B415-460C-8F79-A8B2BBB3592D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AF92B68A-5BFF-4632-B795-8878423E48A5}"/>
              </a:ext>
            </a:extLst>
          </p:cNvPr>
          <p:cNvGrpSpPr/>
          <p:nvPr/>
        </p:nvGrpSpPr>
        <p:grpSpPr>
          <a:xfrm>
            <a:off x="4653170" y="2915628"/>
            <a:ext cx="358563" cy="261610"/>
            <a:chOff x="510197" y="2296211"/>
            <a:chExt cx="358563" cy="26161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C74F1525-52F4-48E6-9CAC-2E0C66219DE6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7C9D979-B14C-492A-8C36-AA4B8D3A8E60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8C2B796B-215C-43AE-99EA-E3982069FB35}"/>
              </a:ext>
            </a:extLst>
          </p:cNvPr>
          <p:cNvGrpSpPr/>
          <p:nvPr/>
        </p:nvGrpSpPr>
        <p:grpSpPr>
          <a:xfrm>
            <a:off x="4660556" y="4213585"/>
            <a:ext cx="358563" cy="261610"/>
            <a:chOff x="510197" y="2296211"/>
            <a:chExt cx="358563" cy="261610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01A501DD-56E2-4FCB-B993-B616C2754FE8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F55EF1A-E34F-47DB-953E-F4B204EE9CFB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제목 2">
            <a:extLst>
              <a:ext uri="{FF2B5EF4-FFF2-40B4-BE49-F238E27FC236}">
                <a16:creationId xmlns="" xmlns:a16="http://schemas.microsoft.com/office/drawing/2014/main" id="{903B34F4-38B8-4D44-8DD9-9211A57FEAA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목록</a:t>
            </a:r>
          </a:p>
        </p:txBody>
      </p:sp>
    </p:spTree>
    <p:extLst>
      <p:ext uri="{BB962C8B-B14F-4D97-AF65-F5344CB8AC3E}">
        <p14:creationId xmlns:p14="http://schemas.microsoft.com/office/powerpoint/2010/main" val="423468023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9418221"/>
              </p:ext>
            </p:extLst>
          </p:nvPr>
        </p:nvGraphicFramePr>
        <p:xfrm>
          <a:off x="241300" y="1484313"/>
          <a:ext cx="9339872" cy="4693920"/>
        </p:xfrm>
        <a:graphic>
          <a:graphicData uri="http://schemas.openxmlformats.org/drawingml/2006/table">
            <a:tbl>
              <a:tblPr/>
              <a:tblGrid>
                <a:gridCol w="933987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review </a:t>
                      </a:r>
                      <a:r>
                        <a:rPr lang="ko-KR" altLang="en-US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출력 *</a:t>
                      </a:r>
                      <a:r>
                        <a:rPr lang="en-US" altLang="ko-KR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printReview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(data){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output = </a:t>
                      </a:r>
                      <a:r>
                        <a:rPr lang="en-US" altLang="ko-KR" sz="11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''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data.reviewCnt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hoscore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data.hoscore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1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sessionScope.MLoginId</a:t>
                      </a:r>
                      <a:r>
                        <a:rPr lang="en-US" altLang="ko-KR" sz="11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for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data.reviewList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data.reviewList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].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vwriter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data.reviewList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].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vwriter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data.reviewList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].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da-DK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da-DK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vscore = data.reviewList[i].vscore;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vdate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Date(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data.reviewList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].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vdrawup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vdrawup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vdate.getFullYear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1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'-'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vdate.getMonth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()+1 + </a:t>
                      </a:r>
                      <a:r>
                        <a:rPr lang="en-US" altLang="ko-KR" sz="11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'-'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vdate.getDate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output +=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'&lt;div class="single-comment-item" style="border-bottom: 1px solid gray; padding: 15px; margin: 0"&gt;'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output +=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'&lt;div class="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sc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-text" style="width: 330px"&gt;&lt;span&gt;</a:t>
                      </a:r>
                      <a:r>
                        <a:rPr lang="ko-KR" altLang="en-US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작성날짜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: 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vdrawup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'&lt;/span&gt;&lt;h5&gt;</a:t>
                      </a:r>
                      <a:r>
                        <a:rPr lang="ko-KR" altLang="en-US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작성자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: 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vwriter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'&lt;/h5&gt;'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output +=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'&lt;p id="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modiContent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'"&gt;</a:t>
                      </a:r>
                      <a:r>
                        <a:rPr lang="ko-KR" altLang="en-US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내용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: 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'&lt;/p&gt;&lt;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c:if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test="${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sessionScope.MLoginId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!= null }"&gt;'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vwriter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1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1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로그인 아이디와 리뷰 작성자가 동일하면 수정</a:t>
                      </a:r>
                      <a:r>
                        <a:rPr lang="en-US" altLang="ko-KR" sz="11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1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삭제 버튼이 나오도록 *</a:t>
                      </a:r>
                      <a:r>
                        <a:rPr lang="en-US" altLang="ko-KR" sz="11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output +=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'&lt;a id="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modiBtn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 class="comment-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btn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onclick="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modifyReview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('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"'"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"'"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','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"'"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"'"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')"&gt;</a:t>
                      </a:r>
                      <a:r>
                        <a:rPr lang="ko-KR" altLang="en-US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&lt;/a&gt;'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output +=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'&lt;a class="comment-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btn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onclick="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deleteReview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('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"'"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"'"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')"&gt;</a:t>
                      </a:r>
                      <a:r>
                        <a:rPr lang="ko-KR" altLang="en-US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삭제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&lt;/a&gt; '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output +=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'&lt;a id="like${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vlist.vcode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}" class="comment-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btn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onclick="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likeProcess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('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"'"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"'"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')"&gt;Like&lt;/a&gt;'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output +=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'&lt;/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c:if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&gt;&lt;div style="float: right" id="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modiScore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'"&gt;&lt;div class="nice-select" 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tabindex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="0"&gt;&lt;span class="current"&gt;'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output += 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vscore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'&lt;/span&gt;&lt;ul class="list"&gt;&lt;li data-value="'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vscore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 class="option selected"&gt;'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vscore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'&lt;/li&gt;&lt;/ul&gt;&lt;/div&gt;&lt;/div&gt;&lt;/div&gt;&lt;/div&gt;'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reviewArea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).html(output);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reviewTitle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Review ("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hoscore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")"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);}</a:t>
                      </a:r>
                      <a:endParaRPr lang="ko-KR" altLang="en-US" sz="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B69B6765-45BD-484A-8B50-2C26BD1810C2}"/>
              </a:ext>
            </a:extLst>
          </p:cNvPr>
          <p:cNvGraphicFramePr>
            <a:graphicFrameLocks noGrp="1"/>
          </p:cNvGraphicFramePr>
          <p:nvPr/>
        </p:nvGraphicFramePr>
        <p:xfrm>
          <a:off x="5050447" y="1484313"/>
          <a:ext cx="4530725" cy="45720"/>
        </p:xfrm>
        <a:graphic>
          <a:graphicData uri="http://schemas.openxmlformats.org/drawingml/2006/table">
            <a:tbl>
              <a:tblPr/>
              <a:tblGrid>
                <a:gridCol w="453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altLang="ko-KR" sz="3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제목 2">
            <a:extLst>
              <a:ext uri="{FF2B5EF4-FFF2-40B4-BE49-F238E27FC236}">
                <a16:creationId xmlns="" xmlns:a16="http://schemas.microsoft.com/office/drawing/2014/main" id="{017EEA1A-1467-4814-92EF-9CAEAFAE603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목록</a:t>
            </a:r>
          </a:p>
        </p:txBody>
      </p:sp>
    </p:spTree>
    <p:extLst>
      <p:ext uri="{BB962C8B-B14F-4D97-AF65-F5344CB8AC3E}">
        <p14:creationId xmlns:p14="http://schemas.microsoft.com/office/powerpoint/2010/main" val="297618994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679728"/>
              </p:ext>
            </p:extLst>
          </p:nvPr>
        </p:nvGraphicFramePr>
        <p:xfrm>
          <a:off x="241300" y="1898967"/>
          <a:ext cx="8809935" cy="3474720"/>
        </p:xfrm>
        <a:graphic>
          <a:graphicData uri="http://schemas.openxmlformats.org/drawingml/2006/table">
            <a:tbl>
              <a:tblPr/>
              <a:tblGrid>
                <a:gridCol w="8809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like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판별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checkLike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vlist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items=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count = 0;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좋아요 개수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count */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likeList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items=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likeList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vlist.vcode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hi_vcode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likeList.hi_vcode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sessionScope.MLoginId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likeList.hiid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hi_vcode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&amp;&amp;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login 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아이디와 리뷰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like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한 아이디가 같다면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unlike 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버튼으로 바뀌게 *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"#like"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'unlike'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css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({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'color'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ffffff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'border'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'1px solid #2cbdb8'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}).addClass(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'like-btn'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hi_vcode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count++;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likeCnt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${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vlist.vcode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"like 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count);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like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개수 출력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B69B6765-45BD-484A-8B50-2C26BD1810C2}"/>
              </a:ext>
            </a:extLst>
          </p:cNvPr>
          <p:cNvGraphicFramePr>
            <a:graphicFrameLocks noGrp="1"/>
          </p:cNvGraphicFramePr>
          <p:nvPr/>
        </p:nvGraphicFramePr>
        <p:xfrm>
          <a:off x="5050447" y="1484313"/>
          <a:ext cx="4530725" cy="45720"/>
        </p:xfrm>
        <a:graphic>
          <a:graphicData uri="http://schemas.openxmlformats.org/drawingml/2006/table">
            <a:tbl>
              <a:tblPr/>
              <a:tblGrid>
                <a:gridCol w="453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altLang="ko-KR" sz="3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제목 2">
            <a:extLst>
              <a:ext uri="{FF2B5EF4-FFF2-40B4-BE49-F238E27FC236}">
                <a16:creationId xmlns="" xmlns:a16="http://schemas.microsoft.com/office/drawing/2014/main" id="{017EEA1A-1467-4814-92EF-9CAEAFAE603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목록</a:t>
            </a:r>
          </a:p>
        </p:txBody>
      </p:sp>
    </p:spTree>
    <p:extLst>
      <p:ext uri="{BB962C8B-B14F-4D97-AF65-F5344CB8AC3E}">
        <p14:creationId xmlns:p14="http://schemas.microsoft.com/office/powerpoint/2010/main" val="346267329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6532"/>
              </p:ext>
            </p:extLst>
          </p:nvPr>
        </p:nvGraphicFramePr>
        <p:xfrm>
          <a:off x="241300" y="1484313"/>
          <a:ext cx="9366525" cy="4800600"/>
        </p:xfrm>
        <a:graphic>
          <a:graphicData uri="http://schemas.openxmlformats.org/drawingml/2006/table">
            <a:tbl>
              <a:tblPr/>
              <a:tblGrid>
                <a:gridCol w="9366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5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5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div </a:t>
                      </a:r>
                      <a:r>
                        <a:rPr lang="en-US" altLang="ko-KR" sz="105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5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"map" </a:t>
                      </a:r>
                      <a:r>
                        <a:rPr lang="en-US" altLang="ko-KR" sz="1050" i="1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05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5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"map"</a:t>
                      </a:r>
                      <a:r>
                        <a:rPr lang="en-US" altLang="ko-KR" sz="105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5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5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script </a:t>
                      </a:r>
                      <a:r>
                        <a:rPr lang="en-US" altLang="ko-KR" sz="105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5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"text/</a:t>
                      </a:r>
                      <a:r>
                        <a:rPr lang="en-US" altLang="ko-KR" sz="105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javascript</a:t>
                      </a:r>
                      <a:r>
                        <a:rPr lang="en-US" altLang="ko-KR" sz="105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05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src</a:t>
                      </a:r>
                      <a:r>
                        <a:rPr lang="en-US" altLang="ko-KR" sz="105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5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"//dapi.kakao.com/v2/maps/</a:t>
                      </a:r>
                      <a:r>
                        <a:rPr lang="en-US" altLang="ko-KR" sz="105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sdk.js?appkey</a:t>
                      </a:r>
                      <a:r>
                        <a:rPr lang="en-US" altLang="ko-KR" sz="105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=YOURKEY8&amp;libraries=services"</a:t>
                      </a:r>
                      <a:r>
                        <a:rPr lang="en-US" altLang="ko-KR" sz="105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&gt;&lt;/</a:t>
                      </a:r>
                      <a:r>
                        <a:rPr lang="en-US" altLang="ko-KR" sz="1050" i="1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script</a:t>
                      </a:r>
                      <a:r>
                        <a:rPr lang="en-US" altLang="ko-KR" sz="105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5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5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script </a:t>
                      </a:r>
                      <a:r>
                        <a:rPr lang="en-US" altLang="ko-KR" sz="105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type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5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"text/</a:t>
                      </a:r>
                      <a:r>
                        <a:rPr lang="en-US" altLang="ko-KR" sz="105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javascript</a:t>
                      </a:r>
                      <a:r>
                        <a:rPr lang="en-US" altLang="ko-KR" sz="105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container =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document.getElementById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'map'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 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mapOptions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{ 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center: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kakao.maps.LatLng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(33.450701, 126.570667), 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위치 설정 *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level: 3 </a:t>
                      </a:r>
                      <a:r>
                        <a:rPr lang="en-US" altLang="ko-KR" sz="10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지도 크기 설정 *</a:t>
                      </a:r>
                      <a:r>
                        <a:rPr lang="en-US" altLang="ko-KR" sz="10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};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map =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kakao.maps.Map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(container,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mapOptions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geocoder =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kakao.maps.services.Geocoder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호텔이름을 위도 경도로 바꿈 *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geocoder.addressSearch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hotelDTO.hoaddr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(result, status){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(status ===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kakao.maps.services.Status.OK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coords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kakao.maps.LatLng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(result[0].y, result[0].x);</a:t>
                      </a:r>
                    </a:p>
                    <a:p>
                      <a:pPr algn="l"/>
                      <a:r>
                        <a:rPr lang="nn-NO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nn-NO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marker = </a:t>
                      </a:r>
                      <a:r>
                        <a:rPr lang="nn-NO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nn-NO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kakao.maps.Marker({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map: map,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position: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coords</a:t>
                      </a:r>
                      <a:endParaRPr lang="en-US" altLang="ko-KR" sz="10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iwContent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'&lt;div style="text-align:center;padding:5px;"&gt;${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hotelDTO.honame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}&lt;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br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&gt;&lt;a 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href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="https://map.kakao.com/link/map/${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hotelDTO.honame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},'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+result[0].y+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','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+result[0].x+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 style="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color:blue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target="_blank"&gt;</a:t>
                      </a:r>
                      <a:r>
                        <a:rPr lang="ko-KR" altLang="en-US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큰지도보기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&lt;/a&gt;'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iwContent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+=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 &lt;a 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href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="https://map.kakao.com/link/to/${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hotelDTO.honame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},'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+result[0].y+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','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+result[0].x+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 style="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color:blue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target="_blank"&gt;</a:t>
                      </a:r>
                      <a:r>
                        <a:rPr lang="ko-KR" altLang="en-US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길찾기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&lt;/a&gt;&lt;/div&gt;'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infowindow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kakao.maps.InfoWindow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content: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iwContent</a:t>
                      </a:r>
                      <a:endParaRPr lang="en-US" altLang="ko-KR" sz="10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infowindow.open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(map, marker);</a:t>
                      </a:r>
                    </a:p>
                    <a:p>
                      <a:pPr algn="l"/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map.setCenter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coords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</a:t>
                      </a:r>
                      <a:r>
                        <a:rPr lang="en-US" altLang="ko-KR" sz="105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5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script</a:t>
                      </a:r>
                      <a:r>
                        <a:rPr lang="en-US" altLang="ko-KR" sz="105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05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5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div</a:t>
                      </a:r>
                      <a:r>
                        <a:rPr lang="en-US" altLang="ko-KR" sz="105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="" xmlns:a16="http://schemas.microsoft.com/office/drawing/2014/main" id="{35702997-A5DE-42FA-B19E-30A99A1B7838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</a:t>
            </a:r>
            <a:r>
              <a:rPr lang="en-US" altLang="ko-KR" dirty="0">
                <a:solidFill>
                  <a:schemeClr val="tx1"/>
                </a:solidFill>
              </a:rPr>
              <a:t>MAP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06060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목록</a:t>
            </a:r>
            <a:r>
              <a:rPr lang="en-US" altLang="ko-KR" dirty="0">
                <a:solidFill>
                  <a:schemeClr val="tx1"/>
                </a:solidFill>
              </a:rPr>
              <a:t>, MAP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6AD712-15D8-4317-AB7E-FCFE8011E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3" y="1589408"/>
            <a:ext cx="4435437" cy="41727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AA882C93-4E79-41A6-9C10-B47A8B329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1201" y="1684681"/>
            <a:ext cx="4192366" cy="398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9597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c_RoomList.jsp</a:t>
            </a:r>
            <a:r>
              <a:rPr lang="ko-KR" altLang="en-US" sz="1200" dirty="0"/>
              <a:t>에서 리뷰 삭제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데이터를 삭제 한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</a:t>
            </a:r>
            <a:r>
              <a:rPr lang="en-US" altLang="ko-KR" sz="1200" dirty="0"/>
              <a:t>Map</a:t>
            </a:r>
            <a:r>
              <a:rPr lang="ko-KR" altLang="en-US" sz="1200" dirty="0"/>
              <a:t>에 담아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c_RoomList.jsp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c_RoomList.jsp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deleteReview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updateScore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getReviewList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getHoscore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int,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float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deleteReview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updateScore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getReviewList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getHoscore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Map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Map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Map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삭제</a:t>
            </a:r>
          </a:p>
        </p:txBody>
      </p:sp>
    </p:spTree>
    <p:extLst>
      <p:ext uri="{BB962C8B-B14F-4D97-AF65-F5344CB8AC3E}">
        <p14:creationId xmlns:p14="http://schemas.microsoft.com/office/powerpoint/2010/main" val="99584441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699246"/>
              </p:ext>
            </p:extLst>
          </p:nvPr>
        </p:nvGraphicFramePr>
        <p:xfrm>
          <a:off x="241300" y="1564639"/>
          <a:ext cx="9385300" cy="261562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deleteReview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Map&lt;String, Object&gt;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deleteReview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deleteReview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Map&lt;String, Object&gt;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.deleteReview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deleteReview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815201" y="2114138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706780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691973FA-4C3F-41F0-AAED-F93DB2044FCB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삭제</a:t>
            </a:r>
          </a:p>
        </p:txBody>
      </p:sp>
    </p:spTree>
    <p:extLst>
      <p:ext uri="{BB962C8B-B14F-4D97-AF65-F5344CB8AC3E}">
        <p14:creationId xmlns:p14="http://schemas.microsoft.com/office/powerpoint/2010/main" val="111384423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삭제하다 오류가 날 경우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rollback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하기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Transactional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어노테이션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사용하였다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파라미터를 이용하여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해당하는 리뷰에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좋아요를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누른 기록을 먼저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파라미터로 넘겨 해당하는 리뷰를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만약 삭제한 리뷰가 있을 경우 삭제한 리뷰를 뺀 호텔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별점을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업데이트 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삭제한 리뷰를 제외한 리뷰 리스트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삭제한 리뷰를 제외한 리뷰 리스트 개수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8. 5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에서 갱신한 호텔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별점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9. 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로부터 받은 데이터를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json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형식으로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 전달하기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Map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 데이터를 저장한 뒤 보낸다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948369"/>
              </p:ext>
            </p:extLst>
          </p:nvPr>
        </p:nvGraphicFramePr>
        <p:xfrm>
          <a:off x="250942" y="1977091"/>
          <a:ext cx="5076612" cy="420624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@Transactional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(rollbackFor = {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Exception.</a:t>
                      </a:r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Map&lt;String, Object&gt;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deleteReview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deleteHistory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.historyDelete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.deleteReview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updateResult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2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.updateScore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.getReviewList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.getReviewCnt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float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hoscore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.getHoscore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Map&lt;String, Object&gt; 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HashMap&lt;String, Object&gt;();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hoscore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hoscore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011" y="2174893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582" y="2699749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9010" y="3033486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9010" y="3203885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37581" y="3956919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DC650CB-47B2-43EB-B3C6-DE8CF79EA6E9}"/>
              </a:ext>
            </a:extLst>
          </p:cNvPr>
          <p:cNvGrpSpPr/>
          <p:nvPr/>
        </p:nvGrpSpPr>
        <p:grpSpPr>
          <a:xfrm>
            <a:off x="28299" y="4300809"/>
            <a:ext cx="358563" cy="261610"/>
            <a:chOff x="4099027" y="918107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CEAD5BFD-71BB-462C-8799-8862CA6722A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3A477A0-8B96-4AE0-BBF3-C4BE30013025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B1A202B3-DCC1-4ADD-B41E-DD265159FE2F}"/>
              </a:ext>
            </a:extLst>
          </p:cNvPr>
          <p:cNvGrpSpPr/>
          <p:nvPr/>
        </p:nvGrpSpPr>
        <p:grpSpPr>
          <a:xfrm>
            <a:off x="28299" y="4695222"/>
            <a:ext cx="358563" cy="261610"/>
            <a:chOff x="4099027" y="918107"/>
            <a:chExt cx="358563" cy="261610"/>
          </a:xfrm>
        </p:grpSpPr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74EFA64-A99F-4081-871C-C7449E694A5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988C2CA-A714-4B20-99C3-F8E1F87BBBE2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A067D9F3-5623-4C9B-9FA9-820DF0CCFEB2}"/>
              </a:ext>
            </a:extLst>
          </p:cNvPr>
          <p:cNvGrpSpPr/>
          <p:nvPr/>
        </p:nvGrpSpPr>
        <p:grpSpPr>
          <a:xfrm>
            <a:off x="28299" y="5130568"/>
            <a:ext cx="358563" cy="261610"/>
            <a:chOff x="4099027" y="918107"/>
            <a:chExt cx="358563" cy="261610"/>
          </a:xfrm>
        </p:grpSpPr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1B7A988E-3951-4FE2-9EB5-08A8C12126FE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01E150A-60EE-4BB3-AC41-277790A390CA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제목 2">
            <a:extLst>
              <a:ext uri="{FF2B5EF4-FFF2-40B4-BE49-F238E27FC236}">
                <a16:creationId xmlns="" xmlns:a16="http://schemas.microsoft.com/office/drawing/2014/main" id="{0F9BF6BC-406C-4256-8E5C-81F0EDF2B280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삭제</a:t>
            </a:r>
          </a:p>
        </p:txBody>
      </p:sp>
    </p:spTree>
    <p:extLst>
      <p:ext uri="{BB962C8B-B14F-4D97-AF65-F5344CB8AC3E}">
        <p14:creationId xmlns:p14="http://schemas.microsoft.com/office/powerpoint/2010/main" val="3351737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464430"/>
              </p:ext>
            </p:extLst>
          </p:nvPr>
        </p:nvGraphicFramePr>
        <p:xfrm>
          <a:off x="241300" y="1564639"/>
          <a:ext cx="9385300" cy="3273552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i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i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i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i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회원로그인부분</a:t>
                      </a:r>
                      <a:endParaRPr lang="ko-KR" altLang="en-US" sz="1200" b="0" i="0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i="0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i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MemberLogin</a:t>
                      </a:r>
                      <a:r>
                        <a:rPr lang="en-US" altLang="ko-KR" sz="1200" b="0" i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  public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MemberLogin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MemberDTO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memberDTO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MemberLogin</a:t>
                      </a:r>
                      <a:r>
                        <a:rPr lang="en-US" altLang="ko-KR" sz="1200" b="0" i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200" b="0" i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회원로그인 넘어가는</a:t>
                      </a:r>
                      <a:r>
                        <a:rPr lang="en-US" altLang="ko-KR" sz="1200" b="0" i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.."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b="0" i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i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memberService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.MemberLogin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memberDTO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memberDTO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  return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  <a:endParaRPr lang="ko-KR" altLang="en-US" sz="1200" b="0" i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endParaRPr lang="ko-KR" alt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비밀번호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MemberDTO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MemberService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MemberLogin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불러온 </a:t>
                      </a:r>
                      <a:r>
                        <a:rPr lang="en-US" altLang="ko-KR" sz="1200" b="0" i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memberDTO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console</a:t>
                      </a:r>
                      <a:r>
                        <a:rPr lang="ko-KR" altLang="en-US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띄운다</a:t>
                      </a:r>
                      <a:r>
                        <a:rPr lang="en-US" altLang="ko-KR" sz="1200" b="0" i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84464" y="230790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05403" y="2863075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05402" y="3072039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로그인 기능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105900" cy="5096067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1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ko-KR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updateScore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1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float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getHoscroe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SFMono-Regular"/>
                          <a:ea typeface="+mn-ea"/>
                          <a:cs typeface="+mn-cs"/>
                        </a:rPr>
                        <a:t>       </a:t>
                      </a:r>
                      <a:r>
                        <a:rPr lang="af-ZA" altLang="ko-KR" sz="1100" b="0" dirty="0"/>
                        <a:t/>
                      </a:r>
                      <a:br>
                        <a:rPr lang="af-ZA" altLang="ko-KR" sz="1100" b="0" dirty="0"/>
                      </a:b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endParaRPr lang="en-US" altLang="en-US" sz="11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int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historyDelete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1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int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deleteReview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en-US" altLang="ko-KR" sz="1100" b="0" kern="1200" dirty="0">
                        <a:solidFill>
                          <a:schemeClr val="tx1"/>
                        </a:solidFill>
                        <a:effectLst/>
                        <a:latin typeface="SFMono-Regular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100" b="0" kern="1200" dirty="0">
                          <a:solidFill>
                            <a:schemeClr val="tx1"/>
                          </a:solidFill>
                          <a:effectLst/>
                          <a:latin typeface="SFMono-Regular"/>
                          <a:ea typeface="+mn-ea"/>
                          <a:cs typeface="+mn-cs"/>
                        </a:rPr>
                        <a:t>              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ReviewDTO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getReviewList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en-US" altLang="ko-K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getReviewCnt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en-US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b="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updateScore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b="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getHoscroe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af-ZA" altLang="ko-KR" sz="1200" b="0" dirty="0">
                          <a:effectLst/>
                          <a:latin typeface="SFMono-Regular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historyDelete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4.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deleteReview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6.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af-ZA" altLang="ko-KR" sz="1200" b="0" dirty="0">
                          <a:effectLst/>
                          <a:latin typeface="SFMono-Regular"/>
                        </a:rPr>
                        <a:t> </a:t>
                      </a:r>
                      <a:r>
                        <a:rPr lang="en-US" altLang="ko-KR" sz="105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getReviewCnt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160747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9E84918-A75F-400F-9F9E-717EA3084F99}"/>
              </a:ext>
            </a:extLst>
          </p:cNvPr>
          <p:cNvGrpSpPr/>
          <p:nvPr/>
        </p:nvGrpSpPr>
        <p:grpSpPr>
          <a:xfrm>
            <a:off x="510197" y="2538631"/>
            <a:ext cx="358563" cy="261610"/>
            <a:chOff x="510197" y="2296211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CC9EF657-42E8-4C7B-BC69-5387F7F0A9A3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C6720A5-5AC5-48BC-847E-F468E1598351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98E1B90C-1CD8-474D-8FB7-9C574ACB667D}"/>
              </a:ext>
            </a:extLst>
          </p:cNvPr>
          <p:cNvGrpSpPr/>
          <p:nvPr/>
        </p:nvGrpSpPr>
        <p:grpSpPr>
          <a:xfrm>
            <a:off x="522204" y="3467559"/>
            <a:ext cx="358563" cy="261610"/>
            <a:chOff x="510197" y="2296211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A6B91643-7B75-AF40-9A69-4E636043A506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354F8BB-33BC-EB41-9285-6794D1D5FD42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DE28314C-D6C1-284D-B4EC-ECAE488E6304}"/>
              </a:ext>
            </a:extLst>
          </p:cNvPr>
          <p:cNvGrpSpPr/>
          <p:nvPr/>
        </p:nvGrpSpPr>
        <p:grpSpPr>
          <a:xfrm>
            <a:off x="510196" y="3817191"/>
            <a:ext cx="358563" cy="261610"/>
            <a:chOff x="519723" y="1878571"/>
            <a:chExt cx="358563" cy="26161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0BD98AE3-7B08-F940-B099-ADA18A79429F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95EBD15-9FB7-5D4C-8AF5-B265B5DE6509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6558645-D57B-8840-A21D-B83E41A9C3BE}"/>
              </a:ext>
            </a:extLst>
          </p:cNvPr>
          <p:cNvGrpSpPr/>
          <p:nvPr/>
        </p:nvGrpSpPr>
        <p:grpSpPr>
          <a:xfrm>
            <a:off x="510195" y="4171286"/>
            <a:ext cx="358563" cy="261610"/>
            <a:chOff x="510197" y="2296211"/>
            <a:chExt cx="358563" cy="261610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A1D5553D-27E0-B54F-B3A0-AFFFCB04A25B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B486E5CF-5388-6548-9F6B-B8AB193B696E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DA2668E4-C27F-AB40-8A47-B8C101222869}"/>
              </a:ext>
            </a:extLst>
          </p:cNvPr>
          <p:cNvGrpSpPr/>
          <p:nvPr/>
        </p:nvGrpSpPr>
        <p:grpSpPr>
          <a:xfrm>
            <a:off x="519722" y="4490611"/>
            <a:ext cx="358563" cy="261610"/>
            <a:chOff x="510197" y="2296211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A8C0A973-BCE5-5846-BC62-92FEBC2354D7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79B75667-2F59-8442-972E-BF84756D6171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제목 2">
            <a:extLst>
              <a:ext uri="{FF2B5EF4-FFF2-40B4-BE49-F238E27FC236}">
                <a16:creationId xmlns="" xmlns:a16="http://schemas.microsoft.com/office/drawing/2014/main" id="{C04DF041-9E51-4A29-9669-CB08852CC71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삭제</a:t>
            </a:r>
          </a:p>
        </p:txBody>
      </p:sp>
    </p:spTree>
    <p:extLst>
      <p:ext uri="{BB962C8B-B14F-4D97-AF65-F5344CB8AC3E}">
        <p14:creationId xmlns:p14="http://schemas.microsoft.com/office/powerpoint/2010/main" val="365687138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131298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129365" y="1828562"/>
            <a:ext cx="4533900" cy="46449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점수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update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updateScore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UPDATE HOTEL SET HOSCORE = (SELECT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ROUND(AVG(VSCORE),2) FROM REVIEW WHERE V_HOCODE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hocode}) WHERE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점수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getHoscroe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"float"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HOSCORE FROM HOTEL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WHERE 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history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삭제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historyDelete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HISTORY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WHERE HI_VCODE= #{VCODE}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ko-KR" sz="1000" dirty="0">
              <a:solidFill>
                <a:srgbClr val="008080"/>
              </a:solidFill>
              <a:latin typeface="맑은 고딕" panose="020B0503020000020004" pitchFamily="50" charset="-127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HOTEL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갱신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2.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HOTEL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3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HISTORY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삭제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C984DD8-6BFB-439E-B0F5-E136C7704069}"/>
              </a:ext>
            </a:extLst>
          </p:cNvPr>
          <p:cNvSpPr txBox="1"/>
          <p:nvPr/>
        </p:nvSpPr>
        <p:spPr>
          <a:xfrm>
            <a:off x="4861735" y="1828562"/>
            <a:ext cx="4325335" cy="44356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삭제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deleteReview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REVIEW WHERE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VCODE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vcode}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리스트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getReviewList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selectReview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REVIEW WHERE V_HOCODE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개수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getReviewCnt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"int"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count(</a:t>
            </a:r>
            <a:r>
              <a:rPr lang="en-US" altLang="ko-KR" sz="1200" u="sng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vcode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) FROM REVIEW where </a:t>
            </a:r>
            <a:r>
              <a:rPr lang="en-US" altLang="ko-KR" sz="1200" u="sng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v_hocode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 = #{hocode}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1200" b="0" dirty="0">
              <a:solidFill>
                <a:srgbClr val="008080"/>
              </a:solidFill>
              <a:latin typeface="맑은 고딕" panose="020B0503020000020004" pitchFamily="50" charset="-127"/>
              <a:ea typeface="맑은 고딕"/>
              <a:cs typeface="Times New Roman"/>
            </a:endParaRPr>
          </a:p>
          <a:p>
            <a:pPr algn="l"/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REVIEW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삭제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2.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REVIEW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3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REVIEW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62B75B57-7623-495C-98F3-CF8AD305342F}"/>
              </a:ext>
            </a:extLst>
          </p:cNvPr>
          <p:cNvGrpSpPr/>
          <p:nvPr/>
        </p:nvGrpSpPr>
        <p:grpSpPr>
          <a:xfrm>
            <a:off x="-10161" y="1828562"/>
            <a:ext cx="358563" cy="261610"/>
            <a:chOff x="519723" y="1878571"/>
            <a:chExt cx="358563" cy="261610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2FC7D67B-7933-4DD0-8791-5CC16CE62B75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28F61D6-EC75-4BC9-ADAE-20EFB5781B65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BEC9910-F6DD-467F-A8AF-1A1EC898F6D8}"/>
              </a:ext>
            </a:extLst>
          </p:cNvPr>
          <p:cNvGrpSpPr/>
          <p:nvPr/>
        </p:nvGrpSpPr>
        <p:grpSpPr>
          <a:xfrm>
            <a:off x="-45757" y="2965627"/>
            <a:ext cx="358563" cy="261610"/>
            <a:chOff x="510197" y="2296211"/>
            <a:chExt cx="358563" cy="261610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168D594A-2ED0-45F0-AFDB-C78E9AFF7D3F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E6CBF64-E065-4F5C-9B86-351E3BB3DCDD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8DB81E72-730E-4C26-8EBC-D83B976AE71A}"/>
              </a:ext>
            </a:extLst>
          </p:cNvPr>
          <p:cNvGrpSpPr/>
          <p:nvPr/>
        </p:nvGrpSpPr>
        <p:grpSpPr>
          <a:xfrm>
            <a:off x="-39823" y="4082780"/>
            <a:ext cx="358563" cy="261610"/>
            <a:chOff x="510197" y="2296211"/>
            <a:chExt cx="358563" cy="261610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1A95396C-1272-482F-98C2-1F8ED655E180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8D9709E3-80F5-4F63-B4E2-CC85A63F96F1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B9517057-4DB7-4978-B3E4-D00C4298927F}"/>
              </a:ext>
            </a:extLst>
          </p:cNvPr>
          <p:cNvGrpSpPr/>
          <p:nvPr/>
        </p:nvGrpSpPr>
        <p:grpSpPr>
          <a:xfrm>
            <a:off x="4653171" y="1828562"/>
            <a:ext cx="358563" cy="261610"/>
            <a:chOff x="519723" y="1878571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B4238AA-DCAE-4AAF-A8E1-370B038F8683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172A233-B415-460C-8F79-A8B2BBB3592D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AF92B68A-5BFF-4632-B795-8878423E48A5}"/>
              </a:ext>
            </a:extLst>
          </p:cNvPr>
          <p:cNvGrpSpPr/>
          <p:nvPr/>
        </p:nvGrpSpPr>
        <p:grpSpPr>
          <a:xfrm>
            <a:off x="4653170" y="2915628"/>
            <a:ext cx="358563" cy="261610"/>
            <a:chOff x="510197" y="2296211"/>
            <a:chExt cx="358563" cy="26161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C74F1525-52F4-48E6-9CAC-2E0C66219DE6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7C9D979-B14C-492A-8C36-AA4B8D3A8E60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8C2B796B-215C-43AE-99EA-E3982069FB35}"/>
              </a:ext>
            </a:extLst>
          </p:cNvPr>
          <p:cNvGrpSpPr/>
          <p:nvPr/>
        </p:nvGrpSpPr>
        <p:grpSpPr>
          <a:xfrm>
            <a:off x="4660556" y="4213585"/>
            <a:ext cx="358563" cy="261610"/>
            <a:chOff x="510197" y="2296211"/>
            <a:chExt cx="358563" cy="261610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01A501DD-56E2-4FCB-B993-B616C2754FE8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F55EF1A-E34F-47DB-953E-F4B204EE9CFB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6" name="제목 2">
            <a:extLst>
              <a:ext uri="{FF2B5EF4-FFF2-40B4-BE49-F238E27FC236}">
                <a16:creationId xmlns="" xmlns:a16="http://schemas.microsoft.com/office/drawing/2014/main" id="{C333B1F0-78A9-4C3A-9778-64A34F145818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삭제</a:t>
            </a:r>
          </a:p>
        </p:txBody>
      </p:sp>
    </p:spTree>
    <p:extLst>
      <p:ext uri="{BB962C8B-B14F-4D97-AF65-F5344CB8AC3E}">
        <p14:creationId xmlns:p14="http://schemas.microsoft.com/office/powerpoint/2010/main" val="125386141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5705876"/>
              </p:ext>
            </p:extLst>
          </p:nvPr>
        </p:nvGraphicFramePr>
        <p:xfrm>
          <a:off x="241300" y="1484313"/>
          <a:ext cx="8809935" cy="4053840"/>
        </p:xfrm>
        <a:graphic>
          <a:graphicData uri="http://schemas.openxmlformats.org/drawingml/2006/table">
            <a:tbl>
              <a:tblPr/>
              <a:tblGrid>
                <a:gridCol w="8809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review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삭제 *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deleteReview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hotelDTO.hocode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"post"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deleteReview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data: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"json"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(data){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printReview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"review delete 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연결실패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제목 2">
            <a:extLst>
              <a:ext uri="{FF2B5EF4-FFF2-40B4-BE49-F238E27FC236}">
                <a16:creationId xmlns="" xmlns:a16="http://schemas.microsoft.com/office/drawing/2014/main" id="{0E7D0418-D58D-414B-A0B3-B33B9E2A51CC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삭제</a:t>
            </a:r>
          </a:p>
        </p:txBody>
      </p:sp>
    </p:spTree>
    <p:extLst>
      <p:ext uri="{BB962C8B-B14F-4D97-AF65-F5344CB8AC3E}">
        <p14:creationId xmlns:p14="http://schemas.microsoft.com/office/powerpoint/2010/main" val="168297345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c_RoomList.jsp</a:t>
            </a:r>
            <a:r>
              <a:rPr lang="ko-KR" altLang="en-US" sz="1200" dirty="0"/>
              <a:t>에서 리뷰 수정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데이터를 삭제 한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</a:t>
            </a:r>
            <a:r>
              <a:rPr lang="en-US" altLang="ko-KR" sz="1200" dirty="0"/>
              <a:t>Map</a:t>
            </a:r>
            <a:r>
              <a:rPr lang="ko-KR" altLang="en-US" sz="1200" dirty="0"/>
              <a:t>에 담아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c_RoomList.jsp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c_RoomList.jsp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modifyReview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getReviewList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getHotscore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int, int,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float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modifyReview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modifyReview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ReviewDTO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modifyReview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Param: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String,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ReviewDTO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modifyReview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updateScore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getHotscore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)…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ReviewDTO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Map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Map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Map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수정</a:t>
            </a:r>
          </a:p>
        </p:txBody>
      </p:sp>
    </p:spTree>
    <p:extLst>
      <p:ext uri="{BB962C8B-B14F-4D97-AF65-F5344CB8AC3E}">
        <p14:creationId xmlns:p14="http://schemas.microsoft.com/office/powerpoint/2010/main" val="133725112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753625"/>
              </p:ext>
            </p:extLst>
          </p:nvPr>
        </p:nvGraphicFramePr>
        <p:xfrm>
          <a:off x="241300" y="1564639"/>
          <a:ext cx="9385300" cy="262324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altLang="ko-KR" sz="1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modifyReview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Map&lt;String, Object&gt;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modifyReview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modifyReview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Map&lt;String, Object&gt;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.modifyReview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modifyReview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354387" y="2143594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640520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83B24BCA-3041-446B-B2FB-EA90AF67CB17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수정</a:t>
            </a:r>
          </a:p>
        </p:txBody>
      </p:sp>
    </p:spTree>
    <p:extLst>
      <p:ext uri="{BB962C8B-B14F-4D97-AF65-F5344CB8AC3E}">
        <p14:creationId xmlns:p14="http://schemas.microsoft.com/office/powerpoint/2010/main" val="151342520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수정하다 오류가 날 경우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rollback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하기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Transactional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어노테이션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사용하였다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파라미터를 이용하여 수정된 리뷰를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갱신한다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만약 수정된 리뷰가 있을 경우 수정한 리뷰를 포함하여 호텔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별점을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업데이트 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수정한 리뷰를 포함한 리뷰 리스트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수정한 리뷰를 포함한 리뷰 리스트 개수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7. 5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에서 갱신한 호텔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별점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8. 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로부터 받은 데이터를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json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형식으로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 전달하기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Map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 데이터를 저장한 뒤 보낸다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580627"/>
              </p:ext>
            </p:extLst>
          </p:nvPr>
        </p:nvGraphicFramePr>
        <p:xfrm>
          <a:off x="250942" y="1922499"/>
          <a:ext cx="5076612" cy="426720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@Transactional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(rollbackFor = {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Exception.</a:t>
                      </a:r>
                      <a:r>
                        <a:rPr lang="en-US" altLang="ko-KR" sz="14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Map&lt;String, Object&gt;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modifyReview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  <a:endParaRPr lang="en-US" altLang="ko-KR" sz="1400" b="1" dirty="0">
                        <a:solidFill>
                          <a:srgbClr val="7F0055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updateRVResult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.modifyReview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updateRVResult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updateHOResult</a:t>
                      </a:r>
                      <a:r>
                        <a:rPr lang="en-US" altLang="ko-KR" sz="14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4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.updateScore</a:t>
                      </a:r>
                      <a:r>
                        <a:rPr lang="en-US" altLang="ko-KR" sz="14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.getReviewList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.getReviewCnt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float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hoscore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.getHoscore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Map&lt;String, Object&gt;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HashMap&lt;String, Object&gt;();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reviewCnt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hoscore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hoscore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011" y="2174893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582" y="2752757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9010" y="3123874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37581" y="3956919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DC650CB-47B2-43EB-B3C6-DE8CF79EA6E9}"/>
              </a:ext>
            </a:extLst>
          </p:cNvPr>
          <p:cNvGrpSpPr/>
          <p:nvPr/>
        </p:nvGrpSpPr>
        <p:grpSpPr>
          <a:xfrm>
            <a:off x="28299" y="4300809"/>
            <a:ext cx="358563" cy="261610"/>
            <a:chOff x="4099027" y="918107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CEAD5BFD-71BB-462C-8799-8862CA6722A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3A477A0-8B96-4AE0-BBF3-C4BE30013025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B1A202B3-DCC1-4ADD-B41E-DD265159FE2F}"/>
              </a:ext>
            </a:extLst>
          </p:cNvPr>
          <p:cNvGrpSpPr/>
          <p:nvPr/>
        </p:nvGrpSpPr>
        <p:grpSpPr>
          <a:xfrm>
            <a:off x="28299" y="4695222"/>
            <a:ext cx="358563" cy="261610"/>
            <a:chOff x="4099027" y="918107"/>
            <a:chExt cx="358563" cy="261610"/>
          </a:xfrm>
        </p:grpSpPr>
        <p:sp>
          <p:nvSpPr>
            <p:cNvPr id="32" name="타원 31">
              <a:extLst>
                <a:ext uri="{FF2B5EF4-FFF2-40B4-BE49-F238E27FC236}">
                  <a16:creationId xmlns="" xmlns:a16="http://schemas.microsoft.com/office/drawing/2014/main" id="{E74EFA64-A99F-4081-871C-C7449E694A5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3988C2CA-A714-4B20-99C3-F8E1F87BBBE2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A067D9F3-5623-4C9B-9FA9-820DF0CCFEB2}"/>
              </a:ext>
            </a:extLst>
          </p:cNvPr>
          <p:cNvGrpSpPr/>
          <p:nvPr/>
        </p:nvGrpSpPr>
        <p:grpSpPr>
          <a:xfrm>
            <a:off x="28299" y="5130568"/>
            <a:ext cx="358563" cy="261610"/>
            <a:chOff x="4099027" y="918107"/>
            <a:chExt cx="358563" cy="261610"/>
          </a:xfrm>
        </p:grpSpPr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1B7A988E-3951-4FE2-9EB5-08A8C12126FE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B01E150A-60EE-4BB3-AC41-277790A390CA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5" name="제목 2">
            <a:extLst>
              <a:ext uri="{FF2B5EF4-FFF2-40B4-BE49-F238E27FC236}">
                <a16:creationId xmlns="" xmlns:a16="http://schemas.microsoft.com/office/drawing/2014/main" id="{B3A09C6F-160D-470D-A62C-643FE9F9CD84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수정</a:t>
            </a:r>
          </a:p>
        </p:txBody>
      </p:sp>
    </p:spTree>
    <p:extLst>
      <p:ext uri="{BB962C8B-B14F-4D97-AF65-F5344CB8AC3E}">
        <p14:creationId xmlns:p14="http://schemas.microsoft.com/office/powerpoint/2010/main" val="215626653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75164"/>
              </p:ext>
            </p:extLst>
          </p:nvPr>
        </p:nvGraphicFramePr>
        <p:xfrm>
          <a:off x="241300" y="1806245"/>
          <a:ext cx="9485796" cy="5083875"/>
        </p:xfrm>
        <a:graphic>
          <a:graphicData uri="http://schemas.openxmlformats.org/drawingml/2006/table">
            <a:tbl>
              <a:tblPr/>
              <a:tblGrid>
                <a:gridCol w="94857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4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4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ko-KR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updateScore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4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float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getHoscroe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SFMono-Regular"/>
                          <a:ea typeface="+mn-ea"/>
                          <a:cs typeface="+mn-cs"/>
                        </a:rPr>
                        <a:t>       </a:t>
                      </a:r>
                      <a:r>
                        <a:rPr lang="af-ZA" altLang="ko-KR" sz="1400" b="0" dirty="0"/>
                        <a:t/>
                      </a:r>
                      <a:br>
                        <a:rPr lang="af-ZA" altLang="ko-KR" sz="1400" b="0" dirty="0"/>
                      </a:b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endParaRPr lang="en-US" altLang="en-US" sz="14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4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modifyReview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ReviewDTO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reviewDTO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en-US" sz="14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endParaRPr lang="en-US" altLang="ko-KR" sz="1400" b="0" kern="1200" dirty="0">
                        <a:solidFill>
                          <a:schemeClr val="tx1"/>
                        </a:solidFill>
                        <a:effectLst/>
                        <a:latin typeface="SFMono-Regular"/>
                        <a:ea typeface="+mn-ea"/>
                        <a:cs typeface="+mn-cs"/>
                      </a:endParaRPr>
                    </a:p>
                    <a:p>
                      <a:r>
                        <a:rPr lang="ko-KR" altLang="en-US" sz="1400" b="0" kern="1200" dirty="0">
                          <a:solidFill>
                            <a:schemeClr val="tx1"/>
                          </a:solidFill>
                          <a:effectLst/>
                          <a:latin typeface="SFMono-Regular"/>
                          <a:ea typeface="+mn-ea"/>
                          <a:cs typeface="+mn-cs"/>
                        </a:rPr>
                        <a:t>          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ReviewDTO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getReviewList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en-US" altLang="ko-K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getReviewCnt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</a:p>
                    <a:p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b="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updateScore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af-ZA" altLang="ko-KR" sz="1200" b="0" dirty="0">
                          <a:effectLst/>
                          <a:latin typeface="SFMono-Regular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getHoscroe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af-ZA" altLang="ko-KR" sz="1200" b="0" dirty="0">
                          <a:effectLst/>
                          <a:latin typeface="SFMono-Regular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modifyReview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4.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5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5.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af-ZA" altLang="ko-KR" sz="1200" b="0" dirty="0">
                          <a:effectLst/>
                          <a:latin typeface="SFMono-Regular"/>
                        </a:rPr>
                        <a:t> </a:t>
                      </a:r>
                      <a:r>
                        <a:rPr lang="en-US" altLang="ko-KR" sz="105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getReviewCnt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83579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49E84918-A75F-400F-9F9E-717EA3084F99}"/>
              </a:ext>
            </a:extLst>
          </p:cNvPr>
          <p:cNvGrpSpPr/>
          <p:nvPr/>
        </p:nvGrpSpPr>
        <p:grpSpPr>
          <a:xfrm>
            <a:off x="510197" y="2756996"/>
            <a:ext cx="358563" cy="261610"/>
            <a:chOff x="510197" y="2296211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CC9EF657-42E8-4C7B-BC69-5387F7F0A9A3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C6720A5-5AC5-48BC-847E-F468E1598351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="" xmlns:a16="http://schemas.microsoft.com/office/drawing/2014/main" id="{98E1B90C-1CD8-474D-8FB7-9C574ACB667D}"/>
              </a:ext>
            </a:extLst>
          </p:cNvPr>
          <p:cNvGrpSpPr/>
          <p:nvPr/>
        </p:nvGrpSpPr>
        <p:grpSpPr>
          <a:xfrm>
            <a:off x="522204" y="3945230"/>
            <a:ext cx="358563" cy="261610"/>
            <a:chOff x="510197" y="2296211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A6B91643-7B75-AF40-9A69-4E636043A506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354F8BB-33BC-EB41-9285-6794D1D5FD42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DE28314C-D6C1-284D-B4EC-ECAE488E6304}"/>
              </a:ext>
            </a:extLst>
          </p:cNvPr>
          <p:cNvGrpSpPr/>
          <p:nvPr/>
        </p:nvGrpSpPr>
        <p:grpSpPr>
          <a:xfrm>
            <a:off x="510196" y="4404046"/>
            <a:ext cx="358563" cy="261610"/>
            <a:chOff x="519723" y="1878571"/>
            <a:chExt cx="358563" cy="26161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0BD98AE3-7B08-F940-B099-ADA18A79429F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695EBD15-9FB7-5D4C-8AF5-B265B5DE6509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B6558645-D57B-8840-A21D-B83E41A9C3BE}"/>
              </a:ext>
            </a:extLst>
          </p:cNvPr>
          <p:cNvGrpSpPr/>
          <p:nvPr/>
        </p:nvGrpSpPr>
        <p:grpSpPr>
          <a:xfrm>
            <a:off x="510195" y="4840029"/>
            <a:ext cx="358563" cy="261610"/>
            <a:chOff x="510197" y="2296211"/>
            <a:chExt cx="358563" cy="261610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A1D5553D-27E0-B54F-B3A0-AFFFCB04A25B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B486E5CF-5388-6548-9F6B-B8AB193B696E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제목 2">
            <a:extLst>
              <a:ext uri="{FF2B5EF4-FFF2-40B4-BE49-F238E27FC236}">
                <a16:creationId xmlns="" xmlns:a16="http://schemas.microsoft.com/office/drawing/2014/main" id="{013254B4-814D-422D-A042-E6DDED472D2C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수정</a:t>
            </a:r>
          </a:p>
        </p:txBody>
      </p:sp>
    </p:spTree>
    <p:extLst>
      <p:ext uri="{BB962C8B-B14F-4D97-AF65-F5344CB8AC3E}">
        <p14:creationId xmlns:p14="http://schemas.microsoft.com/office/powerpoint/2010/main" val="139833366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131298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129365" y="1828562"/>
            <a:ext cx="4533900" cy="32968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점수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update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updateScore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UPDATE HOTEL SET HOSCORE = (SELECT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ROUND(AVG(VSCORE),2) FROM REVIEW WHERE V_HOCODE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hocode}) WHERE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점수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getHoscroe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"float"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HOSCORE FROM HOTEL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WHERE HOCODE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ko-KR" sz="1000" dirty="0">
              <a:solidFill>
                <a:srgbClr val="008080"/>
              </a:solidFill>
              <a:latin typeface="맑은 고딕" panose="020B0503020000020004" pitchFamily="50" charset="-127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HOTEL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갱신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2.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HOTEL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C984DD8-6BFB-439E-B0F5-E136C7704069}"/>
              </a:ext>
            </a:extLst>
          </p:cNvPr>
          <p:cNvSpPr txBox="1"/>
          <p:nvPr/>
        </p:nvSpPr>
        <p:spPr>
          <a:xfrm>
            <a:off x="4861735" y="1828562"/>
            <a:ext cx="4325335" cy="45433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1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수정 </a:t>
            </a:r>
            <a:r>
              <a:rPr lang="en-US" altLang="ko-KR" sz="11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 </a:t>
            </a:r>
            <a:r>
              <a:rPr lang="en-US" altLang="ko-KR" sz="11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modifyReview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</a:p>
          <a:p>
            <a:pPr algn="l"/>
            <a:r>
              <a:rPr lang="en-US" altLang="ko-KR" sz="11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com.Hotel.dto.ReviewDTO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UPDATE REVIEW SET VCONTENT = #{</a:t>
            </a:r>
            <a:r>
              <a:rPr lang="en-US" altLang="ko-KR" sz="11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vcontent}, VSCORE =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#{</a:t>
            </a:r>
            <a:r>
              <a:rPr lang="en-US" altLang="ko-KR" sz="11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vscore} WHERE VCODE =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#{</a:t>
            </a:r>
            <a:r>
              <a:rPr lang="en-US" altLang="ko-KR" sz="11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vcode}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</a:t>
            </a:r>
            <a:r>
              <a:rPr lang="en-US" altLang="ko-KR" sz="11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 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1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리스트 </a:t>
            </a:r>
            <a:r>
              <a:rPr lang="en-US" altLang="ko-KR" sz="11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1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getReviewList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1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1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1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selectReview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1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REVIEW WHERE V_HOCODE = #{</a:t>
            </a:r>
            <a:r>
              <a:rPr lang="en-US" altLang="ko-KR" sz="11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1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1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1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개수 </a:t>
            </a:r>
            <a:r>
              <a:rPr lang="en-US" altLang="ko-KR" sz="11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1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1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1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1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getReviewCnt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1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1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1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1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"int"</a:t>
            </a:r>
            <a:r>
              <a:rPr lang="en-US" altLang="ko-KR" sz="11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count(</a:t>
            </a:r>
            <a:r>
              <a:rPr lang="en-US" altLang="ko-KR" sz="1100" u="sng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vcode</a:t>
            </a:r>
            <a:r>
              <a:rPr lang="en-US" altLang="ko-KR" sz="11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) FROM REVIEW where </a:t>
            </a:r>
            <a:r>
              <a:rPr lang="en-US" altLang="ko-KR" sz="1100" u="sng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v_hocode</a:t>
            </a:r>
            <a:r>
              <a:rPr lang="en-US" altLang="ko-KR" sz="11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 = #{hocode}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1200" b="0" dirty="0">
              <a:solidFill>
                <a:srgbClr val="008080"/>
              </a:solidFill>
              <a:latin typeface="맑은 고딕" panose="020B0503020000020004" pitchFamily="50" charset="-127"/>
              <a:ea typeface="맑은 고딕"/>
              <a:cs typeface="Times New Roman"/>
            </a:endParaRPr>
          </a:p>
          <a:p>
            <a:pPr algn="l"/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REVIEW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갱신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2.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REVIEW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3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REVIEW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62B75B57-7623-495C-98F3-CF8AD305342F}"/>
              </a:ext>
            </a:extLst>
          </p:cNvPr>
          <p:cNvGrpSpPr/>
          <p:nvPr/>
        </p:nvGrpSpPr>
        <p:grpSpPr>
          <a:xfrm>
            <a:off x="-10161" y="1828562"/>
            <a:ext cx="358563" cy="261610"/>
            <a:chOff x="519723" y="1878571"/>
            <a:chExt cx="358563" cy="261610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2FC7D67B-7933-4DD0-8791-5CC16CE62B75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28F61D6-EC75-4BC9-ADAE-20EFB5781B65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DBEC9910-F6DD-467F-A8AF-1A1EC898F6D8}"/>
              </a:ext>
            </a:extLst>
          </p:cNvPr>
          <p:cNvGrpSpPr/>
          <p:nvPr/>
        </p:nvGrpSpPr>
        <p:grpSpPr>
          <a:xfrm>
            <a:off x="-45757" y="2965627"/>
            <a:ext cx="358563" cy="261610"/>
            <a:chOff x="510197" y="2296211"/>
            <a:chExt cx="358563" cy="261610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168D594A-2ED0-45F0-AFDB-C78E9AFF7D3F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5E6CBF64-E065-4F5C-9B86-351E3BB3DCDD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B9517057-4DB7-4978-B3E4-D00C4298927F}"/>
              </a:ext>
            </a:extLst>
          </p:cNvPr>
          <p:cNvGrpSpPr/>
          <p:nvPr/>
        </p:nvGrpSpPr>
        <p:grpSpPr>
          <a:xfrm>
            <a:off x="4653171" y="1828562"/>
            <a:ext cx="358563" cy="261610"/>
            <a:chOff x="519723" y="1878571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1B4238AA-DCAE-4AAF-A8E1-370B038F8683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7172A233-B415-460C-8F79-A8B2BBB3592D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AF92B68A-5BFF-4632-B795-8878423E48A5}"/>
              </a:ext>
            </a:extLst>
          </p:cNvPr>
          <p:cNvGrpSpPr/>
          <p:nvPr/>
        </p:nvGrpSpPr>
        <p:grpSpPr>
          <a:xfrm>
            <a:off x="4653170" y="2995140"/>
            <a:ext cx="358563" cy="261610"/>
            <a:chOff x="510197" y="2296211"/>
            <a:chExt cx="358563" cy="26161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C74F1525-52F4-48E6-9CAC-2E0C66219DE6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7C9D979-B14C-492A-8C36-AA4B8D3A8E60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8C2B796B-215C-43AE-99EA-E3982069FB35}"/>
              </a:ext>
            </a:extLst>
          </p:cNvPr>
          <p:cNvGrpSpPr/>
          <p:nvPr/>
        </p:nvGrpSpPr>
        <p:grpSpPr>
          <a:xfrm>
            <a:off x="4660556" y="3829274"/>
            <a:ext cx="358563" cy="261610"/>
            <a:chOff x="510197" y="2296211"/>
            <a:chExt cx="358563" cy="261610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01A501DD-56E2-4FCB-B993-B616C2754FE8}"/>
                </a:ext>
              </a:extLst>
            </p:cNvPr>
            <p:cNvSpPr/>
            <p:nvPr/>
          </p:nvSpPr>
          <p:spPr>
            <a:xfrm>
              <a:off x="563196" y="234885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4F55EF1A-E34F-47DB-953E-F4B204EE9CFB}"/>
                </a:ext>
              </a:extLst>
            </p:cNvPr>
            <p:cNvSpPr txBox="1"/>
            <p:nvPr/>
          </p:nvSpPr>
          <p:spPr>
            <a:xfrm>
              <a:off x="510197" y="229621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제목 2">
            <a:extLst>
              <a:ext uri="{FF2B5EF4-FFF2-40B4-BE49-F238E27FC236}">
                <a16:creationId xmlns="" xmlns:a16="http://schemas.microsoft.com/office/drawing/2014/main" id="{B84B41D7-6F8C-4257-9C43-8D8BAE5CCD2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수정</a:t>
            </a:r>
          </a:p>
        </p:txBody>
      </p:sp>
    </p:spTree>
    <p:extLst>
      <p:ext uri="{BB962C8B-B14F-4D97-AF65-F5344CB8AC3E}">
        <p14:creationId xmlns:p14="http://schemas.microsoft.com/office/powerpoint/2010/main" val="10138727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06533"/>
              </p:ext>
            </p:extLst>
          </p:nvPr>
        </p:nvGraphicFramePr>
        <p:xfrm>
          <a:off x="241301" y="1484313"/>
          <a:ext cx="4620434" cy="4556760"/>
        </p:xfrm>
        <a:graphic>
          <a:graphicData uri="http://schemas.openxmlformats.org/drawingml/2006/table">
            <a:tbl>
              <a:tblPr/>
              <a:tblGrid>
                <a:gridCol w="46204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1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수정 버튼을 눌렀을 경우 *</a:t>
                      </a:r>
                      <a:r>
                        <a:rPr lang="en-US" altLang="ko-KR" sz="11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1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modifyReview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1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getVcontent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ko-KR" altLang="en-US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1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($(</a:t>
                      </a:r>
                      <a:r>
                        <a:rPr lang="en-US" altLang="ko-KR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1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modiBtn</a:t>
                      </a:r>
                      <a:r>
                        <a:rPr lang="en-US" altLang="ko-KR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).html() == </a:t>
                      </a:r>
                      <a:r>
                        <a:rPr lang="en-US" altLang="ko-KR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수정</a:t>
                      </a:r>
                      <a:r>
                        <a:rPr lang="en-US" altLang="ko-KR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   </a:t>
                      </a:r>
                      <a:r>
                        <a:rPr lang="en-US" altLang="ko-KR" sz="11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1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수정 버튼을 눌렀다면 리뷰 수정이 가능하도록 </a:t>
                      </a:r>
                      <a:r>
                        <a:rPr lang="en-US" altLang="ko-KR" sz="11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html</a:t>
                      </a:r>
                      <a:r>
                        <a:rPr lang="ko-KR" altLang="en-US" sz="11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변경*</a:t>
                      </a:r>
                      <a:r>
                        <a:rPr lang="en-US" altLang="ko-KR" sz="11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$(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modiContent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</a:t>
                      </a:r>
                      <a:r>
                        <a:rPr lang="en-US" altLang="ko-KR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textarea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rows="8" class="card-body form-control" placeholder="Content" id="</a:t>
                      </a:r>
                      <a:r>
                        <a:rPr lang="en-US" altLang="ko-KR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 required="required"&gt;'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'&lt;/</a:t>
                      </a:r>
                      <a:r>
                        <a:rPr lang="en-US" altLang="ko-KR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textarea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&gt;'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$(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modiScore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).empty();</a:t>
                      </a:r>
                    </a:p>
                    <a:p>
                      <a:pPr algn="l"/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1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option = </a:t>
                      </a:r>
                      <a:r>
                        <a:rPr lang="en-US" altLang="ko-KR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'&lt;select id="</a:t>
                      </a:r>
                      <a:r>
                        <a:rPr lang="en-US" altLang="ko-KR" sz="11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vscore</a:t>
                      </a:r>
                      <a:r>
                        <a:rPr lang="en-US" altLang="ko-KR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'" style="</a:t>
                      </a:r>
                      <a:r>
                        <a:rPr lang="en-US" altLang="ko-KR" sz="11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display:none</a:t>
                      </a:r>
                      <a:r>
                        <a:rPr lang="en-US" altLang="ko-KR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;"&gt;&lt;option value=""&gt;</a:t>
                      </a:r>
                      <a:r>
                        <a:rPr lang="ko-KR" altLang="en-US" sz="11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별점</a:t>
                      </a:r>
                      <a:r>
                        <a:rPr lang="en-US" altLang="ko-KR" sz="11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&lt;/option&gt;&lt;option&gt;1&lt;/option&gt;&lt;option&gt;2&lt;/option&gt;&lt;option&gt;3&lt;/option&gt;&lt;option&gt;4&lt;/option&gt;&lt;option&gt;5&lt;/option&gt;&lt;/select&gt;'</a:t>
                      </a:r>
                      <a:r>
                        <a:rPr lang="en-US" altLang="ko-KR" sz="11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option += 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'&lt;div class="nice-select" </a:t>
                      </a:r>
                      <a:r>
                        <a:rPr lang="en-US" altLang="ko-KR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tabindex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="0"&gt;&lt;span class="current"&gt;</a:t>
                      </a:r>
                      <a:r>
                        <a:rPr lang="ko-KR" altLang="en-US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별점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&lt;/span&gt;&lt;ul class="list"&gt;&lt;li data-value="" class="option selected"&gt;</a:t>
                      </a:r>
                      <a:r>
                        <a:rPr lang="ko-KR" altLang="en-US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별점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&lt;/li&gt;&lt;li data-value="1" class="option"&gt;1&lt;/li&gt;'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option += 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'&lt;li data-value="2" class="option"&gt;2&lt;/li&gt;&lt;li data-value="3" class="option"&gt;3&lt;/li&gt;&lt;li data-value="4" class="option"&gt;4&lt;/li&gt;&lt;li data-value="5" class="option"&gt;5&lt;/li&gt;&lt;/ul&gt;&lt;/div&gt;'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$(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modiScore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).append(option);</a:t>
                      </a:r>
                    </a:p>
                    <a:p>
                      <a:pPr algn="l"/>
                      <a:r>
                        <a:rPr lang="ko-KR" altLang="en-US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1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modiBtn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1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수정하기</a:t>
                      </a:r>
                      <a:r>
                        <a:rPr lang="en-US" altLang="ko-KR" sz="11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  </a:t>
                      </a:r>
                      <a:r>
                        <a:rPr lang="en-US" altLang="ko-KR" sz="11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1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버튼을 수정하기로 바꿈 *</a:t>
                      </a:r>
                      <a:r>
                        <a:rPr lang="en-US" altLang="ko-KR" sz="11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ko-KR" altLang="en-US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1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15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6C58F4A7-0B85-458B-B283-B0AF2B1B3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7713955"/>
              </p:ext>
            </p:extLst>
          </p:nvPr>
        </p:nvGraphicFramePr>
        <p:xfrm>
          <a:off x="4946375" y="1062813"/>
          <a:ext cx="4718324" cy="5120640"/>
        </p:xfrm>
        <a:graphic>
          <a:graphicData uri="http://schemas.openxmlformats.org/drawingml/2006/table">
            <a:tbl>
              <a:tblPr/>
              <a:tblGrid>
                <a:gridCol w="4718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ko-KR" altLang="en-US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{   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수정하기 버튼을 눌렀을 경우 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review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수정 *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hotelDTO.hocode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newVcontent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$(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newVscore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$(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vscore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option:selected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newVcontent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''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내용과 </a:t>
                      </a:r>
                      <a:r>
                        <a:rPr lang="ko-KR" altLang="en-US" sz="1050" b="1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별점이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존재하는지 판별 *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리뷰 내용을 작성해주세요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$(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).focus();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newVscore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''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별점을</a:t>
                      </a:r>
                      <a:r>
                        <a:rPr lang="ko-KR" altLang="en-US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등록해주세요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$.ajax({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type: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"post"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url: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modifyReview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data: 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newVcontent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vscore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newVscore</a:t>
                      </a:r>
                      <a:endParaRPr lang="en-US" altLang="ko-KR" sz="10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"json"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success: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(data){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  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printReview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(data);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error: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   console.log(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reviewModify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연결실패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ko-KR" altLang="en-US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="" xmlns:a16="http://schemas.microsoft.com/office/drawing/2014/main" id="{6C407FCA-094B-4BD9-9AD4-9D6B74C51B29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수정</a:t>
            </a:r>
          </a:p>
        </p:txBody>
      </p:sp>
    </p:spTree>
    <p:extLst>
      <p:ext uri="{BB962C8B-B14F-4D97-AF65-F5344CB8AC3E}">
        <p14:creationId xmlns:p14="http://schemas.microsoft.com/office/powerpoint/2010/main" val="242741561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047016"/>
              </p:ext>
            </p:extLst>
          </p:nvPr>
        </p:nvGraphicFramePr>
        <p:xfrm>
          <a:off x="2235958" y="1469268"/>
          <a:ext cx="5434083" cy="4693920"/>
        </p:xfrm>
        <a:graphic>
          <a:graphicData uri="http://schemas.openxmlformats.org/drawingml/2006/table">
            <a:tbl>
              <a:tblPr/>
              <a:tblGrid>
                <a:gridCol w="54340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수정 버튼을 눌렀을 때 리뷰 내용 가져오기 *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getVcontent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$.ajax({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type 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'post'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getVcontent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data :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'text'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async: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false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success 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result;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error 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  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리뷰내용 가져오기 연결 실패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 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="" xmlns:a16="http://schemas.microsoft.com/office/drawing/2014/main" id="{6C407FCA-094B-4BD9-9AD4-9D6B74C51B29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수정</a:t>
            </a:r>
          </a:p>
        </p:txBody>
      </p:sp>
    </p:spTree>
    <p:extLst>
      <p:ext uri="{BB962C8B-B14F-4D97-AF65-F5344CB8AC3E}">
        <p14:creationId xmlns:p14="http://schemas.microsoft.com/office/powerpoint/2010/main" val="26467849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329428"/>
              </p:ext>
            </p:extLst>
          </p:nvPr>
        </p:nvGraphicFramePr>
        <p:xfrm>
          <a:off x="422286" y="1700337"/>
          <a:ext cx="9385300" cy="438912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회원로그인부분</a:t>
                      </a:r>
                      <a:endParaRPr lang="ko-KR" altLang="en-US" sz="1200" b="0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MemberLogin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MemberDTO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memberDTO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회원로그인 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session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값 </a:t>
                      </a:r>
                      <a:r>
                        <a:rPr lang="en-US" altLang="ko-KR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MLoginId</a:t>
                      </a:r>
                      <a:endParaRPr lang="en-US" altLang="ko-KR" sz="1200" b="0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MLoginId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memberMapper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.MemberLogin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memberDTO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MLoginId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:::"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MLoginId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session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.setAttribute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MLoginId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MLoginId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회원아이디 값이 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null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이 아니면 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메인으로</a:t>
                      </a:r>
                      <a:endParaRPr lang="ko-KR" altLang="en-US" sz="1200" b="0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20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MLoginId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!=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null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"index"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"OK"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"member/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MemberLoginForm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"NO"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.addObject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loginResult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8561850"/>
              </p:ext>
            </p:extLst>
          </p:nvPr>
        </p:nvGraphicFramePr>
        <p:xfrm>
          <a:off x="5248726" y="1495108"/>
          <a:ext cx="4711700" cy="4326453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String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MemberLogin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회원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로그인 정보를 세션에 저장하기 위해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HttpSession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변수도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회원 로그인 아이디가 값이 있는지 없는지 여부를 확인한다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회원 로그인 아이디 값이 있으면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회원 로그인 아이디 값이 있으면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String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result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값은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이 값은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MemberLoginForm.jsp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script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사용된다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8.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회원 로그인 아이디 값이 없으면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9.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회원 로그인 아이디 값이 없으면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있으면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String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result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값은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NO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이 값은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MemberLoginForm.jsp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script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사용된다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10.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판별식에 따른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result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MemberLoginForm.jsp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11.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25813" y="2037575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7623" y="2217185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14923" y="2754213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27623" y="3140657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7623" y="3648651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14923" y="3851851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27623" y="4065937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27623" y="4396137"/>
            <a:ext cx="358563" cy="261610"/>
            <a:chOff x="4099027" y="918107"/>
            <a:chExt cx="358563" cy="261610"/>
          </a:xfrm>
        </p:grpSpPr>
        <p:sp>
          <p:nvSpPr>
            <p:cNvPr id="32" name="타원 3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49391" y="4597523"/>
            <a:ext cx="358563" cy="261610"/>
            <a:chOff x="4099027" y="918107"/>
            <a:chExt cx="358563" cy="261610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9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14919" y="5156323"/>
            <a:ext cx="358563" cy="261610"/>
            <a:chOff x="4060927" y="930807"/>
            <a:chExt cx="358563" cy="261610"/>
          </a:xfrm>
        </p:grpSpPr>
        <p:sp>
          <p:nvSpPr>
            <p:cNvPr id="38" name="타원 3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60927" y="9308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10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09481" y="5359519"/>
            <a:ext cx="358563" cy="261610"/>
            <a:chOff x="4060927" y="9308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60927" y="9308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제목 2">
            <a:extLst>
              <a:ext uri="{FF2B5EF4-FFF2-40B4-BE49-F238E27FC236}">
                <a16:creationId xmlns="" xmlns:a16="http://schemas.microsoft.com/office/drawing/2014/main" id="{0F2E4D85-86BC-4894-B9AE-FB6F3BA79FF9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로그인 기능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c_RoomList.jsp</a:t>
            </a:r>
            <a:r>
              <a:rPr lang="ko-KR" altLang="en-US" sz="1200" dirty="0"/>
              <a:t>에서 리뷰 수정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데이터를 삭제 한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판별하여 데이터를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c_RoomList.jsp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c_RoomList.jsp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likeProcess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:int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likeProcess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likeProcess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likeProcess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Param: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likeProcess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HistoryDTO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좋아요</a:t>
            </a:r>
          </a:p>
        </p:txBody>
      </p:sp>
    </p:spTree>
    <p:extLst>
      <p:ext uri="{BB962C8B-B14F-4D97-AF65-F5344CB8AC3E}">
        <p14:creationId xmlns:p14="http://schemas.microsoft.com/office/powerpoint/2010/main" val="396252799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0301577"/>
              </p:ext>
            </p:extLst>
          </p:nvPr>
        </p:nvGraphicFramePr>
        <p:xfrm>
          <a:off x="241300" y="1564639"/>
          <a:ext cx="9385300" cy="279088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likeProcess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likeProcess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6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6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likeProcess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reviewService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.likeProcess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likeProcess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176966" y="2179336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2174" y="3083547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1F915B06-504E-4000-B178-73D7398429FD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좋아요</a:t>
            </a:r>
          </a:p>
        </p:txBody>
      </p:sp>
    </p:spTree>
    <p:extLst>
      <p:ext uri="{BB962C8B-B14F-4D97-AF65-F5344CB8AC3E}">
        <p14:creationId xmlns:p14="http://schemas.microsoft.com/office/powerpoint/2010/main" val="142296899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데이터를 전달하기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받은 값을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HistoryDTO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HistoryDTO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매개변수로 넘겨 리뷰에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좋아요를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한 기록을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inser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Insert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성공과 실패를 판별하여 데이터를 다르게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631909"/>
              </p:ext>
            </p:extLst>
          </p:nvPr>
        </p:nvGraphicFramePr>
        <p:xfrm>
          <a:off x="250942" y="1977091"/>
          <a:ext cx="5076612" cy="341376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likeProcess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HistoryDTO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HistoryDTO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.setHi_vcode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.setHiid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6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.likeProcess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480455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0" y="3433730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DC650CB-47B2-43EB-B3C6-DE8CF79EA6E9}"/>
              </a:ext>
            </a:extLst>
          </p:cNvPr>
          <p:cNvGrpSpPr/>
          <p:nvPr/>
        </p:nvGrpSpPr>
        <p:grpSpPr>
          <a:xfrm>
            <a:off x="0" y="4151344"/>
            <a:ext cx="358563" cy="261610"/>
            <a:chOff x="4099027" y="918107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CEAD5BFD-71BB-462C-8799-8862CA6722A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3A477A0-8B96-4AE0-BBF3-C4BE30013025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제목 2">
            <a:extLst>
              <a:ext uri="{FF2B5EF4-FFF2-40B4-BE49-F238E27FC236}">
                <a16:creationId xmlns="" xmlns:a16="http://schemas.microsoft.com/office/drawing/2014/main" id="{CA22B2CB-DA6C-48EF-95D7-AD065C6C5134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좋아요</a:t>
            </a:r>
          </a:p>
        </p:txBody>
      </p:sp>
    </p:spTree>
    <p:extLst>
      <p:ext uri="{BB962C8B-B14F-4D97-AF65-F5344CB8AC3E}">
        <p14:creationId xmlns:p14="http://schemas.microsoft.com/office/powerpoint/2010/main" val="274235360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105900" cy="1414083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likeProcess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history);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likeProcess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1992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좋아요 </a:t>
            </a:r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insert </a:t>
            </a:r>
            <a:r>
              <a:rPr lang="en-US" altLang="ko-KR" sz="14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likeProcess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</a:p>
          <a:p>
            <a:pPr algn="l"/>
            <a:r>
              <a:rPr lang="en-US" altLang="ko-KR" sz="14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com.Hotel.dto.HistoryDTO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INSERT INTO HISTORY(HI_VCODE, HIID, HICHECKLIKE)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VALUES(#{hi_vcode},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#{</a:t>
            </a:r>
            <a:r>
              <a:rPr lang="en-US" altLang="ko-KR" sz="14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hiid}, 1)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insert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105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HISTORY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삽입한다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BAB8A3DE-3B50-482A-8F18-8D82BA75B2E9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좋아요</a:t>
            </a:r>
          </a:p>
        </p:txBody>
      </p:sp>
    </p:spTree>
    <p:extLst>
      <p:ext uri="{BB962C8B-B14F-4D97-AF65-F5344CB8AC3E}">
        <p14:creationId xmlns:p14="http://schemas.microsoft.com/office/powerpoint/2010/main" val="109031323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c_RoomList.jsp</a:t>
            </a:r>
            <a:r>
              <a:rPr lang="ko-KR" altLang="en-US" sz="1200" dirty="0"/>
              <a:t>에서 리뷰 수정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데이터를 삭제 한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판별하여 데이터를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c_RoomList.jsp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c_RoomList.jsp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unlikeProcess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:int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unlikeProcess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unlikeProcess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unlikeProcess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Param: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unlikeProcess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HistoryDTO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좋아요 취소</a:t>
            </a:r>
          </a:p>
        </p:txBody>
      </p:sp>
    </p:spTree>
    <p:extLst>
      <p:ext uri="{BB962C8B-B14F-4D97-AF65-F5344CB8AC3E}">
        <p14:creationId xmlns:p14="http://schemas.microsoft.com/office/powerpoint/2010/main" val="34762543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1321441"/>
              </p:ext>
            </p:extLst>
          </p:nvPr>
        </p:nvGraphicFramePr>
        <p:xfrm>
          <a:off x="241300" y="1564639"/>
          <a:ext cx="9385300" cy="277564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unlikeProcess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unlikeProcess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6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6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likeProcess</a:t>
                      </a:r>
                      <a:r>
                        <a:rPr lang="en-US" altLang="ko-KR" sz="16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6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reviewService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.unlikeProcess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unlikeProcess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7176965" y="2221752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3075927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C58766C2-5862-4319-B373-BD12A13A40D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좋아요 취소</a:t>
            </a:r>
          </a:p>
        </p:txBody>
      </p:sp>
    </p:spTree>
    <p:extLst>
      <p:ext uri="{BB962C8B-B14F-4D97-AF65-F5344CB8AC3E}">
        <p14:creationId xmlns:p14="http://schemas.microsoft.com/office/powerpoint/2010/main" val="413455370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데이터를 전달하기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받은 값을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HistoryDTO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HistoryDTO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매개변수로 넘겨 리뷰에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좋아요를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한 기록을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삭제 성공과 실패를 판별하여 데이터를 다르게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314340"/>
              </p:ext>
            </p:extLst>
          </p:nvPr>
        </p:nvGraphicFramePr>
        <p:xfrm>
          <a:off x="250942" y="1977091"/>
          <a:ext cx="5076612" cy="341376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unlikeProcess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HistoryDTO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HistoryDTO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.setHi_vcode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.setHiid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6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.unlikeProcess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480455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0" y="3433730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DC650CB-47B2-43EB-B3C6-DE8CF79EA6E9}"/>
              </a:ext>
            </a:extLst>
          </p:cNvPr>
          <p:cNvGrpSpPr/>
          <p:nvPr/>
        </p:nvGrpSpPr>
        <p:grpSpPr>
          <a:xfrm>
            <a:off x="0" y="4151344"/>
            <a:ext cx="358563" cy="261610"/>
            <a:chOff x="4099027" y="918107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CEAD5BFD-71BB-462C-8799-8862CA6722A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3A477A0-8B96-4AE0-BBF3-C4BE30013025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C1807541-1C8A-4ED7-95FF-5D81C4F24DE0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좋아요 취소</a:t>
            </a:r>
          </a:p>
        </p:txBody>
      </p:sp>
    </p:spTree>
    <p:extLst>
      <p:ext uri="{BB962C8B-B14F-4D97-AF65-F5344CB8AC3E}">
        <p14:creationId xmlns:p14="http://schemas.microsoft.com/office/powerpoint/2010/main" val="344565136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105900" cy="1624395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unlikeProcess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history);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history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unlikeProcess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1863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좋아요 취소 </a:t>
            </a:r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4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unlikeProcess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</a:p>
          <a:p>
            <a:pPr algn="l"/>
            <a:r>
              <a:rPr lang="en-US" altLang="ko-KR" sz="14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com.Hotel.dto.HistoryDTO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HISTORY WHERE HI_VCODE = #{hi_vcode} AND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HIID = #{</a:t>
            </a:r>
            <a:r>
              <a:rPr lang="en-US" altLang="ko-KR" sz="14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hiid}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en-US" altLang="en-US" sz="9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endParaRPr lang="en-US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HISTORY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삭제한다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11D75C65-01ED-447E-AB00-93EB4938EEF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좋아요 취소</a:t>
            </a:r>
          </a:p>
        </p:txBody>
      </p:sp>
    </p:spTree>
    <p:extLst>
      <p:ext uri="{BB962C8B-B14F-4D97-AF65-F5344CB8AC3E}">
        <p14:creationId xmlns:p14="http://schemas.microsoft.com/office/powerpoint/2010/main" val="180932277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773303"/>
              </p:ext>
            </p:extLst>
          </p:nvPr>
        </p:nvGraphicFramePr>
        <p:xfrm>
          <a:off x="241301" y="1484313"/>
          <a:ext cx="4620434" cy="4572000"/>
        </p:xfrm>
        <a:graphic>
          <a:graphicData uri="http://schemas.openxmlformats.org/drawingml/2006/table">
            <a:tbl>
              <a:tblPr/>
              <a:tblGrid>
                <a:gridCol w="46204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like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버튼을 눌렀을 경우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likeProcess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sessionScope.MLoginId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hotelDTO.hocode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($(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"#like"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).html() ==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like 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버튼을 눌렀을 경우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insert */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"post"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likeProcess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data: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"text"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(data){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 ==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'OK'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insert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가 완료 되면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like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버튼을 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unlike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버튼으로 바꿈 *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"#like"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'unlike'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css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({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'color'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ffffff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'border'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'1px solid #2cbdb8'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}).addClass(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'like-btn'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likeCnt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$(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likeCnt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likeDevide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likeCnt.split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 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likeCnt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 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(Number(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likeDevide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[1])+1));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like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개수 수정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6C58F4A7-0B85-458B-B283-B0AF2B1B3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215155"/>
              </p:ext>
            </p:extLst>
          </p:nvPr>
        </p:nvGraphicFramePr>
        <p:xfrm>
          <a:off x="4946375" y="901383"/>
          <a:ext cx="4718324" cy="5280660"/>
        </p:xfrm>
        <a:graphic>
          <a:graphicData uri="http://schemas.openxmlformats.org/drawingml/2006/table">
            <a:tbl>
              <a:tblPr/>
              <a:tblGrid>
                <a:gridCol w="4718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 insert </a:t>
                      </a:r>
                      <a:r>
                        <a:rPr lang="ko-KR" altLang="en-US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실패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error: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 </a:t>
                      </a:r>
                      <a:r>
                        <a:rPr lang="ko-KR" altLang="en-US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연결실패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unlike 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버튼을 눌렀을 경우 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history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에 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delete */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type: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"post"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url: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unlikeProcess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data: 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endParaRPr lang="en-US" altLang="ko-KR" sz="105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"text"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success: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(data){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 == 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'OK'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delete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가 완료되면 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unlike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버튼을 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like</a:t>
                      </a:r>
                      <a:r>
                        <a:rPr lang="ko-KR" altLang="en-US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로 바꿈 *</a:t>
                      </a:r>
                      <a:r>
                        <a:rPr lang="en-US" altLang="ko-KR" sz="105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"#like"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).html(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removeClass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'like-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btn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removeAttr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"style"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likeCnt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$(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05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likeCnt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).text();</a:t>
                      </a:r>
                    </a:p>
                    <a:p>
                      <a:pPr algn="l"/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likeDevide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5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likeCnt.split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5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 '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05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likeCnt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 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(Number(</a:t>
                      </a:r>
                      <a:r>
                        <a:rPr lang="en-US" altLang="ko-KR" sz="105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likeDevide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[1])-1));</a:t>
                      </a:r>
                      <a:r>
                        <a:rPr lang="en-US" altLang="ko-KR" sz="10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like </a:t>
                      </a:r>
                      <a:r>
                        <a:rPr lang="ko-KR" altLang="en-US" sz="10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개수 수정 *</a:t>
                      </a:r>
                      <a:r>
                        <a:rPr lang="en-US" altLang="ko-KR" sz="105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'like delete </a:t>
                      </a:r>
                      <a:r>
                        <a:rPr lang="ko-KR" altLang="en-US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실패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error: </a:t>
                      </a:r>
                      <a:r>
                        <a:rPr lang="en-US" altLang="ko-KR" sz="105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5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'unlike </a:t>
                      </a:r>
                      <a:r>
                        <a:rPr lang="ko-KR" altLang="en-US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연결실패</a:t>
                      </a:r>
                      <a:r>
                        <a:rPr lang="en-US" altLang="ko-KR" sz="105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}})}</a:t>
                      </a:r>
                    </a:p>
                    <a:p>
                      <a:pPr algn="l"/>
                      <a:r>
                        <a:rPr lang="en-US" altLang="ko-KR" sz="105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="" xmlns:a16="http://schemas.microsoft.com/office/drawing/2014/main" id="{35702997-A5DE-42FA-B19E-30A99A1B7838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좋아요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</p:spTree>
    <p:extLst>
      <p:ext uri="{BB962C8B-B14F-4D97-AF65-F5344CB8AC3E}">
        <p14:creationId xmlns:p14="http://schemas.microsoft.com/office/powerpoint/2010/main" val="12931608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삭제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수정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좋아요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취소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9E8F330-CE5E-4044-9581-6D8C0ADB6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48" y="1221478"/>
            <a:ext cx="3800791" cy="479119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15B3966A-0E5C-4CEC-9E9D-16B151F37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263" y="1714855"/>
            <a:ext cx="4137138" cy="395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0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7025049"/>
              </p:ext>
            </p:extLst>
          </p:nvPr>
        </p:nvGraphicFramePr>
        <p:xfrm>
          <a:off x="241300" y="1484313"/>
          <a:ext cx="9105900" cy="1024128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String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MemberLogin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MemberDTO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memberDTO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MemberLogin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4983987"/>
              </p:ext>
            </p:extLst>
          </p:nvPr>
        </p:nvGraphicFramePr>
        <p:xfrm>
          <a:off x="241300" y="3799839"/>
          <a:ext cx="9522460" cy="1124712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&lt;!–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회원 로그인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MemberLogin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+mn-ea"/>
                          <a:ea typeface="+mn-ea"/>
                        </a:rPr>
                        <a:t>resultType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"String"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MID FROM MEMBERSWHERE MID=#{mid} AND MPASSWORD=#{</a:t>
                      </a:r>
                      <a:r>
                        <a:rPr lang="en-US" altLang="ko-KR" sz="1200" u="sng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mpassword</a:t>
                      </a:r>
                      <a:r>
                        <a:rPr lang="en-US" altLang="ko-KR" sz="1200" u="sng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  <a:p>
                      <a:pPr algn="l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Members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MID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4048" y="1885145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4574" y="4120375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로그인 기능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화살표 연결선 55"/>
          <p:cNvCxnSpPr>
            <a:endCxn id="71" idx="0"/>
          </p:cNvCxnSpPr>
          <p:nvPr/>
        </p:nvCxnSpPr>
        <p:spPr>
          <a:xfrm>
            <a:off x="6486069" y="2364014"/>
            <a:ext cx="9981" cy="506186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219050" y="2038785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RoomDetail?rocode</a:t>
            </a:r>
            <a:r>
              <a:rPr lang="en-US" altLang="ko-KR" sz="950" dirty="0">
                <a:solidFill>
                  <a:schemeClr val="tx1"/>
                </a:solidFill>
              </a:rPr>
              <a:t>=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20569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RoomDetail.jsp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/>
          <p:nvPr/>
        </p:nvCxnSpPr>
        <p:spPr>
          <a:xfrm flipV="1">
            <a:off x="1831950" y="2343150"/>
            <a:ext cx="5232879" cy="20864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  <a:r>
              <a:rPr lang="en-US" altLang="ko-KR" sz="950" dirty="0" err="1">
                <a:solidFill>
                  <a:schemeClr val="tx1"/>
                </a:solidFill>
              </a:rPr>
              <a:t>RoomDetail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rocode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</a:t>
            </a:r>
            <a:r>
              <a:rPr lang="en-US" altLang="ko-KR" sz="950" dirty="0" err="1">
                <a:solidFill>
                  <a:schemeClr val="tx1"/>
                </a:solidFill>
              </a:rPr>
              <a:t>rocode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2032000" y="1984869"/>
            <a:ext cx="1562100" cy="631331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RoomDetail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  <a:r>
              <a:rPr lang="en-US" altLang="ko-KR" sz="950" dirty="0" err="1">
                <a:solidFill>
                  <a:schemeClr val="tx1"/>
                </a:solidFill>
              </a:rPr>
              <a:t>RoomDetail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rocode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 </a:t>
            </a:r>
            <a:r>
              <a:rPr lang="en-US" altLang="ko-KR" sz="950" dirty="0" err="1">
                <a:solidFill>
                  <a:schemeClr val="tx1"/>
                </a:solidFill>
              </a:rPr>
              <a:t>RoomDetail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rocode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cxnSp>
        <p:nvCxnSpPr>
          <p:cNvPr id="68" name="직선 화살표 연결선 67"/>
          <p:cNvCxnSpPr>
            <a:endCxn id="33" idx="3"/>
          </p:cNvCxnSpPr>
          <p:nvPr/>
        </p:nvCxnSpPr>
        <p:spPr>
          <a:xfrm flipH="1">
            <a:off x="1767790" y="3143250"/>
            <a:ext cx="5024896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ModelAndView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RoomDTO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룸 리스트에서 룸 이름을 누르면 </a:t>
            </a:r>
            <a:r>
              <a:rPr lang="en-US" altLang="ko-KR" sz="1200" dirty="0" err="1">
                <a:latin typeface="+mn-ea"/>
              </a:rPr>
              <a:t>RoomDetail?rocode</a:t>
            </a:r>
            <a:r>
              <a:rPr lang="ko-KR" altLang="en-US" sz="1200" dirty="0">
                <a:latin typeface="+mn-ea"/>
              </a:rPr>
              <a:t>로 서버에 이동한다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</a:t>
            </a:r>
            <a:r>
              <a:rPr lang="ko-KR" altLang="en-US" sz="1200" dirty="0" err="1">
                <a:latin typeface="+mn-ea"/>
              </a:rPr>
              <a:t>어노테이션을</a:t>
            </a:r>
            <a:r>
              <a:rPr lang="ko-KR" altLang="en-US" sz="1200" dirty="0">
                <a:latin typeface="+mn-ea"/>
              </a:rPr>
              <a:t> 이용해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</a:t>
            </a:r>
            <a:r>
              <a:rPr lang="en-US" altLang="ko-KR" sz="1200" dirty="0">
                <a:latin typeface="+mn-ea"/>
              </a:rPr>
              <a:t>Service</a:t>
            </a:r>
            <a:r>
              <a:rPr lang="ko-KR" altLang="en-US" sz="1200" dirty="0">
                <a:latin typeface="+mn-ea"/>
              </a:rPr>
              <a:t>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인터페이스에서 받은 값을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</a:t>
            </a:r>
            <a:r>
              <a:rPr lang="ko-KR" altLang="en-US" sz="1200" dirty="0">
                <a:latin typeface="+mn-ea"/>
              </a:rPr>
              <a:t>클라이언트에서 </a:t>
            </a:r>
            <a:r>
              <a:rPr lang="ko-KR" altLang="en-US" sz="1200" dirty="0" err="1">
                <a:latin typeface="+mn-ea"/>
              </a:rPr>
              <a:t>응답받은</a:t>
            </a:r>
            <a:r>
              <a:rPr lang="ko-KR" altLang="en-US" sz="1200" dirty="0">
                <a:latin typeface="+mn-ea"/>
              </a:rPr>
              <a:t>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574822" y="2758038"/>
            <a:ext cx="358563" cy="238527"/>
            <a:chOff x="4099027" y="918107"/>
            <a:chExt cx="358563" cy="238527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 dirty="0">
                  <a:solidFill>
                    <a:schemeClr val="bg1"/>
                  </a:solidFill>
                </a:rPr>
                <a:t>5</a:t>
              </a:r>
              <a:endParaRPr lang="ko-KR" altLang="en-US" sz="9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92557" y="2773045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 dirty="0">
                  <a:solidFill>
                    <a:schemeClr val="bg1"/>
                  </a:solidFill>
                </a:rPr>
                <a:t>6</a:t>
              </a:r>
              <a:endParaRPr lang="ko-KR" altLang="en-US" sz="9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디테일 기능</a:t>
            </a:r>
          </a:p>
        </p:txBody>
      </p:sp>
    </p:spTree>
    <p:extLst>
      <p:ext uri="{BB962C8B-B14F-4D97-AF65-F5344CB8AC3E}">
        <p14:creationId xmlns:p14="http://schemas.microsoft.com/office/powerpoint/2010/main" val="364713261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501910"/>
              </p:ext>
            </p:extLst>
          </p:nvPr>
        </p:nvGraphicFramePr>
        <p:xfrm>
          <a:off x="350160" y="1564639"/>
          <a:ext cx="9385300" cy="3437065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54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u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u="none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RoomService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roomService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ko-KR" altLang="en-US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</a:t>
                      </a:r>
                      <a:r>
                        <a:rPr lang="ko-KR" altLang="en-US" sz="12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 디테일 부분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u="none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RoomDetail</a:t>
                      </a:r>
                      <a:r>
                        <a:rPr lang="en-US" altLang="ko-KR" sz="12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RoomDetail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u="none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u="none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RequestParam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String </a:t>
                      </a:r>
                      <a:r>
                        <a:rPr lang="en-US" altLang="ko-KR" sz="12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RoomDetail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2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룸디테일부분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::"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+</a:t>
                      </a:r>
                      <a:r>
                        <a:rPr lang="en-US" altLang="ko-KR" sz="1200" b="0" i="1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roomService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.RoomDetail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룸 정보를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String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불러온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rocode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console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띄운다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RoomService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RoomDetail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62692" y="230790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1859" y="2830417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디테일 기능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172741" y="3026361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702928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6172321"/>
              </p:ext>
            </p:extLst>
          </p:nvPr>
        </p:nvGraphicFramePr>
        <p:xfrm>
          <a:off x="581682" y="1955944"/>
          <a:ext cx="9385300" cy="310896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룸디테일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부분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RoomDetail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(String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방 정보 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roomMapper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.RoomDetail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호텔 이름 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HotelDTO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hotelDTO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roomMapper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.getHotelName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.addObject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.addObject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hotelDTO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hotelDTO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"room/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RoomDetail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617217"/>
              </p:ext>
            </p:extLst>
          </p:nvPr>
        </p:nvGraphicFramePr>
        <p:xfrm>
          <a:off x="5020125" y="966394"/>
          <a:ext cx="4711700" cy="4307086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RoomDetail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getHotelName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RoomDetail.jsp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에서 룸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정보와 호텔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정보을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하기 위해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사용한다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7.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99989" y="2233523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12685" y="2413133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10871" y="3022875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412685" y="3556061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90913" y="3900765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389099" y="4303393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01799" y="4507899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디테일 기능</a:t>
            </a:r>
          </a:p>
        </p:txBody>
      </p:sp>
    </p:spTree>
    <p:extLst>
      <p:ext uri="{BB962C8B-B14F-4D97-AF65-F5344CB8AC3E}">
        <p14:creationId xmlns:p14="http://schemas.microsoft.com/office/powerpoint/2010/main" val="423895717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034616"/>
              </p:ext>
            </p:extLst>
          </p:nvPr>
        </p:nvGraphicFramePr>
        <p:xfrm>
          <a:off x="448134" y="1484313"/>
          <a:ext cx="9105900" cy="2613026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RoomMapper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@Select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"SELECT * FROM ROOM WHERE ROCODE=#{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}"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     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RoomDetail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(String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public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HotelDTO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getHotelName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(String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RoomMapper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여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Room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Room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정보를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RoomMapper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getHotelName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08837" y="2057537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디테일 기능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4971770"/>
              </p:ext>
            </p:extLst>
          </p:nvPr>
        </p:nvGraphicFramePr>
        <p:xfrm>
          <a:off x="314704" y="4561839"/>
          <a:ext cx="9522460" cy="1094941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0279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&lt;!–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호텔 이름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u="non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i="1" u="none" dirty="0">
                          <a:solidFill>
                            <a:srgbClr val="2A00FF"/>
                          </a:solidFill>
                          <a:effectLst/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getHotelName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com.Hotel.dto.HotelDTO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HO_CTCODE, HONAME, HOADDR FROM HOTEL, ROOM WHERE HOCODE = RO_HOCODE AND ROCODE = #{</a:t>
                      </a:r>
                      <a:r>
                        <a:rPr lang="en-US" altLang="ko-KR" sz="1200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rocode</a:t>
                      </a:r>
                      <a:r>
                        <a:rPr lang="en-US" altLang="ko-KR" sz="12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조회하여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HO_CTCODE, HONAME, HOADDR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41300" y="416242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32924" y="2449419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33607" y="4962377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902837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디테일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A531D94-3B06-4E52-AC1A-31608ADA8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65" y="1304646"/>
            <a:ext cx="4588877" cy="426364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B371E887-23AE-40B9-8EBB-DA283D418D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5783" y="1304646"/>
            <a:ext cx="4620218" cy="42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1130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bookingCheck.jsp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index.jsp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bookingCheck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919523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 bookingCheck”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bookingCheck(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BookingDTO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bookingCheck(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Map&lt;BookingDTO,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bookingCheck(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입력창에 등록한 회원</a:t>
            </a:r>
            <a:r>
              <a:rPr lang="en-US" altLang="ko-KR" sz="1200"/>
              <a:t>, </a:t>
            </a:r>
            <a:r>
              <a:rPr lang="ko-KR" altLang="en-US" sz="1200"/>
              <a:t>호텔</a:t>
            </a:r>
            <a:r>
              <a:rPr lang="en-US" altLang="ko-KR" sz="1200"/>
              <a:t>, </a:t>
            </a:r>
            <a:r>
              <a:rPr lang="ko-KR" altLang="en-US" sz="1200"/>
              <a:t>방</a:t>
            </a:r>
            <a:r>
              <a:rPr lang="en-US" altLang="ko-KR" sz="1200"/>
              <a:t>, </a:t>
            </a:r>
            <a:r>
              <a:rPr lang="ko-KR" altLang="en-US" sz="1200"/>
              <a:t>예약 정보를 입력한 뒤 예약 버튼 클릭</a:t>
            </a:r>
            <a:r>
              <a:rPr lang="en-US" altLang="ko-KR" sz="1200"/>
              <a:t>,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확인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46900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MemberService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memberService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(value=</a:t>
                      </a:r>
                      <a:r>
                        <a:rPr lang="en-US" altLang="ko-KR" sz="1200" b="0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"/bookingCheck")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bookingCheck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BookingDTO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bookingDTO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bookingCheck</a:t>
                      </a:r>
                      <a:endParaRPr lang="en-US" altLang="ko-KR" sz="12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 err="1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.bookingCheck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bookingDTO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member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bookingCheck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(bookingDTO)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4048" y="2920861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2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예약 확인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19222" y="2079361"/>
          <a:ext cx="4736846" cy="2926080"/>
        </p:xfrm>
        <a:graphic>
          <a:graphicData uri="http://schemas.openxmlformats.org/drawingml/2006/table">
            <a:tbl>
              <a:tblPr firstRow="1" bandRow="1"/>
              <a:tblGrid>
                <a:gridCol w="47368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ModelAndView bookingCheck(BookingDTO bookingDTO)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ModelAndView();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checkResult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bookingMapper.bookingCheck(bookingDTO);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(checkResult &gt; 0)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"OK";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("bookingesult"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mav.setViewName("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index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4975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>
                <a:solidFill>
                  <a:srgbClr val="646464"/>
                </a:solidFill>
              </a:rPr>
              <a:t>@Autowired </a:t>
            </a:r>
            <a:r>
              <a:rPr lang="en-US" altLang="ko-KR" sz="1200">
                <a:solidFill>
                  <a:srgbClr val="800080"/>
                </a:solidFill>
              </a:rPr>
              <a:t>private </a:t>
            </a:r>
            <a:r>
              <a:rPr lang="en-US" altLang="ko-KR" sz="1200">
                <a:solidFill>
                  <a:schemeClr val="dk1"/>
                </a:solidFill>
              </a:rPr>
              <a:t>BookingMapper </a:t>
            </a:r>
            <a:r>
              <a:rPr lang="en-US" altLang="ko-KR" sz="1200">
                <a:solidFill>
                  <a:srgbClr val="0000FF"/>
                </a:solidFill>
              </a:rPr>
              <a:t>bookingMapper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>
              <a:solidFill>
                <a:srgbClr val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3048" y="2435100"/>
            <a:ext cx="358563" cy="251966"/>
            <a:chOff x="4099025" y="918105"/>
            <a:chExt cx="358563" cy="251966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1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3048" y="2785130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712" y="3110441"/>
            <a:ext cx="358563" cy="252095"/>
            <a:chOff x="4099027" y="918107"/>
            <a:chExt cx="358563" cy="252095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520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339292" y="1647515"/>
          <a:ext cx="4718685" cy="3258958"/>
        </p:xfrm>
        <a:graphic>
          <a:graphicData uri="http://schemas.openxmlformats.org/drawingml/2006/table">
            <a:tbl>
              <a:tblPr firstRow="1" bandRow="1"/>
              <a:tblGrid>
                <a:gridCol w="4718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962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+mj-lt"/>
                          <a:ea typeface="맑은 고딕"/>
                          <a:cs typeface="Times New Roman"/>
                        </a:rPr>
                        <a:t>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6801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checkResult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입력된 정보를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bookingMapper(BookingMapper)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bookingCheck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booking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값이 저장될 경우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addObject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통해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msg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메시지를 담아 보낸다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이동할 페이지를 지정한다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31015" y="4069581"/>
            <a:ext cx="358563" cy="253916"/>
            <a:chOff x="4099027" y="918106"/>
            <a:chExt cx="358563" cy="253916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7" y="918106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60" name="그룹 13"/>
          <p:cNvGrpSpPr/>
          <p:nvPr/>
        </p:nvGrpSpPr>
        <p:grpSpPr>
          <a:xfrm>
            <a:off x="48438" y="4430672"/>
            <a:ext cx="358563" cy="253021"/>
            <a:chOff x="4099026" y="918106"/>
            <a:chExt cx="358563" cy="253021"/>
          </a:xfrm>
        </p:grpSpPr>
        <p:sp>
          <p:nvSpPr>
            <p:cNvPr id="61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2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12B28C6E-6E7D-422B-9CDB-D343EFF871D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예약 확인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Booking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bookingCheck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Interface(Booking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bookingCheck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1" y="3799840"/>
          <a:ext cx="9519285" cy="165398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&lt;!– </a:t>
                      </a:r>
                      <a:r>
                        <a:rPr lang="ko-KR" altLang="en-US" sz="1200" kern="1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부킹 체크 </a:t>
                      </a:r>
                      <a:r>
                        <a:rPr lang="en-US" altLang="ko-KR" sz="1200" kern="1200">
                          <a:solidFill>
                            <a:schemeClr val="accent1">
                              <a:lumMod val="40000"/>
                              <a:lumOff val="60000"/>
                            </a:schemeClr>
                          </a:solidFill>
                          <a:latin typeface="+mn-lt"/>
                          <a:ea typeface="+mn-ea"/>
                          <a:cs typeface="+mn-cs"/>
                          <a:sym typeface="Wingdings"/>
                        </a:rPr>
                        <a:t>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&lt;insert </a:t>
                      </a:r>
                      <a:r>
                        <a:rPr lang="en-US" altLang="ko-KR" sz="120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"bookingCheck" </a:t>
                      </a:r>
                      <a:r>
                        <a:rPr lang="en-US" altLang="ko-KR" sz="120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com.Hotel.dto.BookingDTO"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BOOKING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(BCODE, B_MCODE, B_HOCODE, B_ROCODE, BPERSON, BCHECKIN, BCHECKOUT, BDRAWUP, BREQUEST, BPRICE) VALUES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(#{</a:t>
                      </a:r>
                      <a:r>
                        <a:rPr lang="en-US" altLang="ko-KR" sz="120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bcode}, #{b_mcode}, #{b_hocode}, #{b_rocode}, #{bperson}, #{bcheckin}, #{bcheckout}, SYSDATE, #{brequest}, #{bprice})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&lt;/insert&gt;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Booking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입력된 정보를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Insert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하고 값을 리턴한다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4471" y="4121082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E8F216AC-9A97-4E51-9993-CF4A746C04B1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예약 확인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>
            <a:extLst>
              <a:ext uri="{FF2B5EF4-FFF2-40B4-BE49-F238E27FC236}">
                <a16:creationId xmlns="" xmlns:a16="http://schemas.microsoft.com/office/drawing/2014/main" id="{F4004422-1A7A-457D-B5E3-0530BAA83C65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예약 확인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85911758-9F13-4A9B-84DD-12C638A57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4" y="1437818"/>
            <a:ext cx="4458393" cy="44921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3588C9D-D7DC-4C57-850F-59292863D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437818"/>
            <a:ext cx="4834000" cy="449213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로그인 기능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933" y="973665"/>
            <a:ext cx="9278509" cy="5257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1351308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HelpWriteForm.jsp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c_questionList.jsp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mapperId</a:t>
            </a:r>
            <a:r>
              <a:rPr lang="en-US" altLang="ko-KR" sz="950" dirty="0">
                <a:solidFill>
                  <a:schemeClr val="tx1"/>
                </a:solidFill>
              </a:rPr>
              <a:t>: </a:t>
            </a:r>
            <a:r>
              <a:rPr lang="en-US" altLang="ko-KR" sz="950" dirty="0" err="1">
                <a:solidFill>
                  <a:schemeClr val="tx1"/>
                </a:solidFill>
              </a:rPr>
              <a:t>HelpWrite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int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1993456"/>
            <a:ext cx="1562100" cy="65540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HelpWrite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helpDTO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</a:t>
            </a:r>
            <a:r>
              <a:rPr lang="en-US" altLang="ko-KR" sz="950" dirty="0" err="1">
                <a:solidFill>
                  <a:schemeClr val="tx1"/>
                </a:solidFill>
              </a:rPr>
              <a:t>helpDTO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2032000" y="1990312"/>
            <a:ext cx="1562100" cy="66943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HelpWrite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HelpWrite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helpDTO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HelpWrite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helpDTO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result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result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int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AutoNum type="arabicPeriod"/>
            </a:pPr>
            <a:r>
              <a:rPr lang="ko-KR" altLang="en-US" sz="1200" dirty="0" err="1">
                <a:latin typeface="+mn-ea"/>
              </a:rPr>
              <a:t>입력창에</a:t>
            </a:r>
            <a:r>
              <a:rPr lang="ko-KR" altLang="en-US" sz="1200" dirty="0">
                <a:latin typeface="+mn-ea"/>
              </a:rPr>
              <a:t> 등록한 데이터가 등록 버튼을 누르면 서버에 이동한다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받은 값을 통해 </a:t>
            </a:r>
            <a:r>
              <a:rPr lang="en-US" altLang="ko-KR" sz="1200" dirty="0">
                <a:latin typeface="+mn-ea"/>
              </a:rPr>
              <a:t>Mapper</a:t>
            </a:r>
            <a:r>
              <a:rPr lang="ko-KR" altLang="en-US" sz="1200" dirty="0">
                <a:latin typeface="+mn-ea"/>
              </a:rPr>
              <a:t>를 실행한다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Mapper</a:t>
            </a:r>
            <a:r>
              <a:rPr lang="ko-KR" altLang="en-US" sz="1200" dirty="0">
                <a:latin typeface="+mn-ea"/>
              </a:rPr>
              <a:t>에서 받은 값을 인터페이스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7. </a:t>
            </a:r>
            <a:r>
              <a:rPr lang="ko-KR" altLang="en-US" sz="1200" dirty="0">
                <a:latin typeface="+mn-ea"/>
              </a:rPr>
              <a:t>클라이언트에서 </a:t>
            </a:r>
            <a:r>
              <a:rPr lang="ko-KR" altLang="en-US" sz="1200" dirty="0" err="1">
                <a:latin typeface="+mn-ea"/>
              </a:rPr>
              <a:t>응답받은</a:t>
            </a:r>
            <a:r>
              <a:rPr lang="ko-KR" altLang="en-US" sz="1200" dirty="0">
                <a:latin typeface="+mn-ea"/>
              </a:rPr>
              <a:t>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38527"/>
            <a:chOff x="4099027" y="918107"/>
            <a:chExt cx="358563" cy="238527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5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6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7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chemeClr val="tx1"/>
                </a:solidFill>
              </a:rPr>
              <a:t>문의 작성 기능 </a:t>
            </a:r>
          </a:p>
        </p:txBody>
      </p:sp>
    </p:spTree>
    <p:extLst>
      <p:ext uri="{BB962C8B-B14F-4D97-AF65-F5344CB8AC3E}">
        <p14:creationId xmlns:p14="http://schemas.microsoft.com/office/powerpoint/2010/main" val="320490743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2808453"/>
              </p:ext>
            </p:extLst>
          </p:nvPr>
        </p:nvGraphicFramePr>
        <p:xfrm>
          <a:off x="371932" y="1564639"/>
          <a:ext cx="9385300" cy="3619945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54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HelpService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helpService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1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문의 작성부분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HelpWrite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ResponseBody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String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HelpWrite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HelpWrite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"1</a:t>
                      </a:r>
                      <a:r>
                        <a:rPr lang="ko-KR" altLang="en-US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문의 작성 폼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20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helpService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.HelpWrite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룸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리스트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Help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불러온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console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띄운다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HelpService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HelpWrite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06236" y="230790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3631" y="3008605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94513" y="3204549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78868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chemeClr val="tx1"/>
                </a:solidFill>
              </a:rPr>
              <a:t>문의 작성 기능 </a:t>
            </a:r>
          </a:p>
        </p:txBody>
      </p:sp>
    </p:spTree>
    <p:extLst>
      <p:ext uri="{BB962C8B-B14F-4D97-AF65-F5344CB8AC3E}">
        <p14:creationId xmlns:p14="http://schemas.microsoft.com/office/powerpoint/2010/main" val="5697577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0639122"/>
              </p:ext>
            </p:extLst>
          </p:nvPr>
        </p:nvGraphicFramePr>
        <p:xfrm>
          <a:off x="410871" y="1652347"/>
          <a:ext cx="9385300" cy="426720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1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문의 작성부분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String </a:t>
                      </a:r>
                      <a:r>
                        <a:rPr lang="en-US" altLang="ko-KR" sz="10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HelpWrite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en-US" altLang="ko-KR" sz="1000" b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hecode</a:t>
                      </a:r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만들기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gethecode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helpMapper</a:t>
                      </a:r>
                      <a:r>
                        <a:rPr lang="en-US" altLang="ko-KR" sz="10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 </a:t>
                      </a:r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가장 큰 </a:t>
                      </a:r>
                      <a:r>
                        <a:rPr lang="en-US" altLang="ko-KR" sz="1000" b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hecode</a:t>
                      </a:r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가져오기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0" u="none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0;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gethecode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== </a:t>
                      </a:r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null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gethecode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"HE000"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</a:p>
                    <a:p>
                      <a:pPr algn="l"/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Integer.</a:t>
                      </a:r>
                      <a:r>
                        <a:rPr lang="en-US" altLang="ko-KR" sz="10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parseInt</a:t>
                      </a:r>
                      <a:r>
                        <a:rPr lang="en-US" altLang="ko-KR" sz="10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0" i="1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gethecode</a:t>
                      </a:r>
                      <a:r>
                        <a:rPr lang="en-US" altLang="ko-KR" sz="10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.substring</a:t>
                      </a:r>
                      <a:r>
                        <a:rPr lang="en-US" altLang="ko-KR" sz="10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(2, 5)) + 1; </a:t>
                      </a:r>
                      <a:r>
                        <a:rPr lang="en-US" altLang="ko-KR" sz="1000" b="0" i="1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en-US" altLang="ko-KR" sz="1000" b="0" i="1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hecode</a:t>
                      </a:r>
                      <a:r>
                        <a:rPr lang="ko-KR" altLang="en-US" sz="1000" b="0" i="1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에서 숫자부분만 따로 뽑아서 </a:t>
                      </a:r>
                      <a:r>
                        <a:rPr lang="en-US" altLang="ko-KR" sz="1000" b="0" i="1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000" b="0" i="1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을 더해준다</a:t>
                      </a:r>
                      <a:r>
                        <a:rPr lang="en-US" altLang="ko-KR" sz="1000" b="0" i="1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&lt; 10) {</a:t>
                      </a:r>
                    </a:p>
                    <a:p>
                      <a:pPr algn="l"/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"HE"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0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"00"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 </a:t>
                      </a:r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더한 </a:t>
                      </a:r>
                      <a:r>
                        <a:rPr lang="en-US" altLang="ko-KR" sz="1000" b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이 한자리 숫자면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</a:t>
                      </a:r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  <a:r>
                        <a:rPr lang="ko-KR" altLang="en-US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ko-KR" altLang="en-US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ko-KR" altLang="en-US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&lt; 100) { </a:t>
                      </a:r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더한 </a:t>
                      </a:r>
                      <a:r>
                        <a:rPr lang="en-US" altLang="ko-KR" sz="1000" b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이 </a:t>
                      </a:r>
                      <a:r>
                        <a:rPr lang="ko-KR" altLang="en-US" sz="1000" b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두자리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숫자면</a:t>
                      </a:r>
                    </a:p>
                    <a:p>
                      <a:pPr algn="l"/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"HE"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0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"0"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</a:t>
                      </a:r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  <a:r>
                        <a:rPr lang="ko-KR" altLang="en-US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{ </a:t>
                      </a:r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더한 </a:t>
                      </a:r>
                      <a:r>
                        <a:rPr lang="en-US" altLang="ko-KR" sz="1000" b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이 세자리 숫자면</a:t>
                      </a:r>
                    </a:p>
                    <a:p>
                      <a:pPr algn="l"/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"HE"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hecodeNum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en-US" altLang="ko-KR" sz="10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hecode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000" b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HELP </a:t>
                      </a:r>
                      <a:r>
                        <a:rPr lang="ko-KR" altLang="en-US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테이블에 </a:t>
                      </a:r>
                      <a:r>
                        <a:rPr lang="en-US" altLang="ko-KR" sz="10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INSERT</a:t>
                      </a:r>
                    </a:p>
                    <a:p>
                      <a:pPr algn="l"/>
                      <a:r>
                        <a:rPr lang="en-US" altLang="ko-KR" sz="1000" b="0" u="none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WriteResult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helpMapper</a:t>
                      </a:r>
                      <a:r>
                        <a:rPr lang="en-US" altLang="ko-KR" sz="10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.HelpWrite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000" b="0" i="1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0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0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WriteResult</a:t>
                      </a:r>
                      <a:r>
                        <a:rPr lang="en-US" altLang="ko-KR" sz="10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:::"</a:t>
                      </a:r>
                      <a:r>
                        <a:rPr lang="en-US" altLang="ko-KR" sz="10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000" b="0" i="1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WriteResult</a:t>
                      </a:r>
                      <a:r>
                        <a:rPr lang="en-US" altLang="ko-KR" sz="10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000" b="0" u="none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"NO"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WriteResult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"OK"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b="0" u="none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0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923341"/>
              </p:ext>
            </p:extLst>
          </p:nvPr>
        </p:nvGraphicFramePr>
        <p:xfrm>
          <a:off x="5084234" y="1044862"/>
          <a:ext cx="4711700" cy="4414816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9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만드는 방법이다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HelpWrite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룸 등록이 성공적으로 들어가는지 확인하는 판별식이고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값이 성공적으로 들어가면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result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넣는다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04041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4041" y="1779401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6737" y="2061825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3360" y="4658920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7238" y="5087997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0293" y="5569512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chemeClr val="tx1"/>
                </a:solidFill>
              </a:rPr>
              <a:t>문의 작성 기능 </a:t>
            </a:r>
          </a:p>
        </p:txBody>
      </p:sp>
    </p:spTree>
    <p:extLst>
      <p:ext uri="{BB962C8B-B14F-4D97-AF65-F5344CB8AC3E}">
        <p14:creationId xmlns:p14="http://schemas.microsoft.com/office/powerpoint/2010/main" val="317911007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598440"/>
              </p:ext>
            </p:extLst>
          </p:nvPr>
        </p:nvGraphicFramePr>
        <p:xfrm>
          <a:off x="241300" y="1484313"/>
          <a:ext cx="9105900" cy="1616330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HelpMapper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HelpWrite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HelpMapper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Write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0869" y="1880146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598805"/>
              </p:ext>
            </p:extLst>
          </p:nvPr>
        </p:nvGraphicFramePr>
        <p:xfrm>
          <a:off x="314704" y="4561839"/>
          <a:ext cx="9522460" cy="1472311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0279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&lt;!-- 1</a:t>
                      </a:r>
                      <a:r>
                        <a:rPr lang="ko-KR" altLang="en-US" sz="1200" b="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문의 등록 </a:t>
                      </a:r>
                      <a:r>
                        <a:rPr lang="en-US" altLang="ko-KR" sz="1200" b="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200" b="0" dirty="0">
                          <a:solidFill>
                            <a:srgbClr val="3F7F7F"/>
                          </a:solidFill>
                          <a:latin typeface="+mn-ea"/>
                          <a:ea typeface="+mn-ea"/>
                        </a:rPr>
                        <a:t>insert </a:t>
                      </a:r>
                      <a:r>
                        <a:rPr lang="en-US" altLang="ko-KR" sz="1200" b="0" dirty="0" err="1">
                          <a:solidFill>
                            <a:srgbClr val="7F007F"/>
                          </a:solidFill>
                          <a:latin typeface="+mn-ea"/>
                          <a:ea typeface="+mn-ea"/>
                        </a:rPr>
                        <a:t>parameterType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com.Hotel.dto.HelpDTO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 </a:t>
                      </a:r>
                      <a:r>
                        <a:rPr lang="en-US" altLang="ko-KR" sz="1200" b="0" i="1" dirty="0">
                          <a:solidFill>
                            <a:srgbClr val="7F007F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HelpWrite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&gt;</a:t>
                      </a:r>
                      <a:endParaRPr lang="en-US" altLang="ko-KR" sz="1200" b="0" i="1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INSERT</a:t>
                      </a:r>
                      <a:r>
                        <a:rPr lang="en-US" altLang="ko-KR" sz="1200" b="0" i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INTO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HELP(HECODE,HE_QCCODE,HE_MID,HETITLE,HECONTENT,HEDATE)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VALUES(#{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he_qccode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he_mid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hetitle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hecontent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},SYSDATE)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&lt;/</a:t>
                      </a:r>
                      <a:r>
                        <a:rPr lang="en-US" altLang="ko-KR" sz="1200" b="0" dirty="0">
                          <a:solidFill>
                            <a:srgbClr val="3F7F7F"/>
                          </a:solidFill>
                          <a:latin typeface="+mn-ea"/>
                          <a:ea typeface="+mn-ea"/>
                        </a:rPr>
                        <a:t>insert</a:t>
                      </a:r>
                      <a:r>
                        <a:rPr lang="en-US" altLang="ko-KR" sz="1200" b="0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  <a:p>
                      <a:pPr algn="l"/>
                      <a:endParaRPr lang="ko-KR" altLang="en-US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Help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insert</a:t>
                      </a:r>
                      <a:r>
                        <a:rPr lang="en-US" altLang="ko-KR" sz="1200" b="0" u="non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u="non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한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다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u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41300" y="416242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44493" y="4887818"/>
            <a:ext cx="358563" cy="261610"/>
            <a:chOff x="4099027" y="918107"/>
            <a:chExt cx="358563" cy="261610"/>
          </a:xfrm>
        </p:grpSpPr>
        <p:sp>
          <p:nvSpPr>
            <p:cNvPr id="20" name="타원 1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chemeClr val="tx1"/>
                </a:solidFill>
              </a:rPr>
              <a:t>문의 작성 기능 </a:t>
            </a:r>
          </a:p>
        </p:txBody>
      </p:sp>
    </p:spTree>
    <p:extLst>
      <p:ext uri="{BB962C8B-B14F-4D97-AF65-F5344CB8AC3E}">
        <p14:creationId xmlns:p14="http://schemas.microsoft.com/office/powerpoint/2010/main" val="400611313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 </a:t>
            </a:r>
            <a:r>
              <a:rPr lang="ko-KR" altLang="en-US" dirty="0">
                <a:solidFill>
                  <a:schemeClr val="tx1"/>
                </a:solidFill>
              </a:rPr>
              <a:t>문의 작성 기능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AD9A426-D467-4D5B-A172-D6B6EB00C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2624" y="1083428"/>
            <a:ext cx="5580752" cy="52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147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c_questionList.jsp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c_questionList.jsp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 : questionList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List&lt;Map&lt;String, Object&gt;&gt;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“/questionList”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questionList()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questionList(loginId)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questionList(loginId)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List&lt;Map&lt;String, Object&gt;&gt;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업체 목록을 불러오고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 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5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1</a:t>
            </a:r>
            <a:r>
              <a:rPr lang="ko-KR" altLang="en-US" sz="2000" b="1" dirty="0">
                <a:solidFill>
                  <a:schemeClr val="tx1"/>
                </a:solidFill>
              </a:rPr>
              <a:t>대</a:t>
            </a:r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</a:rPr>
              <a:t>문의 목록</a:t>
            </a:r>
          </a:p>
        </p:txBody>
      </p:sp>
    </p:spTree>
  </p:cSld>
  <p:clrMapOvr>
    <a:masterClrMapping/>
  </p:clrMapOvr>
  <p:transition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265188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HelpService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helpService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questionList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questionList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1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println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questionList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”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helpService.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questionList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helpService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questionList()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334034" y="2906605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0A0F0204-E49D-4C06-8E06-947502FB5D3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1</a:t>
            </a:r>
            <a:r>
              <a:rPr lang="ko-KR" altLang="en-US" sz="2000" b="1" dirty="0">
                <a:solidFill>
                  <a:schemeClr val="tx1"/>
                </a:solidFill>
              </a:rPr>
              <a:t>대</a:t>
            </a:r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</a:rPr>
              <a:t>문의 목록</a:t>
            </a:r>
          </a:p>
        </p:txBody>
      </p:sp>
    </p:spTree>
  </p:cSld>
  <p:clrMapOvr>
    <a:masterClrMapping/>
  </p:clrMapOvr>
  <p:transition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968161"/>
          <a:ext cx="9385935" cy="31089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ModelAndView questionList()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 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ModelAndView();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loginId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(String)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session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.getAttribute(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"MLoginId"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System.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"loginId::"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rgbClr val="008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     // 1대1문의 리스트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List&lt;Map&lt;String, Object&gt;&gt;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questionList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          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helpMapper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.questionList(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System.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questionList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.addObject(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"questionList"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questionList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.setViewName(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"member/c_questionList"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     return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715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HelpMapper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helpMapper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19711" y="2320756"/>
            <a:ext cx="358563" cy="251966"/>
            <a:chOff x="4099025" y="918105"/>
            <a:chExt cx="358563" cy="251966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1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4302" y="2656549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6417" y="3390900"/>
            <a:ext cx="358563" cy="249695"/>
            <a:chOff x="4099027" y="918107"/>
            <a:chExt cx="358563" cy="249695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532863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session.getAttribute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통해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값에 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questionList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List&lt;Map&lt;String, Object&gt;&gt; </a:t>
                      </a:r>
                      <a:r>
                        <a:rPr lang="ko-KR" altLang="en-US" sz="1200" b="0">
                          <a:solidFill>
                            <a:schemeClr val="dk1"/>
                          </a:solidFill>
                        </a:rPr>
                        <a:t>형태의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  <a:cs typeface="Times New Roman"/>
                        </a:rPr>
                        <a:t> 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담은</a:t>
                      </a:r>
                      <a:r>
                        <a:rPr lang="ko-KR" altLang="en-US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help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Mapper(HelpMapper)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메소드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questionList(loginId)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이동할 페이지를 지정한다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322383" y="4320391"/>
            <a:ext cx="358563" cy="250375"/>
            <a:chOff x="4099027" y="918106"/>
            <a:chExt cx="358563" cy="250375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7" y="918106"/>
              <a:ext cx="358563" cy="25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55" name="그룹 13"/>
          <p:cNvGrpSpPr/>
          <p:nvPr/>
        </p:nvGrpSpPr>
        <p:grpSpPr>
          <a:xfrm>
            <a:off x="326532" y="4517099"/>
            <a:ext cx="358563" cy="253021"/>
            <a:chOff x="4099026" y="918106"/>
            <a:chExt cx="358563" cy="253021"/>
          </a:xfrm>
        </p:grpSpPr>
        <p:sp>
          <p:nvSpPr>
            <p:cNvPr id="56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7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5EE48B61-E992-4228-82C0-9C8AB1AB55C0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1</a:t>
            </a:r>
            <a:r>
              <a:rPr lang="ko-KR" altLang="en-US" sz="2000" b="1" dirty="0">
                <a:solidFill>
                  <a:schemeClr val="tx1"/>
                </a:solidFill>
              </a:rPr>
              <a:t>대</a:t>
            </a:r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</a:rPr>
              <a:t>문의 목록</a:t>
            </a:r>
          </a:p>
        </p:txBody>
      </p:sp>
    </p:spTree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Help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List&lt;Map&lt;String, Object&gt;&gt;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questionList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(String </a:t>
                      </a:r>
                      <a:r>
                        <a:rPr lang="en-US" altLang="en-US" sz="1200" b="0" dirty="0" err="1">
                          <a:solidFill>
                            <a:srgbClr val="9C3B0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loginId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CompanyMapper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questionList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201974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&lt;!-- 1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대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1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질문 목록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&lt;select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"questionList"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resultMap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"HelpDTO"</a:t>
                      </a:r>
                      <a:r>
                        <a:rPr lang="ko-KR" altLang="en-US" sz="120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resultType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"String"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SELECT HECODE, HETITLE, HECONTENT, HEANSWER,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TO_CHAR(HEDATE,'YYYY-MM-DD') AS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HEDATE, QCNAME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FROM HELP INNER JOIN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QCATEGORY 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ON HE_QCCODE = QCCODE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WHERE HE_MID=#{loginId}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조건으로 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해당하는 값을 가져온다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3020" y="1890819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4945" y="4120376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ACF96A72-21DC-45A7-8037-4FDF5E0B8EE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1</a:t>
            </a:r>
            <a:r>
              <a:rPr lang="ko-KR" altLang="en-US" sz="2000" b="1" dirty="0">
                <a:solidFill>
                  <a:schemeClr val="tx1"/>
                </a:solidFill>
              </a:rPr>
              <a:t>대</a:t>
            </a:r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</a:rPr>
              <a:t>문의 목록</a:t>
            </a:r>
          </a:p>
        </p:txBody>
      </p:sp>
    </p:spTree>
  </p:cSld>
  <p:clrMapOvr>
    <a:masterClrMapping/>
  </p:clrMapOvr>
  <p:transition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62742" y="1373426"/>
            <a:ext cx="7780515" cy="4393369"/>
          </a:xfrm>
          <a:prstGeom prst="rect">
            <a:avLst/>
          </a:prstGeom>
        </p:spPr>
      </p:pic>
      <p:sp>
        <p:nvSpPr>
          <p:cNvPr id="11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실행화면 </a:t>
            </a:r>
            <a:r>
              <a:rPr lang="en-US" altLang="ko-KR" sz="2000" b="1" dirty="0">
                <a:solidFill>
                  <a:schemeClr val="tx1"/>
                </a:solidFill>
              </a:rPr>
              <a:t>– 1</a:t>
            </a:r>
            <a:r>
              <a:rPr lang="ko-KR" altLang="en-US" sz="2000" b="1" dirty="0">
                <a:solidFill>
                  <a:schemeClr val="tx1"/>
                </a:solidFill>
              </a:rPr>
              <a:t>대</a:t>
            </a:r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r>
              <a:rPr lang="ko-KR" altLang="en-US" sz="2000" b="1" dirty="0">
                <a:solidFill>
                  <a:schemeClr val="tx1"/>
                </a:solidFill>
              </a:rPr>
              <a:t>문의 목록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MemberLoginForm.jsp</a:t>
            </a:r>
            <a:r>
              <a:rPr lang="ko-KR" altLang="en-US" sz="1200" dirty="0"/>
              <a:t>에서 카카오 로그인 버튼을 누른 후 카카오 아이디 비밀번호로 로그인 하면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실행하여 아이디가 존재하는지 확인한다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아이디 조회 뒤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판별하여 데이터를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MemberLoginForm.jsp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MemberLoginForm.jsp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checkKakaoJoin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getMpassword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checkKakaoJoin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checkKakaoJoin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 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checkKakaoJoin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Param: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checkKakaoJoin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getMpassword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로그인 확인</a:t>
            </a:r>
          </a:p>
        </p:txBody>
      </p:sp>
    </p:spTree>
    <p:extLst>
      <p:ext uri="{BB962C8B-B14F-4D97-AF65-F5344CB8AC3E}">
        <p14:creationId xmlns:p14="http://schemas.microsoft.com/office/powerpoint/2010/main" val="59915677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reviewPage.jsp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92806" y="3111330"/>
            <a:ext cx="1677377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reviewPage.jsp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mapperId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en-US" altLang="ko-KR" sz="1000" dirty="0" err="1">
                <a:solidFill>
                  <a:schemeClr val="tx1"/>
                </a:solidFill>
              </a:rPr>
              <a:t>idCheck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623862" y="30607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1912395" y="1800806"/>
            <a:ext cx="1859896" cy="1051885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Mapping: “/</a:t>
            </a:r>
            <a:r>
              <a:rPr lang="en-US" altLang="ko-KR" sz="1000" dirty="0" err="1">
                <a:solidFill>
                  <a:schemeClr val="tx1"/>
                </a:solidFill>
              </a:rPr>
              <a:t>reviewPage</a:t>
            </a:r>
            <a:r>
              <a:rPr lang="en-US" altLang="ko-KR" sz="1000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Method: </a:t>
            </a:r>
            <a:r>
              <a:rPr lang="en-US" altLang="ko-KR" sz="1000" dirty="0" err="1">
                <a:solidFill>
                  <a:schemeClr val="tx1"/>
                </a:solidFill>
              </a:rPr>
              <a:t>reviewPage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fr-FR" altLang="ko-KR" sz="1000" dirty="0">
                <a:solidFill>
                  <a:schemeClr val="tx1"/>
                </a:solidFill>
              </a:rPr>
              <a:t>@RequestParam(value = "page", defaultValue = "1") int page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99415"/>
            <a:ext cx="1485900" cy="70695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</a:t>
            </a:r>
            <a:r>
              <a:rPr lang="en-US" altLang="ko-KR" sz="1000" dirty="0" err="1">
                <a:solidFill>
                  <a:schemeClr val="tx1"/>
                </a:solidFill>
              </a:rPr>
              <a:t>reviewPage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</a:rPr>
              <a:t>int</a:t>
            </a:r>
            <a:r>
              <a:rPr lang="en-US" altLang="ko-KR" sz="1000" dirty="0">
                <a:solidFill>
                  <a:schemeClr val="tx1"/>
                </a:solidFill>
              </a:rPr>
              <a:t> page)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669584" y="1790700"/>
            <a:ext cx="1738418" cy="1338729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dirty="0" err="1">
                <a:solidFill>
                  <a:schemeClr val="tx1"/>
                </a:solidFill>
              </a:rPr>
              <a:t>reviewPage</a:t>
            </a:r>
            <a:r>
              <a:rPr lang="en-US" altLang="ko-KR" sz="1000" dirty="0">
                <a:solidFill>
                  <a:schemeClr val="tx1"/>
                </a:solidFill>
              </a:rPr>
              <a:t>( @</a:t>
            </a:r>
            <a:r>
              <a:rPr lang="en-US" altLang="ko-KR" sz="1000" dirty="0" err="1">
                <a:solidFill>
                  <a:schemeClr val="tx1"/>
                </a:solidFill>
              </a:rPr>
              <a:t>Param</a:t>
            </a:r>
            <a:r>
              <a:rPr lang="en-US" altLang="ko-KR" sz="1000" dirty="0">
                <a:solidFill>
                  <a:schemeClr val="tx1"/>
                </a:solidFill>
              </a:rPr>
              <a:t>("</a:t>
            </a:r>
            <a:r>
              <a:rPr lang="en-US" altLang="ko-KR" sz="1000" dirty="0" err="1">
                <a:solidFill>
                  <a:schemeClr val="tx1"/>
                </a:solidFill>
              </a:rPr>
              <a:t>startRow</a:t>
            </a:r>
            <a:r>
              <a:rPr lang="en-US" altLang="ko-KR" sz="1000" dirty="0">
                <a:solidFill>
                  <a:schemeClr val="tx1"/>
                </a:solidFill>
              </a:rPr>
              <a:t>") </a:t>
            </a:r>
            <a:r>
              <a:rPr lang="en-US" altLang="ko-KR" sz="1000" dirty="0" err="1">
                <a:solidFill>
                  <a:schemeClr val="tx1"/>
                </a:solidFill>
              </a:rPr>
              <a:t>int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</a:rPr>
              <a:t>startRow</a:t>
            </a:r>
            <a:r>
              <a:rPr lang="en-US" altLang="ko-KR" sz="1000" dirty="0">
                <a:solidFill>
                  <a:schemeClr val="tx1"/>
                </a:solidFill>
              </a:rPr>
              <a:t>,  @</a:t>
            </a:r>
            <a:r>
              <a:rPr lang="en-US" altLang="ko-KR" sz="1000" dirty="0" err="1">
                <a:solidFill>
                  <a:schemeClr val="tx1"/>
                </a:solidFill>
              </a:rPr>
              <a:t>Param</a:t>
            </a:r>
            <a:r>
              <a:rPr lang="en-US" altLang="ko-KR" sz="1000" dirty="0">
                <a:solidFill>
                  <a:schemeClr val="tx1"/>
                </a:solidFill>
              </a:rPr>
              <a:t>("</a:t>
            </a:r>
            <a:r>
              <a:rPr lang="en-US" altLang="ko-KR" sz="1000" dirty="0" err="1">
                <a:solidFill>
                  <a:schemeClr val="tx1"/>
                </a:solidFill>
              </a:rPr>
              <a:t>endRow</a:t>
            </a:r>
            <a:r>
              <a:rPr lang="en-US" altLang="ko-KR" sz="1000" dirty="0">
                <a:solidFill>
                  <a:schemeClr val="tx1"/>
                </a:solidFill>
              </a:rPr>
              <a:t>") </a:t>
            </a:r>
            <a:r>
              <a:rPr lang="en-US" altLang="ko-KR" sz="1000" dirty="0" err="1">
                <a:solidFill>
                  <a:schemeClr val="tx1"/>
                </a:solidFill>
              </a:rPr>
              <a:t>int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</a:rPr>
              <a:t>endRow</a:t>
            </a:r>
            <a:r>
              <a:rPr lang="en-US" altLang="ko-KR" sz="1000" dirty="0">
                <a:solidFill>
                  <a:schemeClr val="tx1"/>
                </a:solidFill>
              </a:rPr>
              <a:t>, @</a:t>
            </a:r>
            <a:r>
              <a:rPr lang="en-US" altLang="ko-KR" sz="1000" dirty="0" err="1">
                <a:solidFill>
                  <a:schemeClr val="tx1"/>
                </a:solidFill>
              </a:rPr>
              <a:t>Param</a:t>
            </a:r>
            <a:r>
              <a:rPr lang="en-US" altLang="ko-KR" sz="1000" dirty="0">
                <a:solidFill>
                  <a:schemeClr val="tx1"/>
                </a:solidFill>
              </a:rPr>
              <a:t>("</a:t>
            </a:r>
            <a:r>
              <a:rPr lang="en-US" altLang="ko-KR" sz="1000" dirty="0" err="1">
                <a:solidFill>
                  <a:schemeClr val="tx1"/>
                </a:solidFill>
              </a:rPr>
              <a:t>MloginId</a:t>
            </a:r>
            <a:r>
              <a:rPr lang="en-US" altLang="ko-KR" sz="1000" dirty="0">
                <a:solidFill>
                  <a:schemeClr val="tx1"/>
                </a:solidFill>
              </a:rPr>
              <a:t>") String </a:t>
            </a:r>
            <a:r>
              <a:rPr lang="en-US" altLang="ko-KR" sz="1000" dirty="0" err="1">
                <a:solidFill>
                  <a:schemeClr val="tx1"/>
                </a:solidFill>
              </a:rPr>
              <a:t>MloginId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1757094" y="336739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52017" y="3111149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ModelAndView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73500" y="3097612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ModelAndView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27771" y="3111149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</a:t>
            </a:r>
            <a:r>
              <a:rPr lang="ko-KR" altLang="en-US" sz="1200" dirty="0" err="1"/>
              <a:t>후기목록이</a:t>
            </a:r>
            <a:r>
              <a:rPr lang="ko-KR" altLang="en-US" sz="1200" dirty="0"/>
              <a:t> 나오게 서버에 요청한다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값을 컨트롤러에서 받아 서비스에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전달받은 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해당 테이블에 값의 존재 여부를 확인인 후 결과값을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</a:t>
            </a:r>
            <a:r>
              <a:rPr lang="ko-KR" altLang="en-US" sz="1200" dirty="0"/>
              <a:t>에서 받은 값을 인터페이스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컨트롤러를 거쳐 클라이언트로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클라이언트에서 </a:t>
            </a:r>
            <a:r>
              <a:rPr lang="ko-KR" altLang="en-US" sz="1200" dirty="0" err="1"/>
              <a:t>응답받은</a:t>
            </a:r>
            <a:r>
              <a:rPr lang="ko-KR" altLang="en-US" sz="1200" dirty="0"/>
              <a:t> 값에 따라 페이지를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61610"/>
            <a:chOff x="4099027" y="918107"/>
            <a:chExt cx="358563" cy="261610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61610"/>
            <a:chOff x="4099027" y="918107"/>
            <a:chExt cx="358563" cy="261610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048" y="2730576"/>
            <a:ext cx="358563" cy="247796"/>
            <a:chOff x="4113268" y="917059"/>
            <a:chExt cx="358563" cy="24779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13268" y="917059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후기목록</a:t>
            </a:r>
          </a:p>
        </p:txBody>
      </p:sp>
    </p:spTree>
    <p:extLst>
      <p:ext uri="{BB962C8B-B14F-4D97-AF65-F5344CB8AC3E}">
        <p14:creationId xmlns:p14="http://schemas.microsoft.com/office/powerpoint/2010/main" val="301273605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319912" y="1533729"/>
          <a:ext cx="9385300" cy="3334106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9288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@Controller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ReviewController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private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private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ReviewService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reviewService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</a:t>
                      </a:r>
                      <a:r>
                        <a:rPr lang="ko-KR" altLang="en-US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페이징</a:t>
                      </a:r>
                      <a:endParaRPr lang="ko-KR" altLang="en-US" sz="1200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200" dirty="0" err="1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RequestMapping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reviewPage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200" b="1" dirty="0" err="1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RequestParam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"page"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defaultValue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"1"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reviewService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.reviewPage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4818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후기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리스트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page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page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reviewService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reviewPage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return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시킨다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04233" y="261498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3547" y="2972930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16525" y="3330877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04233" y="6661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후기목록</a:t>
            </a:r>
          </a:p>
        </p:txBody>
      </p:sp>
    </p:spTree>
    <p:extLst>
      <p:ext uri="{BB962C8B-B14F-4D97-AF65-F5344CB8AC3E}">
        <p14:creationId xmlns:p14="http://schemas.microsoft.com/office/powerpoint/2010/main" val="89081872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19077" y="758952"/>
          <a:ext cx="4711700" cy="3536570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매개변수 값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MloginId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값에 들어 있는 후기가 필요하기 때문에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String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만들어 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회원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로그인 정보를 세션에 저장하기 위해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HttpSession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형태의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변수도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페이징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처리를 위해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pageLimit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만들어준다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페이징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처리를 위해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pageNumLimit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만들어준다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7. DB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몇번째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데이터부터 찾을지 정하기 위해 생성한다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8. DB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몇번째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데이터까지 찾을지 정하기 위해 생성한다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9.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PageDTO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사용하기 위해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pageDTO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만들어준다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10.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startRow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pageDTO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담아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11.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Endrow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pageDTO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담아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12.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reviewPage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5911" y="1192213"/>
          <a:ext cx="4749592" cy="4688695"/>
        </p:xfrm>
        <a:graphic>
          <a:graphicData uri="http://schemas.openxmlformats.org/drawingml/2006/table">
            <a:tbl>
              <a:tblPr/>
              <a:tblGrid>
                <a:gridCol w="4749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65098">
                <a:tc>
                  <a:txBody>
                    <a:bodyPr/>
                    <a:lstStyle/>
                    <a:p>
                      <a:pPr algn="l"/>
                      <a:endParaRPr lang="ko-KR" altLang="en-US" sz="1200" b="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322935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(String)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session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.getAttribute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처리</a:t>
                      </a:r>
                    </a:p>
                    <a:p>
                      <a:pPr algn="l"/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5;</a:t>
                      </a:r>
                    </a:p>
                    <a:p>
                      <a:pPr algn="l"/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pageNumLimit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3;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- 1) *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+ 1;</a:t>
                      </a:r>
                    </a:p>
                    <a:p>
                      <a:pPr algn="l"/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*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.setStartrow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.setEndrow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후기 리스트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.reviewPage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5098">
                <a:tc>
                  <a:txBody>
                    <a:bodyPr/>
                    <a:lstStyle/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16985" y="1754119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831" y="1935948"/>
            <a:ext cx="358563" cy="261610"/>
            <a:chOff x="4113210" y="918698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3210" y="918698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1147" y="2128710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231" y="2358530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-562" y="2865751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02146" y="9965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 목록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18231" y="3075298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4886" y="3408042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24886" y="3593467"/>
            <a:ext cx="358563" cy="261610"/>
            <a:chOff x="4099027" y="918107"/>
            <a:chExt cx="358563" cy="261610"/>
          </a:xfrm>
        </p:grpSpPr>
        <p:sp>
          <p:nvSpPr>
            <p:cNvPr id="32" name="타원 3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4886" y="3967901"/>
            <a:ext cx="358563" cy="261610"/>
            <a:chOff x="4099027" y="918107"/>
            <a:chExt cx="358563" cy="261610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3021" y="4381159"/>
            <a:ext cx="358563" cy="261610"/>
            <a:chOff x="4064714" y="931502"/>
            <a:chExt cx="358563" cy="261610"/>
          </a:xfrm>
        </p:grpSpPr>
        <p:sp>
          <p:nvSpPr>
            <p:cNvPr id="38" name="타원 3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64714" y="931502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11148" y="4171563"/>
            <a:ext cx="358563" cy="261610"/>
            <a:chOff x="4071746" y="918059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71746" y="918059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10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0" y="4698557"/>
            <a:ext cx="358563" cy="261610"/>
            <a:chOff x="4062469" y="918107"/>
            <a:chExt cx="358563" cy="261610"/>
          </a:xfrm>
        </p:grpSpPr>
        <p:sp>
          <p:nvSpPr>
            <p:cNvPr id="44" name="타원 4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62469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46209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70333" y="1812507"/>
          <a:ext cx="4711700" cy="332625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13.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ReviewListCnt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14.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페이지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멕스값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설정을 위해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maxPage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선언해주었다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15.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페이시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시작 번호와 번호가 늘어나고 줄어드는 기능을 위해 만들었다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16.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If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문을 통해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endPage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&gt;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maxPage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일 경우 둘은 같고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pageDTO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page,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startPage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endPage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maxPage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정보를 담아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17.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reviewPage.jsp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에서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리뷰목록을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하기 위해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사용한다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18.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reviewPage.jsp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에서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페이지를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하기 위해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사용한다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19.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27135" y="970756"/>
          <a:ext cx="4791942" cy="5324064"/>
        </p:xfrm>
        <a:graphic>
          <a:graphicData uri="http://schemas.openxmlformats.org/drawingml/2006/table">
            <a:tbl>
              <a:tblPr/>
              <a:tblGrid>
                <a:gridCol w="479194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56045">
                <a:tc>
                  <a:txBody>
                    <a:bodyPr/>
                    <a:lstStyle/>
                    <a:p>
                      <a:pPr algn="l"/>
                      <a:endParaRPr lang="ko-KR" altLang="en-US" sz="1200" b="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958304">
                <a:tc>
                  <a:txBody>
                    <a:bodyPr/>
                    <a:lstStyle/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처리</a:t>
                      </a:r>
                    </a:p>
                    <a:p>
                      <a:pPr algn="l"/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reviewListCnt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.getReviewListCnt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fr-FR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fr-FR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maxPage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</a:t>
                      </a:r>
                      <a:r>
                        <a:rPr lang="fr-FR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(Math.</a:t>
                      </a:r>
                      <a:r>
                        <a:rPr lang="fr-FR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ceil((</a:t>
                      </a:r>
                      <a:r>
                        <a:rPr lang="fr-FR" altLang="ko-KR" sz="1200" b="1" i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double</a:t>
                      </a:r>
                      <a:r>
                        <a:rPr lang="fr-FR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fr-FR" altLang="ko-KR" sz="1200" b="1" i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reviewListCnt</a:t>
                      </a:r>
                      <a:r>
                        <a:rPr lang="fr-FR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/ </a:t>
                      </a:r>
                      <a:r>
                        <a:rPr lang="fr-FR" altLang="ko-KR" sz="1200" b="1" i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fr-FR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));</a:t>
                      </a:r>
                    </a:p>
                    <a:p>
                      <a:pPr algn="l"/>
                      <a:r>
                        <a:rPr lang="fr-FR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fr-FR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startPage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((</a:t>
                      </a:r>
                      <a:r>
                        <a:rPr lang="fr-FR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(Math.</a:t>
                      </a:r>
                      <a:r>
                        <a:rPr lang="fr-FR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ceil((</a:t>
                      </a:r>
                      <a:r>
                        <a:rPr lang="fr-FR" altLang="ko-KR" sz="1200" b="1" i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double</a:t>
                      </a:r>
                      <a:r>
                        <a:rPr lang="fr-FR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fr-FR" altLang="ko-KR" sz="1200" b="1" i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fr-FR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/ </a:t>
                      </a:r>
                      <a:r>
                        <a:rPr lang="fr-FR" altLang="ko-KR" sz="1200" b="1" i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pageNumLimit</a:t>
                      </a:r>
                      <a:r>
                        <a:rPr lang="fr-FR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)) - 1) * </a:t>
                      </a:r>
                      <a:r>
                        <a:rPr lang="fr-FR" altLang="ko-KR" sz="1200" b="1" i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pageNumLimit</a:t>
                      </a:r>
                      <a:r>
                        <a:rPr lang="fr-FR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+ 1;</a:t>
                      </a:r>
                    </a:p>
                    <a:p>
                      <a:pPr algn="l"/>
                      <a:r>
                        <a:rPr lang="fr-FR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fr-FR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endPage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fr-FR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startPage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fr-FR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pageNumLimit</a:t>
                      </a:r>
                      <a:r>
                        <a:rPr lang="fr-FR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- 1;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maxPage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maxPage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.setStartpage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.setEndpage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.setMaxpage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maxPage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"member/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reviewPage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56045">
                <a:tc>
                  <a:txBody>
                    <a:bodyPr/>
                    <a:lstStyle/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29184" y="1947302"/>
            <a:ext cx="358563" cy="261610"/>
            <a:chOff x="4066753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66753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132" y="2167762"/>
            <a:ext cx="358563" cy="261610"/>
            <a:chOff x="4069850" y="927354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69850" y="927354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9218" y="2500819"/>
            <a:ext cx="358563" cy="261610"/>
            <a:chOff x="4057294" y="918944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57294" y="918944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2118" y="3238750"/>
            <a:ext cx="358563" cy="261610"/>
            <a:chOff x="4063802" y="919576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63802" y="919576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84561" y="4708950"/>
            <a:ext cx="358563" cy="261610"/>
            <a:chOff x="4064650" y="929995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64650" y="929995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02146" y="9965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 목록</a:t>
            </a:r>
          </a:p>
        </p:txBody>
      </p:sp>
      <p:grpSp>
        <p:nvGrpSpPr>
          <p:cNvPr id="23" name="그룹 22"/>
          <p:cNvGrpSpPr/>
          <p:nvPr/>
        </p:nvGrpSpPr>
        <p:grpSpPr>
          <a:xfrm>
            <a:off x="91491" y="4908866"/>
            <a:ext cx="358563" cy="261610"/>
            <a:chOff x="4065808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65808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18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1492" y="5115711"/>
            <a:ext cx="358563" cy="261610"/>
            <a:chOff x="4073748" y="928333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73748" y="928333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364969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14159" y="1480160"/>
          <a:ext cx="9105900" cy="2010818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014611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algn="l"/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리스트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 </a:t>
                      </a:r>
                      <a:r>
                        <a:rPr lang="en-US" altLang="ko-KR" sz="12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200" b="1" dirty="0" err="1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Param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 </a:t>
                      </a:r>
                      <a:r>
                        <a:rPr lang="en-US" altLang="ko-KR" sz="12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200" b="1" dirty="0" err="1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Param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200" b="1" dirty="0" err="1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Param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개수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getReviewListCnt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3226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reviewPage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1.Service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i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</a:rPr>
                        <a:t>getReviewListCnt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47422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18414" y="3833360"/>
          <a:ext cx="9522460" cy="2595817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220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리뷰 리스트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select 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resultMap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"review" </a:t>
                      </a:r>
                      <a:r>
                        <a:rPr lang="en-US" altLang="ko-KR" sz="1200" i="1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reviewPage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*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FROM (SELECT ROWNUM RN, REVIEW.* , HOTEL.HONAME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FROM REVIEW, HOTEL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WHERE REVIEW.V_HOCODE = HOTEL.HOCODE AND VWRITER = #{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WHERE RN BETWEEN #{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AND #{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리뷰 개수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select 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getReviewListCnt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COUNT(*) FROM REVIEW 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056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1.Select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문을 통해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review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와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이름 찾아주고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join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시켜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MloginId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값에 만 있는 정보를 추출해 출력한다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select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문을 통해 리뷰 개수를 출력한다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14159" y="1690029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9132" y="3976423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61160" y="5226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 목록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191194" y="2389816"/>
            <a:ext cx="358563" cy="261610"/>
            <a:chOff x="4099027" y="918107"/>
            <a:chExt cx="358563" cy="261610"/>
          </a:xfrm>
        </p:grpSpPr>
        <p:sp>
          <p:nvSpPr>
            <p:cNvPr id="19" name="타원 1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7876" y="5432225"/>
            <a:ext cx="358563" cy="261610"/>
            <a:chOff x="4099027" y="918107"/>
            <a:chExt cx="358563" cy="261610"/>
          </a:xfrm>
        </p:grpSpPr>
        <p:sp>
          <p:nvSpPr>
            <p:cNvPr id="22" name="타원 2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46107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reviewPage.jsp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92806" y="3111330"/>
            <a:ext cx="1677377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reviewPage.jsp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mapperId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en-US" altLang="ko-KR" sz="1000" dirty="0" err="1">
                <a:solidFill>
                  <a:schemeClr val="tx1"/>
                </a:solidFill>
              </a:rPr>
              <a:t>deleteReview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623862" y="30607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1984188" y="1914587"/>
            <a:ext cx="1656304" cy="844395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Mapping: “/</a:t>
            </a:r>
            <a:r>
              <a:rPr lang="en-US" altLang="ko-KR" sz="1000" dirty="0" err="1">
                <a:solidFill>
                  <a:schemeClr val="tx1"/>
                </a:solidFill>
              </a:rPr>
              <a:t>reviewPage</a:t>
            </a:r>
            <a:r>
              <a:rPr lang="en-US" altLang="ko-KR" sz="1000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Method: </a:t>
            </a:r>
            <a:r>
              <a:rPr lang="en-US" altLang="ko-KR" sz="1000" dirty="0" err="1">
                <a:solidFill>
                  <a:schemeClr val="tx1"/>
                </a:solidFill>
              </a:rPr>
              <a:t>reviewDelete</a:t>
            </a:r>
            <a:r>
              <a:rPr lang="en-US" altLang="ko-KR" sz="1000" dirty="0">
                <a:solidFill>
                  <a:schemeClr val="tx1"/>
                </a:solidFill>
              </a:rPr>
              <a:t>(String </a:t>
            </a:r>
            <a:r>
              <a:rPr lang="en-US" altLang="ko-KR" sz="1000" dirty="0" err="1">
                <a:solidFill>
                  <a:schemeClr val="tx1"/>
                </a:solidFill>
              </a:rPr>
              <a:t>vcode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99415"/>
            <a:ext cx="1485900" cy="70695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</a:t>
            </a:r>
            <a:r>
              <a:rPr lang="en-US" altLang="ko-KR" sz="1000" dirty="0" err="1">
                <a:solidFill>
                  <a:schemeClr val="tx1"/>
                </a:solidFill>
              </a:rPr>
              <a:t>reviewDelete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</a:rPr>
              <a:t>vcode</a:t>
            </a:r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691810" y="1984180"/>
            <a:ext cx="1544015" cy="661021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deleteReview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(String </a:t>
            </a: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vcode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1757094" y="336739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52017" y="3111149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ModelAndView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73500" y="3097612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ModelAndView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27771" y="3111149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</a:t>
            </a:r>
            <a:r>
              <a:rPr lang="ko-KR" altLang="en-US" sz="1200" dirty="0"/>
              <a:t>후기목록에서 삭제를 누르면 서버에 요청한다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값을 컨트롤러에서 받아 서비스에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전달받은 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해당 테이블에 값의 존재 여부를 확인인 후 결과값을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</a:t>
            </a:r>
            <a:r>
              <a:rPr lang="ko-KR" altLang="en-US" sz="1200" dirty="0"/>
              <a:t>에서 받은 값을 인터페이스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컨트롤러를 거쳐 클라이언트로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클라이언트에서 </a:t>
            </a:r>
            <a:r>
              <a:rPr lang="ko-KR" altLang="en-US" sz="1200" dirty="0" err="1"/>
              <a:t>응답받은</a:t>
            </a:r>
            <a:r>
              <a:rPr lang="ko-KR" altLang="en-US" sz="1200" dirty="0"/>
              <a:t> 값에 따라 페이지를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61610"/>
            <a:chOff x="4099027" y="918107"/>
            <a:chExt cx="358563" cy="261610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61610"/>
            <a:chOff x="4099027" y="918107"/>
            <a:chExt cx="358563" cy="261610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048" y="2730576"/>
            <a:ext cx="358563" cy="247796"/>
            <a:chOff x="4113268" y="917059"/>
            <a:chExt cx="358563" cy="24779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13268" y="917059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 목록 삭제</a:t>
            </a:r>
          </a:p>
        </p:txBody>
      </p:sp>
    </p:spTree>
    <p:extLst>
      <p:ext uri="{BB962C8B-B14F-4D97-AF65-F5344CB8AC3E}">
        <p14:creationId xmlns:p14="http://schemas.microsoft.com/office/powerpoint/2010/main" val="18419731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374341" y="1711425"/>
          <a:ext cx="9385300" cy="3334106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9288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@Controller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ReviewController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private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나의 후기 삭제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200" dirty="0" err="1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RequestMapping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reviewDelete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reviewDelete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</a:t>
                      </a:r>
                      <a:r>
                        <a:rPr lang="en-US" altLang="ko-KR" sz="12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reviewDelete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:"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reviewService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.reviewDelete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4818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후기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리스트 삭제를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reviewService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reviewDelete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return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시킨다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04232" y="3111418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4232" y="3635748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4231" y="3826248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04233" y="6661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 목록 삭제</a:t>
            </a:r>
          </a:p>
        </p:txBody>
      </p:sp>
    </p:spTree>
    <p:extLst>
      <p:ext uri="{BB962C8B-B14F-4D97-AF65-F5344CB8AC3E}">
        <p14:creationId xmlns:p14="http://schemas.microsoft.com/office/powerpoint/2010/main" val="145832980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19077" y="758952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매개변수 값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같이 묶여있는 좋아요 삭제를 위해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historyDelete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vcode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deleteReview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vcode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03276" y="1055542"/>
          <a:ext cx="4749592" cy="3668953"/>
        </p:xfrm>
        <a:graphic>
          <a:graphicData uri="http://schemas.openxmlformats.org/drawingml/2006/table">
            <a:tbl>
              <a:tblPr/>
              <a:tblGrid>
                <a:gridCol w="4749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9740">
                <a:tc>
                  <a:txBody>
                    <a:bodyPr/>
                    <a:lstStyle/>
                    <a:p>
                      <a:pPr algn="l"/>
                      <a:endParaRPr lang="ko-KR" altLang="en-US" sz="1200" b="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319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나의 리뷰 삭제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reviewDelete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좋아요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history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삭제</a:t>
                      </a:r>
                    </a:p>
                    <a:p>
                      <a:pPr algn="l"/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historyDelete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.historyDelete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삭제</a:t>
                      </a:r>
                    </a:p>
                    <a:p>
                      <a:pPr algn="l"/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reviewDelete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2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.deleteReview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"redirect: 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reviewPage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9740">
                <a:tc>
                  <a:txBody>
                    <a:bodyPr/>
                    <a:lstStyle/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5883" y="1925304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877" y="2130425"/>
            <a:ext cx="358563" cy="261610"/>
            <a:chOff x="4113210" y="918698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3210" y="918698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5883" y="2672981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0877" y="3235853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0877" y="3441033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02146" y="9965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 목록 삭제</a:t>
            </a:r>
          </a:p>
        </p:txBody>
      </p:sp>
    </p:spTree>
    <p:extLst>
      <p:ext uri="{BB962C8B-B14F-4D97-AF65-F5344CB8AC3E}">
        <p14:creationId xmlns:p14="http://schemas.microsoft.com/office/powerpoint/2010/main" val="3484464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14159" y="1480160"/>
          <a:ext cx="9105900" cy="1717837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014611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삭제</a:t>
                      </a:r>
                      <a:endParaRPr lang="en-US" altLang="en-US" sz="12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algn="l"/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 </a:t>
                      </a:r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deleteReview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           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history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삭제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     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historyDelete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3226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deleteReview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ReviewMapper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i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historyDelete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47422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18414" y="3833360"/>
          <a:ext cx="9522460" cy="2230057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220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리뷰 삭제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delete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deleteReview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 FROM REVIEW WHERE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 = #{</a:t>
                      </a:r>
                      <a:r>
                        <a:rPr lang="en-US" altLang="ko-KR" sz="1200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2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delete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endParaRPr lang="en-US" altLang="ko-KR" sz="1200" dirty="0">
                        <a:solidFill>
                          <a:srgbClr val="008080"/>
                        </a:solidFill>
                        <a:latin typeface="맑은 고딕" panose="020B0503020000020004" pitchFamily="50" charset="-127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리뷰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history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삭제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delete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historyDelete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 FROM HISTORY WHERE HI_VCODE= #{VCODE}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delete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056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1.delet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문을 사용해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가 같으면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delet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문을 사용해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hi_vcode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와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가 같으면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37078" y="1892475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9132" y="3976423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61160" y="5226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 목록 삭제</a:t>
            </a:r>
          </a:p>
        </p:txBody>
      </p:sp>
      <p:grpSp>
        <p:nvGrpSpPr>
          <p:cNvPr id="18" name="그룹 17"/>
          <p:cNvGrpSpPr/>
          <p:nvPr/>
        </p:nvGrpSpPr>
        <p:grpSpPr>
          <a:xfrm>
            <a:off x="446439" y="2246077"/>
            <a:ext cx="358563" cy="261610"/>
            <a:chOff x="4099027" y="918107"/>
            <a:chExt cx="358563" cy="261610"/>
          </a:xfrm>
        </p:grpSpPr>
        <p:sp>
          <p:nvSpPr>
            <p:cNvPr id="19" name="타원 1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7876" y="5432225"/>
            <a:ext cx="358563" cy="261610"/>
            <a:chOff x="4099027" y="918107"/>
            <a:chExt cx="358563" cy="261610"/>
          </a:xfrm>
        </p:grpSpPr>
        <p:sp>
          <p:nvSpPr>
            <p:cNvPr id="22" name="타원 2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536372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후기 목록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후기 삭제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247E7D3-9FE5-4CF5-96DD-D7415BBFE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34" y="941946"/>
            <a:ext cx="6198601" cy="49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0498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3515518"/>
              </p:ext>
            </p:extLst>
          </p:nvPr>
        </p:nvGraphicFramePr>
        <p:xfrm>
          <a:off x="241300" y="1564639"/>
          <a:ext cx="9385300" cy="2581656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checkKakaoJoin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checkKakaoJoin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checkKakaoJoin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.checkKakaoJoin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en-US" altLang="ko-KR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checkKakaoJoin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754668" y="2169106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640520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0CF4EA45-AD9B-4AEF-9B59-AF12391AA19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로그인 확인</a:t>
            </a:r>
          </a:p>
        </p:txBody>
      </p:sp>
    </p:spTree>
    <p:extLst>
      <p:ext uri="{BB962C8B-B14F-4D97-AF65-F5344CB8AC3E}">
        <p14:creationId xmlns:p14="http://schemas.microsoft.com/office/powerpoint/2010/main" val="556542609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462923" y="3945480"/>
            <a:ext cx="8980151" cy="1952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/>
              <a:t>개요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100" dirty="0" err="1">
                <a:solidFill>
                  <a:schemeClr val="tx1"/>
                </a:solidFill>
              </a:rPr>
              <a:t>c_FaqListForm.jsp</a:t>
            </a:r>
            <a:r>
              <a:rPr lang="ko-KR" altLang="en-US" sz="1100" dirty="0"/>
              <a:t>에서 </a:t>
            </a:r>
            <a:r>
              <a:rPr lang="en-US" altLang="ko-KR" sz="1100" dirty="0"/>
              <a:t>Select</a:t>
            </a:r>
            <a:r>
              <a:rPr lang="ko-KR" altLang="en-US" sz="1100" dirty="0"/>
              <a:t>메뉴를 선택</a:t>
            </a:r>
            <a:endParaRPr lang="en-US" altLang="ko-KR" sz="1100" dirty="0"/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요청 받은 값을 컨트롤러에서 서비스로 전달한다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서비스에서 인터페이스에 전달한다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인터페이스에서 받은 값으로 </a:t>
            </a:r>
            <a:r>
              <a:rPr lang="en-US" altLang="ko-KR" sz="1100" dirty="0"/>
              <a:t>Mapper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100" dirty="0"/>
              <a:t>DB</a:t>
            </a:r>
            <a:r>
              <a:rPr lang="ko-KR" altLang="en-US" sz="1100" dirty="0"/>
              <a:t>에 테이블에 값을 삭제 후 결과값을 인터페이스에 전달한다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클라이언트에서 페이지를 이동한다</a:t>
            </a:r>
            <a:r>
              <a:rPr lang="en-US" altLang="ko-KR" sz="1100" dirty="0"/>
              <a:t>.</a:t>
            </a:r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6611CF76-31CA-4375-A1B8-08842A3121B7}"/>
              </a:ext>
            </a:extLst>
          </p:cNvPr>
          <p:cNvGrpSpPr/>
          <p:nvPr/>
        </p:nvGrpSpPr>
        <p:grpSpPr>
          <a:xfrm>
            <a:off x="443691" y="1495568"/>
            <a:ext cx="8946500" cy="2262700"/>
            <a:chOff x="443691" y="1495568"/>
            <a:chExt cx="8946500" cy="2262700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0F0EC16E-0B33-4B0B-A756-48A0DFB88FC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599832" y="200381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8139F9E5-9B7D-41FC-9633-6E061EEF1619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066981" y="201248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919F1AB4-F77D-4619-A31B-0226515A96C7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1231320" y="2008542"/>
              <a:ext cx="7329" cy="1741056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CB3E6438-4E37-4440-9410-5455368E9E8A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4903827" y="2012484"/>
              <a:ext cx="19256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E89BF987-BB65-4990-AC13-342C1F317E70}"/>
                </a:ext>
              </a:extLst>
            </p:cNvPr>
            <p:cNvSpPr/>
            <p:nvPr/>
          </p:nvSpPr>
          <p:spPr>
            <a:xfrm>
              <a:off x="443691" y="1495568"/>
              <a:ext cx="1589915" cy="5129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Client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8A6F9F9-5887-4559-911C-E2D737CFEAE4}"/>
                </a:ext>
              </a:extLst>
            </p:cNvPr>
            <p:cNvSpPr/>
            <p:nvPr/>
          </p:nvSpPr>
          <p:spPr>
            <a:xfrm>
              <a:off x="2283476" y="1504238"/>
              <a:ext cx="156700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Controller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D319EF23-29C3-4795-93E7-0D9FFA1EDBF7}"/>
                </a:ext>
              </a:extLst>
            </p:cNvPr>
            <p:cNvSpPr/>
            <p:nvPr/>
          </p:nvSpPr>
          <p:spPr>
            <a:xfrm>
              <a:off x="4116197" y="1504238"/>
              <a:ext cx="157525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Service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BD55E3D-8F4F-4EA6-98F2-0DECF33D8AD8}"/>
                </a:ext>
              </a:extLst>
            </p:cNvPr>
            <p:cNvSpPr/>
            <p:nvPr/>
          </p:nvSpPr>
          <p:spPr>
            <a:xfrm>
              <a:off x="5957168" y="150423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Interface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1DF05CF3-A81F-46AB-978F-FF27CD363F53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6747528" y="2012484"/>
              <a:ext cx="23051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수행의 시작/종료 36">
              <a:extLst>
                <a:ext uri="{FF2B5EF4-FFF2-40B4-BE49-F238E27FC236}">
                  <a16:creationId xmlns="" xmlns:a16="http://schemas.microsoft.com/office/drawing/2014/main" id="{8AC21BB6-E878-41C9-8D46-1D2023DD443D}"/>
                </a:ext>
              </a:extLst>
            </p:cNvPr>
            <p:cNvSpPr/>
            <p:nvPr/>
          </p:nvSpPr>
          <p:spPr>
            <a:xfrm>
              <a:off x="512582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c_FaqListForm.jsp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>
              <a:extLst>
                <a:ext uri="{FF2B5EF4-FFF2-40B4-BE49-F238E27FC236}">
                  <a16:creationId xmlns="" xmlns:a16="http://schemas.microsoft.com/office/drawing/2014/main" id="{0B10CF2F-6826-4937-B39A-998A9818E1FD}"/>
                </a:ext>
              </a:extLst>
            </p:cNvPr>
            <p:cNvSpPr/>
            <p:nvPr/>
          </p:nvSpPr>
          <p:spPr>
            <a:xfrm>
              <a:off x="504069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c_FaqListForm.jsp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394E4024-A653-4B80-A0A8-CBCFA27D01C0}"/>
                </a:ext>
              </a:extLst>
            </p:cNvPr>
            <p:cNvCxnSpPr>
              <a:cxnSpLocks/>
              <a:stCxn id="37" idx="3"/>
              <a:endCxn id="48" idx="1"/>
            </p:cNvCxnSpPr>
            <p:nvPr/>
          </p:nvCxnSpPr>
          <p:spPr>
            <a:xfrm flipV="1">
              <a:off x="1964713" y="2562379"/>
              <a:ext cx="5900447" cy="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순서도: 수행의 시작/종료 39">
              <a:extLst>
                <a:ext uri="{FF2B5EF4-FFF2-40B4-BE49-F238E27FC236}">
                  <a16:creationId xmlns="" xmlns:a16="http://schemas.microsoft.com/office/drawing/2014/main" id="{33F6E294-0C3D-464B-99FC-C9984A36468C}"/>
                </a:ext>
              </a:extLst>
            </p:cNvPr>
            <p:cNvSpPr/>
            <p:nvPr/>
          </p:nvSpPr>
          <p:spPr>
            <a:xfrm>
              <a:off x="2346004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Mapping : “/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searchingFAQList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  <a:endParaRPr lang="en-US" altLang="ko-KR" sz="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searchingFAQList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faq_qccode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1" name="순서도: 수행의 시작/종료 40">
              <a:extLst>
                <a:ext uri="{FF2B5EF4-FFF2-40B4-BE49-F238E27FC236}">
                  <a16:creationId xmlns="" xmlns:a16="http://schemas.microsoft.com/office/drawing/2014/main" id="{95B0F95C-3A8E-4B2D-AD05-9E54389A21E5}"/>
                </a:ext>
              </a:extLst>
            </p:cNvPr>
            <p:cNvSpPr/>
            <p:nvPr/>
          </p:nvSpPr>
          <p:spPr>
            <a:xfrm>
              <a:off x="4182850" y="2227577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searchingFAQList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faq_qccode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2" name="순서도: 수행의 시작/종료 41">
              <a:extLst>
                <a:ext uri="{FF2B5EF4-FFF2-40B4-BE49-F238E27FC236}">
                  <a16:creationId xmlns="" xmlns:a16="http://schemas.microsoft.com/office/drawing/2014/main" id="{766B35FE-920C-4CB8-8C67-51783D8F9B68}"/>
                </a:ext>
              </a:extLst>
            </p:cNvPr>
            <p:cNvSpPr/>
            <p:nvPr/>
          </p:nvSpPr>
          <p:spPr>
            <a:xfrm>
              <a:off x="6020121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searchingFAQList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faq_qccode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299CD89B-9E69-401A-8E0B-940F49F99C74}"/>
                </a:ext>
              </a:extLst>
            </p:cNvPr>
            <p:cNvCxnSpPr>
              <a:cxnSpLocks/>
              <a:stCxn id="49" idx="1"/>
              <a:endCxn id="38" idx="3"/>
            </p:cNvCxnSpPr>
            <p:nvPr/>
          </p:nvCxnSpPr>
          <p:spPr>
            <a:xfrm flipH="1">
              <a:off x="1956200" y="3323534"/>
              <a:ext cx="59089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수행의 시작/종료 43">
              <a:extLst>
                <a:ext uri="{FF2B5EF4-FFF2-40B4-BE49-F238E27FC236}">
                  <a16:creationId xmlns="" xmlns:a16="http://schemas.microsoft.com/office/drawing/2014/main" id="{B4CE6B54-F69A-4825-8B20-5581268A25B2}"/>
                </a:ext>
              </a:extLst>
            </p:cNvPr>
            <p:cNvSpPr/>
            <p:nvPr/>
          </p:nvSpPr>
          <p:spPr>
            <a:xfrm>
              <a:off x="2347768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ModelAndView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행의 시작/종료 44">
              <a:extLst>
                <a:ext uri="{FF2B5EF4-FFF2-40B4-BE49-F238E27FC236}">
                  <a16:creationId xmlns="" xmlns:a16="http://schemas.microsoft.com/office/drawing/2014/main" id="{FAA418D7-DA33-4C1A-AD9A-F805D3DF2C52}"/>
                </a:ext>
              </a:extLst>
            </p:cNvPr>
            <p:cNvSpPr/>
            <p:nvPr/>
          </p:nvSpPr>
          <p:spPr>
            <a:xfrm>
              <a:off x="4198035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ModelAndView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순서도: 수행의 시작/종료 45">
              <a:extLst>
                <a:ext uri="{FF2B5EF4-FFF2-40B4-BE49-F238E27FC236}">
                  <a16:creationId xmlns="" xmlns:a16="http://schemas.microsoft.com/office/drawing/2014/main" id="{32CC795A-2848-4B86-9D76-97536B1350B8}"/>
                </a:ext>
              </a:extLst>
            </p:cNvPr>
            <p:cNvSpPr/>
            <p:nvPr/>
          </p:nvSpPr>
          <p:spPr>
            <a:xfrm>
              <a:off x="6044417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ArrayList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B48334D0-F579-48F4-8962-D9FD7B369EB8}"/>
                </a:ext>
              </a:extLst>
            </p:cNvPr>
            <p:cNvSpPr/>
            <p:nvPr/>
          </p:nvSpPr>
          <p:spPr>
            <a:xfrm>
              <a:off x="7809473" y="149556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Mapper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순서도: 수행의 시작/종료 47">
              <a:extLst>
                <a:ext uri="{FF2B5EF4-FFF2-40B4-BE49-F238E27FC236}">
                  <a16:creationId xmlns="" xmlns:a16="http://schemas.microsoft.com/office/drawing/2014/main" id="{B436E811-B863-4EF6-9D5C-D18CAFB4ED52}"/>
                </a:ext>
              </a:extLst>
            </p:cNvPr>
            <p:cNvSpPr/>
            <p:nvPr/>
          </p:nvSpPr>
          <p:spPr>
            <a:xfrm>
              <a:off x="7865160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searchingFAQList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순서도: 수행의 시작/종료 48">
              <a:extLst>
                <a:ext uri="{FF2B5EF4-FFF2-40B4-BE49-F238E27FC236}">
                  <a16:creationId xmlns="" xmlns:a16="http://schemas.microsoft.com/office/drawing/2014/main" id="{77E8772E-80DB-4E2E-A39E-C4F8CA1BB9FD}"/>
                </a:ext>
              </a:extLst>
            </p:cNvPr>
            <p:cNvSpPr/>
            <p:nvPr/>
          </p:nvSpPr>
          <p:spPr>
            <a:xfrm>
              <a:off x="7865160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ArrayList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</p:grpSp>
      <p:sp>
        <p:nvSpPr>
          <p:cNvPr id="50" name="제목 2">
            <a:extLst>
              <a:ext uri="{FF2B5EF4-FFF2-40B4-BE49-F238E27FC236}">
                <a16:creationId xmlns="" xmlns:a16="http://schemas.microsoft.com/office/drawing/2014/main" id="{1B25C666-5E32-401C-B181-D8E4250FFBDA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자주묻는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질문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카테고리 별로 나눠 보여주기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163427640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Controller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FA74253-9ABF-4FB5-BF87-D4DDB4D37E99}"/>
              </a:ext>
            </a:extLst>
          </p:cNvPr>
          <p:cNvSpPr txBox="1"/>
          <p:nvPr/>
        </p:nvSpPr>
        <p:spPr>
          <a:xfrm>
            <a:off x="677723" y="1834214"/>
            <a:ext cx="460449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+mj-ea"/>
                <a:ea typeface="+mj-ea"/>
              </a:rPr>
              <a:t>// FAQ </a:t>
            </a:r>
            <a:r>
              <a:rPr lang="ko-KR" altLang="en-US" sz="1200" dirty="0">
                <a:solidFill>
                  <a:srgbClr val="3F7F5F"/>
                </a:solidFill>
                <a:latin typeface="+mj-ea"/>
                <a:ea typeface="+mj-ea"/>
              </a:rPr>
              <a:t>카테고리 선택 리스트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  <a:latin typeface="+mj-ea"/>
                <a:ea typeface="+mj-ea"/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(value = </a:t>
            </a:r>
            <a:r>
              <a:rPr lang="en-US" altLang="ko-KR" sz="1200" dirty="0">
                <a:solidFill>
                  <a:srgbClr val="2A00FF"/>
                </a:solidFill>
                <a:latin typeface="+mj-ea"/>
                <a:ea typeface="+mj-ea"/>
              </a:rPr>
              <a:t>"/</a:t>
            </a:r>
            <a:r>
              <a:rPr lang="en-US" altLang="ko-KR" sz="1200" dirty="0" err="1">
                <a:solidFill>
                  <a:srgbClr val="2A00FF"/>
                </a:solidFill>
                <a:latin typeface="+mj-ea"/>
                <a:ea typeface="+mj-ea"/>
              </a:rPr>
              <a:t>searchingFAQList</a:t>
            </a:r>
            <a:r>
              <a:rPr lang="en-US" altLang="ko-KR" sz="1200" dirty="0">
                <a:solidFill>
                  <a:srgbClr val="2A00FF"/>
                </a:solidFill>
                <a:latin typeface="+mj-ea"/>
                <a:ea typeface="+mj-ea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+mj-ea"/>
                <a:ea typeface="+mj-ea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ModelAndView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searchingFAQList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  <a:latin typeface="+mj-ea"/>
                <a:ea typeface="+mj-ea"/>
              </a:rPr>
              <a:t>faq_qccode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+mj-ea"/>
                <a:ea typeface="+mj-ea"/>
              </a:rPr>
              <a:t>// </a:t>
            </a:r>
            <a:r>
              <a:rPr lang="en-US" altLang="ko-KR" sz="1200" dirty="0" err="1">
                <a:solidFill>
                  <a:srgbClr val="3F7F5F"/>
                </a:solidFill>
                <a:latin typeface="+mj-ea"/>
                <a:ea typeface="+mj-ea"/>
              </a:rPr>
              <a:t>searchingFAQList</a:t>
            </a:r>
            <a:endParaRPr lang="en-US" altLang="ko-KR" sz="1200" dirty="0">
              <a:solidFill>
                <a:srgbClr val="3F7F5F"/>
              </a:solidFill>
              <a:latin typeface="+mj-ea"/>
              <a:ea typeface="+mj-ea"/>
            </a:endParaRP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  <a:latin typeface="+mj-ea"/>
                <a:ea typeface="+mj-ea"/>
              </a:rPr>
              <a:t>mav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+mj-ea"/>
                <a:ea typeface="+mj-ea"/>
              </a:rPr>
              <a:t>helpService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.searchingFAQList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+mj-ea"/>
                <a:ea typeface="+mj-ea"/>
              </a:rPr>
              <a:t>faq_qccode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algn="l"/>
            <a:endParaRPr lang="ko-KR" altLang="en-US" sz="1200" dirty="0">
              <a:latin typeface="+mj-ea"/>
              <a:ea typeface="+mj-ea"/>
            </a:endParaRP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+mj-ea"/>
                <a:ea typeface="+mj-ea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rgbClr val="0000C0"/>
                </a:solidFill>
                <a:latin typeface="+mj-ea"/>
                <a:ea typeface="+mj-ea"/>
              </a:rPr>
              <a:t>mav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3856373-CC85-4B20-9095-48CC62B066BF}"/>
              </a:ext>
            </a:extLst>
          </p:cNvPr>
          <p:cNvSpPr txBox="1"/>
          <p:nvPr/>
        </p:nvSpPr>
        <p:spPr>
          <a:xfrm>
            <a:off x="677724" y="3526984"/>
            <a:ext cx="8550550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just" latinLnBrk="1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ko-KR" altLang="en-US" sz="1200" dirty="0">
                <a:latin typeface="+mn-ea"/>
                <a:cs typeface="Times New Roman"/>
              </a:rPr>
              <a:t>클라이언트에서 요청한 카테고리 코드를 </a:t>
            </a:r>
            <a:r>
              <a:rPr lang="en-US" altLang="ko-KR" sz="1200" dirty="0">
                <a:latin typeface="+mn-ea"/>
                <a:cs typeface="Times New Roman"/>
              </a:rPr>
              <a:t>String </a:t>
            </a:r>
            <a:r>
              <a:rPr lang="ko-KR" altLang="en-US" sz="1200" dirty="0">
                <a:latin typeface="+mn-ea"/>
                <a:cs typeface="Times New Roman"/>
              </a:rPr>
              <a:t>형태로 변수 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params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에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 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담는다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.</a:t>
            </a:r>
            <a:endParaRPr lang="en-US" altLang="en-US" sz="1200" b="0" i="0" dirty="0">
              <a:solidFill>
                <a:schemeClr val="tx1"/>
              </a:solidFill>
              <a:latin typeface="+mn-ea"/>
              <a:ea typeface="+mn-ea"/>
              <a:cs typeface="Times New Roman"/>
            </a:endParaRPr>
          </a:p>
          <a:p>
            <a:pPr marL="228600" lvl="0" indent="-228600" algn="just" latinLnBrk="1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en-US" sz="1200" b="0" i="0" dirty="0" err="1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HelpService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에 있는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searchingFAQList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(params)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를 실행한다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B8ADE24C-0CEC-488D-8D4E-F8DB5BCDDF34}"/>
              </a:ext>
            </a:extLst>
          </p:cNvPr>
          <p:cNvGrpSpPr/>
          <p:nvPr/>
        </p:nvGrpSpPr>
        <p:grpSpPr>
          <a:xfrm>
            <a:off x="522876" y="2231644"/>
            <a:ext cx="309693" cy="253916"/>
            <a:chOff x="4099027" y="936729"/>
            <a:chExt cx="309693" cy="253916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DC3E7D57-C8DF-4218-B834-18D813748B9C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AA8AF5EA-7BAB-45C5-9A61-7EE30C0B0DF2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FC54455A-39D1-4D9D-BC4F-5E1DA2A45197}"/>
              </a:ext>
            </a:extLst>
          </p:cNvPr>
          <p:cNvGrpSpPr/>
          <p:nvPr/>
        </p:nvGrpSpPr>
        <p:grpSpPr>
          <a:xfrm>
            <a:off x="522876" y="2608670"/>
            <a:ext cx="309693" cy="253916"/>
            <a:chOff x="4099027" y="936729"/>
            <a:chExt cx="309693" cy="253916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79C5A2CE-6663-438F-9FE4-5D5CFAB36A0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A9A628EF-0AAC-499C-8BA0-B9912273BDD6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ED57558B-83FF-46E2-B988-8E77266B0E72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4" name="제목 2">
            <a:extLst>
              <a:ext uri="{FF2B5EF4-FFF2-40B4-BE49-F238E27FC236}">
                <a16:creationId xmlns="" xmlns:a16="http://schemas.microsoft.com/office/drawing/2014/main" id="{5CAB2C27-F74B-44DA-ACF3-9CBD2667DC51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자주묻는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질문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카테고리 별로 나눠 보여주기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819678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E35EBBF9-225C-468D-9E5E-BFE7FBBD480B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Service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5ED6C86-7035-40A7-BB7A-03B57CD6A626}"/>
              </a:ext>
            </a:extLst>
          </p:cNvPr>
          <p:cNvSpPr txBox="1"/>
          <p:nvPr/>
        </p:nvSpPr>
        <p:spPr>
          <a:xfrm>
            <a:off x="677723" y="1834214"/>
            <a:ext cx="52259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  <a:latin typeface="+mj-ea"/>
                <a:ea typeface="+mj-ea"/>
              </a:rPr>
              <a:t>// FAQ </a:t>
            </a:r>
            <a:r>
              <a:rPr lang="ko-KR" altLang="en-US" sz="1200" dirty="0">
                <a:solidFill>
                  <a:srgbClr val="3F7F5F"/>
                </a:solidFill>
                <a:latin typeface="+mj-ea"/>
                <a:ea typeface="+mj-ea"/>
              </a:rPr>
              <a:t>카테고리 코드에 따른 </a:t>
            </a:r>
            <a:r>
              <a:rPr lang="en-US" altLang="ko-KR" sz="1200" dirty="0" err="1">
                <a:solidFill>
                  <a:srgbClr val="3F7F5F"/>
                </a:solidFill>
                <a:latin typeface="+mj-ea"/>
                <a:ea typeface="+mj-ea"/>
              </a:rPr>
              <a:t>ArrayList</a:t>
            </a:r>
            <a:r>
              <a:rPr lang="en-US" altLang="ko-KR" sz="1200" dirty="0">
                <a:solidFill>
                  <a:srgbClr val="3F7F5F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rgbClr val="3F7F5F"/>
                </a:solidFill>
                <a:latin typeface="+mj-ea"/>
                <a:ea typeface="+mj-ea"/>
              </a:rPr>
              <a:t>불러오기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+mj-ea"/>
                <a:ea typeface="+mj-ea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ModelAndView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searchingFAQList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  <a:latin typeface="+mj-ea"/>
                <a:ea typeface="+mj-ea"/>
              </a:rPr>
              <a:t>faq_qccode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 {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  <a:latin typeface="+mj-ea"/>
                <a:ea typeface="+mj-ea"/>
              </a:rPr>
              <a:t>mav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dirty="0">
                <a:solidFill>
                  <a:srgbClr val="7F0055"/>
                </a:solidFill>
                <a:latin typeface="+mj-ea"/>
                <a:ea typeface="+mj-ea"/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ModelAndView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();</a:t>
            </a:r>
          </a:p>
          <a:p>
            <a:pPr algn="l"/>
            <a:endParaRPr lang="ko-KR" altLang="en-US" sz="1200" dirty="0">
              <a:latin typeface="+mj-ea"/>
              <a:ea typeface="+mj-ea"/>
            </a:endParaRP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+mj-ea"/>
                <a:ea typeface="+mj-ea"/>
              </a:rPr>
              <a:t>// </a:t>
            </a:r>
            <a:r>
              <a:rPr lang="ko-KR" altLang="en-US" sz="1200" dirty="0" err="1">
                <a:solidFill>
                  <a:srgbClr val="3F7F5F"/>
                </a:solidFill>
                <a:latin typeface="+mj-ea"/>
                <a:ea typeface="+mj-ea"/>
              </a:rPr>
              <a:t>자묻질</a:t>
            </a:r>
            <a:r>
              <a:rPr lang="ko-KR" altLang="en-US" sz="1200" dirty="0">
                <a:solidFill>
                  <a:srgbClr val="3F7F5F"/>
                </a:solidFill>
                <a:latin typeface="+mj-ea"/>
                <a:ea typeface="+mj-ea"/>
              </a:rPr>
              <a:t> 카테고리에 따른 리스트 </a:t>
            </a:r>
            <a:r>
              <a:rPr lang="en-US" altLang="ko-KR" sz="1200" dirty="0">
                <a:solidFill>
                  <a:srgbClr val="3F7F5F"/>
                </a:solidFill>
                <a:latin typeface="+mj-ea"/>
                <a:ea typeface="+mj-ea"/>
              </a:rPr>
              <a:t>select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ArrayList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&lt;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FaqDTO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&gt; </a:t>
            </a:r>
            <a:r>
              <a:rPr lang="en-US" altLang="ko-KR" sz="1200" dirty="0" err="1">
                <a:solidFill>
                  <a:srgbClr val="6A3E3E"/>
                </a:solidFill>
                <a:latin typeface="+mj-ea"/>
                <a:ea typeface="+mj-ea"/>
              </a:rPr>
              <a:t>FaqList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  <a:latin typeface="+mj-ea"/>
                <a:ea typeface="+mj-ea"/>
              </a:rPr>
              <a:t>helpMapper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.searchingFAQList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  <a:latin typeface="+mj-ea"/>
                <a:ea typeface="+mj-ea"/>
              </a:rPr>
              <a:t>faq_qccode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  <a:latin typeface="+mj-ea"/>
                <a:ea typeface="+mj-ea"/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  <a:latin typeface="+mj-ea"/>
                <a:ea typeface="+mj-ea"/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  <a:latin typeface="+mj-ea"/>
                <a:ea typeface="+mj-ea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+mj-ea"/>
                <a:ea typeface="+mj-ea"/>
              </a:rPr>
              <a:t>FaqList</a:t>
            </a:r>
            <a:r>
              <a:rPr lang="en-US" altLang="ko-KR" sz="1200" i="1" dirty="0">
                <a:solidFill>
                  <a:srgbClr val="2A00FF"/>
                </a:solidFill>
                <a:latin typeface="+mj-ea"/>
                <a:ea typeface="+mj-ea"/>
              </a:rPr>
              <a:t>:::"</a:t>
            </a:r>
            <a:r>
              <a:rPr lang="en-US" altLang="ko-KR" sz="1200" i="1" dirty="0">
                <a:solidFill>
                  <a:srgbClr val="000000"/>
                </a:solidFill>
                <a:latin typeface="+mj-ea"/>
                <a:ea typeface="+mj-ea"/>
              </a:rPr>
              <a:t> + </a:t>
            </a:r>
            <a:r>
              <a:rPr lang="en-US" altLang="ko-KR" sz="1200" i="1" dirty="0" err="1">
                <a:solidFill>
                  <a:srgbClr val="6A3E3E"/>
                </a:solidFill>
                <a:latin typeface="+mj-ea"/>
                <a:ea typeface="+mj-ea"/>
              </a:rPr>
              <a:t>FaqList</a:t>
            </a:r>
            <a:r>
              <a:rPr lang="en-US" altLang="ko-KR" sz="1200" i="1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  <a:latin typeface="+mj-ea"/>
                <a:ea typeface="+mj-ea"/>
              </a:rPr>
              <a:t>mav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.addObject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+mj-ea"/>
                <a:ea typeface="+mj-ea"/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  <a:latin typeface="+mj-ea"/>
                <a:ea typeface="+mj-ea"/>
              </a:rPr>
              <a:t>FaqList</a:t>
            </a:r>
            <a:r>
              <a:rPr lang="en-US" altLang="ko-KR" sz="1200" dirty="0">
                <a:solidFill>
                  <a:srgbClr val="2A00FF"/>
                </a:solidFill>
                <a:latin typeface="+mj-ea"/>
                <a:ea typeface="+mj-ea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200" dirty="0" err="1">
                <a:solidFill>
                  <a:srgbClr val="6A3E3E"/>
                </a:solidFill>
                <a:latin typeface="+mj-ea"/>
                <a:ea typeface="+mj-ea"/>
              </a:rPr>
              <a:t>FaqList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  <a:latin typeface="+mj-ea"/>
                <a:ea typeface="+mj-ea"/>
              </a:rPr>
              <a:t>mav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.setViewName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+mj-ea"/>
                <a:ea typeface="+mj-ea"/>
              </a:rPr>
              <a:t>"help/</a:t>
            </a:r>
            <a:r>
              <a:rPr lang="en-US" altLang="ko-KR" sz="1200" dirty="0" err="1">
                <a:solidFill>
                  <a:srgbClr val="2A00FF"/>
                </a:solidFill>
                <a:latin typeface="+mj-ea"/>
                <a:ea typeface="+mj-ea"/>
              </a:rPr>
              <a:t>c_FaqListForm</a:t>
            </a:r>
            <a:r>
              <a:rPr lang="en-US" altLang="ko-KR" sz="1200" dirty="0">
                <a:solidFill>
                  <a:srgbClr val="2A00FF"/>
                </a:solidFill>
                <a:latin typeface="+mj-ea"/>
                <a:ea typeface="+mj-ea"/>
              </a:rPr>
              <a:t>"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);</a:t>
            </a:r>
          </a:p>
          <a:p>
            <a:pPr algn="l"/>
            <a:endParaRPr lang="ko-KR" altLang="en-US" sz="1200" dirty="0">
              <a:latin typeface="+mj-ea"/>
              <a:ea typeface="+mj-ea"/>
            </a:endParaRPr>
          </a:p>
          <a:p>
            <a:pPr algn="l"/>
            <a:r>
              <a:rPr lang="en-US" altLang="ko-KR" sz="1200" dirty="0">
                <a:solidFill>
                  <a:srgbClr val="7F0055"/>
                </a:solidFill>
                <a:latin typeface="+mj-ea"/>
                <a:ea typeface="+mj-ea"/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rgbClr val="0000C0"/>
                </a:solidFill>
                <a:latin typeface="+mj-ea"/>
                <a:ea typeface="+mj-ea"/>
              </a:rPr>
              <a:t>mav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}</a:t>
            </a:r>
            <a:endParaRPr lang="ko-KR" altLang="en-US" sz="1200" dirty="0"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B26B424-BB95-4515-8442-68FF3A6265C1}"/>
              </a:ext>
            </a:extLst>
          </p:cNvPr>
          <p:cNvSpPr txBox="1"/>
          <p:nvPr/>
        </p:nvSpPr>
        <p:spPr>
          <a:xfrm>
            <a:off x="677724" y="4265648"/>
            <a:ext cx="8550550" cy="1165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ko-KR" altLang="en-US" sz="1200" dirty="0">
                <a:latin typeface="+mn-ea"/>
                <a:cs typeface="Times New Roman"/>
              </a:rPr>
              <a:t>반환할 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ModelAndView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mav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생성한다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0" i="0" u="none" strike="noStrike" dirty="0">
              <a:effectLst/>
              <a:latin typeface="맑은 고딕" panose="020B0503020000020004" pitchFamily="50" charset="-127"/>
            </a:endParaRP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ArrayList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타입의 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searchingFAQList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faq_qccode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interface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보내준다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setViewName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을 통해 이동할 페이지를 지정한다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.</a:t>
            </a:r>
            <a:endParaRPr lang="en-US" altLang="ko-KR" sz="1200" b="0" i="0" u="none" strike="noStrike" kern="120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ModelAndView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객체를 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반환한다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0" i="0" u="none" strike="noStrike" dirty="0"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112099AC-6459-41E2-99D3-53B2FF724AA8}"/>
              </a:ext>
            </a:extLst>
          </p:cNvPr>
          <p:cNvGrpSpPr/>
          <p:nvPr/>
        </p:nvGrpSpPr>
        <p:grpSpPr>
          <a:xfrm>
            <a:off x="522876" y="2231644"/>
            <a:ext cx="309693" cy="253916"/>
            <a:chOff x="4099027" y="936729"/>
            <a:chExt cx="309693" cy="253916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F71E190D-89F0-4F02-AAF2-93DF25D7BE5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81E1DFFD-959C-4C80-8D44-1D19254B888B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87C3B792-03DA-466C-AAEF-A102F37B6B83}"/>
              </a:ext>
            </a:extLst>
          </p:cNvPr>
          <p:cNvGrpSpPr/>
          <p:nvPr/>
        </p:nvGrpSpPr>
        <p:grpSpPr>
          <a:xfrm>
            <a:off x="499186" y="2770175"/>
            <a:ext cx="309693" cy="253916"/>
            <a:chOff x="4099027" y="936729"/>
            <a:chExt cx="309693" cy="253916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4CECC596-BCBC-4146-88CB-AF1E41496B30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5053FD7A-619D-469A-BBF6-486E28911547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84694EB5-9742-4902-9834-9FAAB2E0DB99}"/>
              </a:ext>
            </a:extLst>
          </p:cNvPr>
          <p:cNvGrpSpPr/>
          <p:nvPr/>
        </p:nvGrpSpPr>
        <p:grpSpPr>
          <a:xfrm>
            <a:off x="522876" y="3310492"/>
            <a:ext cx="309693" cy="253916"/>
            <a:chOff x="4099027" y="936729"/>
            <a:chExt cx="309693" cy="253916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92692F81-1DDA-412E-9CFD-AB1AA2F79193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306C8A38-E729-4F85-89B4-B8CA15849B13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6FB17FC4-D8AF-4B11-82D9-8B1B9B1B2E71}"/>
              </a:ext>
            </a:extLst>
          </p:cNvPr>
          <p:cNvGrpSpPr/>
          <p:nvPr/>
        </p:nvGrpSpPr>
        <p:grpSpPr>
          <a:xfrm>
            <a:off x="535708" y="3699061"/>
            <a:ext cx="309693" cy="253916"/>
            <a:chOff x="4099027" y="936729"/>
            <a:chExt cx="309693" cy="253916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ABB04D47-6D8A-4EB3-882C-7F93E1BA5C8B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6C44ED90-7678-4DAA-8CA8-ADE709AE7215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7" name="제목 2">
            <a:extLst>
              <a:ext uri="{FF2B5EF4-FFF2-40B4-BE49-F238E27FC236}">
                <a16:creationId xmlns="" xmlns:a16="http://schemas.microsoft.com/office/drawing/2014/main" id="{952F1916-B837-4576-AE6A-ECF29ECEA607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9" name="제목 2">
            <a:extLst>
              <a:ext uri="{FF2B5EF4-FFF2-40B4-BE49-F238E27FC236}">
                <a16:creationId xmlns="" xmlns:a16="http://schemas.microsoft.com/office/drawing/2014/main" id="{5D41C142-A4BF-4F55-BEE7-BF3427F94B2C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자주묻는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질문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카테고리 별로 나눠 보여주기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69027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09521FA-1811-4B48-8A8B-D23AB93FF3B8}"/>
              </a:ext>
            </a:extLst>
          </p:cNvPr>
          <p:cNvSpPr/>
          <p:nvPr/>
        </p:nvSpPr>
        <p:spPr>
          <a:xfrm>
            <a:off x="677724" y="3516978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Mapper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0C5FC04-5B08-4849-999D-CE09A0F0F342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Interface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A506C81-E815-427B-97EA-43C9DE9AE6C0}"/>
              </a:ext>
            </a:extLst>
          </p:cNvPr>
          <p:cNvSpPr txBox="1"/>
          <p:nvPr/>
        </p:nvSpPr>
        <p:spPr>
          <a:xfrm>
            <a:off x="677725" y="1834214"/>
            <a:ext cx="46577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7F0055"/>
                </a:solidFill>
                <a:ea typeface="+mj-ea"/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ea typeface="+mj-ea"/>
              </a:rPr>
              <a:t>ArrayList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&lt;</a:t>
            </a:r>
            <a:r>
              <a:rPr lang="en-US" altLang="ko-KR" sz="1200" dirty="0" err="1">
                <a:solidFill>
                  <a:srgbClr val="000000"/>
                </a:solidFill>
                <a:ea typeface="+mj-ea"/>
              </a:rPr>
              <a:t>FaqDTO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&gt; </a:t>
            </a:r>
            <a:r>
              <a:rPr lang="en-US" altLang="ko-KR" sz="1200" dirty="0" err="1">
                <a:solidFill>
                  <a:srgbClr val="000000"/>
                </a:solidFill>
                <a:ea typeface="+mj-ea"/>
              </a:rPr>
              <a:t>searchingFAQList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  <a:ea typeface="+mj-ea"/>
              </a:rPr>
              <a:t>faq_qccode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);</a:t>
            </a:r>
            <a:endParaRPr lang="ko-KR" altLang="en-US" sz="1200" dirty="0"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E16267FF-E81F-4BDF-8D3A-8CA477B93B0B}"/>
              </a:ext>
            </a:extLst>
          </p:cNvPr>
          <p:cNvSpPr txBox="1"/>
          <p:nvPr/>
        </p:nvSpPr>
        <p:spPr>
          <a:xfrm>
            <a:off x="677724" y="3912680"/>
            <a:ext cx="73033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</a:rPr>
              <a:t>searchingFAQList</a:t>
            </a:r>
            <a:r>
              <a:rPr lang="en-US" altLang="ko-KR" sz="1200" i="1" dirty="0">
                <a:solidFill>
                  <a:srgbClr val="2A00FF"/>
                </a:solidFill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"String“ </a:t>
            </a:r>
            <a:r>
              <a:rPr lang="en-US" altLang="ko-KR" sz="1200" dirty="0" err="1">
                <a:solidFill>
                  <a:srgbClr val="7F007F"/>
                </a:solidFill>
              </a:rPr>
              <a:t>resultMap</a:t>
            </a:r>
            <a:r>
              <a:rPr lang="en-US" altLang="ko-KR" sz="1200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</a:rPr>
              <a:t>FaqAndQcategoryDTO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SELECT * FROM FAQ WHERE FAQ_QCCODE = #{faq_qccode}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</a:rPr>
              <a:t>&gt;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119B6760-CB7E-4A5A-98D3-9A531743778F}"/>
              </a:ext>
            </a:extLst>
          </p:cNvPr>
          <p:cNvSpPr txBox="1"/>
          <p:nvPr/>
        </p:nvSpPr>
        <p:spPr>
          <a:xfrm>
            <a:off x="677724" y="2231644"/>
            <a:ext cx="63800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/>
              <a:t>Service</a:t>
            </a:r>
            <a:r>
              <a:rPr lang="ko-KR" altLang="en-US" sz="1200" dirty="0"/>
              <a:t>에서 가지고 온 </a:t>
            </a:r>
            <a:r>
              <a:rPr lang="en-US" altLang="ko-KR" sz="1200" dirty="0" err="1"/>
              <a:t>faq_qccode</a:t>
            </a:r>
            <a:r>
              <a:rPr lang="ko-KR" altLang="en-US" sz="1200" dirty="0"/>
              <a:t>을 참조해 </a:t>
            </a:r>
            <a:r>
              <a:rPr lang="en-US" altLang="ko-KR" sz="1200" dirty="0"/>
              <a:t>Mapper id = “</a:t>
            </a:r>
            <a:r>
              <a:rPr lang="en-US" altLang="ko-KR" sz="1200" dirty="0" err="1">
                <a:solidFill>
                  <a:srgbClr val="000000"/>
                </a:solidFill>
                <a:ea typeface="+mj-ea"/>
              </a:rPr>
              <a:t>searchingFAQList</a:t>
            </a:r>
            <a:r>
              <a:rPr lang="en-US" altLang="ko-KR" sz="1200" dirty="0"/>
              <a:t>”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3EDDEE2-38E4-4297-A1EA-E6D0C211888F}"/>
              </a:ext>
            </a:extLst>
          </p:cNvPr>
          <p:cNvSpPr txBox="1"/>
          <p:nvPr/>
        </p:nvSpPr>
        <p:spPr>
          <a:xfrm>
            <a:off x="677723" y="4680393"/>
            <a:ext cx="596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</a:rPr>
              <a:t>faq_qccode</a:t>
            </a:r>
            <a:r>
              <a:rPr lang="ko-KR" altLang="en-US" sz="1200" dirty="0">
                <a:solidFill>
                  <a:srgbClr val="000000"/>
                </a:solidFill>
              </a:rPr>
              <a:t>를 가지고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</a:rPr>
              <a:t>FAQ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테이블을 조회하여 테이블의 모든 값을 가져온다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.</a:t>
            </a:r>
          </a:p>
        </p:txBody>
      </p:sp>
      <p:sp>
        <p:nvSpPr>
          <p:cNvPr id="19" name="제목 2">
            <a:extLst>
              <a:ext uri="{FF2B5EF4-FFF2-40B4-BE49-F238E27FC236}">
                <a16:creationId xmlns="" xmlns:a16="http://schemas.microsoft.com/office/drawing/2014/main" id="{1A6DBF82-6FF7-4094-83A9-103ED6F2FC7D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3A58443C-7284-4297-9864-2D93C60544A5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자주묻는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질문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카테고리 별로 나눠 보여주기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3629672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4F5C8931-2562-44F2-904D-FDE9EB91ED53}"/>
              </a:ext>
            </a:extLst>
          </p:cNvPr>
          <p:cNvGrpSpPr/>
          <p:nvPr/>
        </p:nvGrpSpPr>
        <p:grpSpPr>
          <a:xfrm>
            <a:off x="577048" y="1043246"/>
            <a:ext cx="5777422" cy="3821717"/>
            <a:chOff x="577048" y="1043246"/>
            <a:chExt cx="5557422" cy="3676189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4BCFB5B1-4C2F-4459-B6B0-BE8329BF24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572" r="16572"/>
            <a:stretch/>
          </p:blipFill>
          <p:spPr>
            <a:xfrm>
              <a:off x="577048" y="1043246"/>
              <a:ext cx="5557422" cy="3676189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AA100028-37AF-445C-8A94-4E4376154AF6}"/>
                </a:ext>
              </a:extLst>
            </p:cNvPr>
            <p:cNvSpPr/>
            <p:nvPr/>
          </p:nvSpPr>
          <p:spPr>
            <a:xfrm>
              <a:off x="2112885" y="2308194"/>
              <a:ext cx="470517" cy="177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 err="1">
                <a:solidFill>
                  <a:schemeClr val="tx1"/>
                </a:solidFill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3A29B49F-B16D-424A-8612-40B73A2EFD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73" r="16385"/>
          <a:stretch/>
        </p:blipFill>
        <p:spPr>
          <a:xfrm>
            <a:off x="3072636" y="3243677"/>
            <a:ext cx="6563668" cy="2757628"/>
          </a:xfrm>
          <a:prstGeom prst="rect">
            <a:avLst/>
          </a:prstGeom>
        </p:spPr>
      </p:pic>
      <p:sp>
        <p:nvSpPr>
          <p:cNvPr id="9" name="제목 2">
            <a:extLst>
              <a:ext uri="{FF2B5EF4-FFF2-40B4-BE49-F238E27FC236}">
                <a16:creationId xmlns="" xmlns:a16="http://schemas.microsoft.com/office/drawing/2014/main" id="{4E4477C2-FB9B-4F8C-951B-91A62EBD95FE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실행화면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자주묻는</a:t>
            </a:r>
            <a:r>
              <a:rPr lang="ko-KR" altLang="en-US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질문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카테고리 별로 나눠 보여주기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56405009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index.jsp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Or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restaurantList.jsp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restaurantList.jsp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restaurantList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 ArrayList&lt;RestaurantDTO&gt;, PageDTO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919523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 restaurantList”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restaurantList(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int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restaurantList(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Map&lt;int,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restaurantList(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ArrayList&lt;RestaurantDTO&gt;, PageDTO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Restaurant</a:t>
            </a:r>
            <a:r>
              <a:rPr lang="ko-KR" altLang="en-US" sz="1200"/>
              <a:t> 버튼 클릭</a:t>
            </a:r>
            <a:r>
              <a:rPr lang="en-US" altLang="ko-KR" sz="1200"/>
              <a:t>, </a:t>
            </a:r>
            <a:r>
              <a:rPr lang="ko-KR" altLang="en-US" sz="1200"/>
              <a:t>서버로 요청한다</a:t>
            </a:r>
            <a:r>
              <a:rPr lang="en-US" altLang="ko-KR" sz="1200"/>
              <a:t>. . </a:t>
            </a:r>
            <a:r>
              <a:rPr lang="ko-KR" altLang="en-US" sz="1200"/>
              <a:t>또는 페이지를 클릭하여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목록</a:t>
            </a:r>
          </a:p>
        </p:txBody>
      </p:sp>
    </p:spTree>
  </p:cSld>
  <p:clrMapOvr>
    <a:masterClrMapping/>
  </p:clrMapOvr>
  <p:transition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46900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</a:rPr>
                        <a:t>Restaurant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106BF"/>
                          </a:solidFill>
                        </a:rPr>
                        <a:t>restaurant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(value=</a:t>
                      </a:r>
                      <a:r>
                        <a:rPr lang="en-US" altLang="ko-KR" sz="1200" b="0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dirty="0">
                          <a:solidFill>
                            <a:srgbClr val="0106BF"/>
                          </a:solidFill>
                        </a:rPr>
                        <a:t>restaurant</a:t>
                      </a:r>
                      <a:r>
                        <a:rPr lang="en-US" altLang="ko-KR" sz="1200" b="0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List")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page)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landmarkList</a:t>
                      </a:r>
                      <a:endParaRPr lang="en-US" altLang="ko-KR" sz="12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 err="1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restaurantService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List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(page)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4048" y="2920861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B4672A28-8B83-4C9D-ABDE-5C3D023F0F1B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목록</a:t>
            </a:r>
          </a:p>
        </p:txBody>
      </p:sp>
    </p:spTree>
  </p:cSld>
  <p:clrMapOvr>
    <a:masterClrMapping/>
  </p:clrMapOvr>
  <p:transition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48264"/>
              </p:ext>
            </p:extLst>
          </p:nvPr>
        </p:nvGraphicFramePr>
        <p:xfrm>
          <a:off x="410871" y="1652347"/>
          <a:ext cx="9385300" cy="487680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restaurantList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re_ctcode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2;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pageNumLimit</a:t>
                      </a:r>
                      <a:r>
                        <a:rPr lang="en-US" altLang="ko-KR" sz="10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3;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</a:t>
                      </a:r>
                      <a:r>
                        <a:rPr lang="en-US" altLang="ko-KR" sz="10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- 1) *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+ 1;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*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.setStartrow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.setEndrow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&gt;();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restaurantListCnt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0;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re_ctcode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restaurantMapper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.AllRestaurantList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restaurantListCnt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restaurantMapper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.getAllRestaurantListCnt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restaurantMapper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re_ctcode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restaurantMapper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.restaurantList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0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0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restaurantList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restaurantListCnt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restaurantMapper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.getrestaurantListCnt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restaurantList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"member/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restaurantList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927231"/>
              </p:ext>
            </p:extLst>
          </p:nvPr>
        </p:nvGraphicFramePr>
        <p:xfrm>
          <a:off x="5759562" y="1352397"/>
          <a:ext cx="3953519" cy="4414816"/>
        </p:xfrm>
        <a:graphic>
          <a:graphicData uri="http://schemas.openxmlformats.org/drawingml/2006/table">
            <a:tbl>
              <a:tblPr/>
              <a:tblGrid>
                <a:gridCol w="39535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9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페이지를 제한할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 변수들을 선언한다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페이지 값을 저장할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 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페이지 값을 입력한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(Page)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페이지 값을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받아옴과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함께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getrestaurantListCnt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()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re_ctcode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가 존재한다면 도시에 맞는 맛집 리스트를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select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7.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객체와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addObject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통헤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저장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8.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이동하도록 설정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9.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(page)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리턴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2919" y="1720246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9133" y="2030435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2918" y="2678810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2152" y="3298195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9304" y="4101093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22660" y="4517038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31559" y="5428690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31559" y="5856738"/>
            <a:ext cx="358563" cy="253916"/>
            <a:chOff x="4099027" y="918107"/>
            <a:chExt cx="358563" cy="253916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40189" y="6093714"/>
            <a:ext cx="358563" cy="253916"/>
            <a:chOff x="4099027" y="918107"/>
            <a:chExt cx="358563" cy="253916"/>
          </a:xfrm>
        </p:grpSpPr>
        <p:sp>
          <p:nvSpPr>
            <p:cNvPr id="33" name="타원 3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9</a:t>
              </a:r>
            </a:p>
          </p:txBody>
        </p:sp>
      </p:grpSp>
      <p:sp>
        <p:nvSpPr>
          <p:cNvPr id="38" name="제목 2">
            <a:extLst>
              <a:ext uri="{FF2B5EF4-FFF2-40B4-BE49-F238E27FC236}">
                <a16:creationId xmlns="" xmlns:a16="http://schemas.microsoft.com/office/drawing/2014/main" id="{9CC01A89-3263-40E5-A0AF-296739462F77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목록</a:t>
            </a:r>
          </a:p>
        </p:txBody>
      </p:sp>
    </p:spTree>
  </p:cSld>
  <p:clrMapOvr>
    <a:masterClrMapping/>
  </p:clrMapOvr>
  <p:transition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Restaurant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i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getrestaurantListCnt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i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Interface(Restaurant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getrestaurantListCnt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레스토랑 개수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"getrestaurantListCnt" </a:t>
                      </a:r>
                      <a:r>
                        <a:rPr lang="en-US" altLang="ko-KR" sz="1200" b="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resultType</a:t>
                      </a:r>
                      <a:r>
                        <a:rPr lang="en-US" altLang="ko-KR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b="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int"</a:t>
                      </a:r>
                      <a:r>
                        <a:rPr lang="en-US" altLang="ko-KR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COUNT(*) FROM RESTAURANT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restaurant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가장 큰 수를 찾는다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201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78E4E900-8739-4764-8FD6-0287A7A5438E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목록</a:t>
            </a:r>
          </a:p>
        </p:txBody>
      </p:sp>
    </p:spTree>
  </p:cSld>
  <p:clrMapOvr>
    <a:masterClrMapping/>
  </p:clrMapOvr>
  <p:transition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RestaurantMapper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ArrayList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&lt;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RestaurantDTO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&gt;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restaurantList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(String </a:t>
                      </a:r>
                      <a:r>
                        <a:rPr lang="en-US" altLang="en-US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_ctcode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startRow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endRow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Interface(Restaurant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restaurantList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1" y="3799840"/>
          <a:ext cx="9519285" cy="165398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200" b="0" i="0" kern="120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=“restaurantList”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="map“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resultMap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="restaurant</a:t>
                      </a: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FROM (SELECT ROWNUM RN, RESTAURANT.* FROM RESTAURANT WHERE RE_CTCODE =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#{re_ctcode} ORDER BY RECODE)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RN BETWEEN 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startrow} AND #{endrow}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restaurant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테이블의 페이지 번호 사이에 있는 정보를 모두 가져온다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163433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BB2518F8-C038-4D92-9CB2-533CE3AA46E9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목록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241299" y="0"/>
            <a:ext cx="4724401" cy="52705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목차</a:t>
            </a:r>
          </a:p>
        </p:txBody>
      </p:sp>
      <p:sp>
        <p:nvSpPr>
          <p:cNvPr id="5122" name="Rectangle 2"/>
          <p:cNvSpPr>
            <a:spLocks noChangeArrowheads="1"/>
          </p:cNvSpPr>
          <p:nvPr/>
        </p:nvSpPr>
        <p:spPr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none" lIns="91440" tIns="45720" rIns="91440" bIns="45720" anchor="ctr" anchorCtr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ko-KR" altLang="en-US"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41300" y="527050"/>
            <a:ext cx="9385300" cy="0"/>
          </a:xfrm>
          <a:prstGeom prst="line">
            <a:avLst/>
          </a:prstGeom>
          <a:ln w="3810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D2C939C-241D-4906-ABE4-B6BEE759F720}"/>
              </a:ext>
            </a:extLst>
          </p:cNvPr>
          <p:cNvSpPr txBox="1"/>
          <p:nvPr/>
        </p:nvSpPr>
        <p:spPr>
          <a:xfrm>
            <a:off x="241298" y="527050"/>
            <a:ext cx="2390691" cy="585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프로젝트 개요</a:t>
            </a:r>
            <a:r>
              <a:rPr lang="en-US" altLang="ko-KR" sz="10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lang="en-US" altLang="ko-KR" sz="1050" dirty="0" smtClean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</a:t>
            </a:r>
            <a:endParaRPr lang="en-US" altLang="ko-KR" sz="10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개발일정 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- 4p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개발 기능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6p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회원로그인 - 1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</a:t>
            </a:r>
            <a:r>
              <a:rPr lang="ko-KR" altLang="en-US" sz="10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</a:t>
            </a:r>
            <a:endParaRPr lang="ko-KR" altLang="en-US" sz="1050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카카오 로그인 확인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- 18p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카카오 회원가입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일반회원가입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- 31p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아이디 중복확인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- 36p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아이디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비밀번호 찾기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41p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업체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ID, PW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중복 확인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- 51p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업체회원가입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- 55p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업체 로그인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- 62p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회원정보수정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- 67p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예약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72p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예약 취소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77p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리뷰 작성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- 83P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7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찜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- 89p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7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찜 삭제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96p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1354C7C-A70C-444D-8EB1-8195865CABF9}"/>
              </a:ext>
            </a:extLst>
          </p:cNvPr>
          <p:cNvSpPr txBox="1"/>
          <p:nvPr/>
        </p:nvSpPr>
        <p:spPr>
          <a:xfrm>
            <a:off x="2631989" y="547472"/>
            <a:ext cx="2508422" cy="585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회원탈퇴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- 101p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호텔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- 106P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찜 등록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- 114P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찜 취소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- 118P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조회수 올리기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- 123P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룸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- 128P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리뷰 삭제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- 137P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리뷰 수정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- 143P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리뷰 좋아요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- 150P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리뷰 좋아요 취소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- 154P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룸 디테일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- 160p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예약 확인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- 165P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1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대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 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문의 작성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- 170p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19"/>
              <a:defRPr/>
            </a:pP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1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대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 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문의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- 175p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3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후기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180p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3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후기 목록 삭제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185p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3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자주묻는질문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190p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3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맛집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- 195p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BA1017A4-DDC1-44D7-8988-25BDC39A97BB}"/>
              </a:ext>
            </a:extLst>
          </p:cNvPr>
          <p:cNvSpPr txBox="1"/>
          <p:nvPr/>
        </p:nvSpPr>
        <p:spPr>
          <a:xfrm>
            <a:off x="4933950" y="527048"/>
            <a:ext cx="2390691" cy="585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 startAt="37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지역별 맛집 검색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- 201p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7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관광지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- 206p</a:t>
            </a:r>
          </a:p>
          <a:p>
            <a:pPr marL="228600" indent="-228600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지역별 관광지 표시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- 212p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호텔 리스트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- 217P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호텔 삭제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- 221P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호텔 상세보기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228p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호텔 정보 수정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233p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호텔 지역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238p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호텔 등록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242p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룸 리스트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255p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룸 리스트 삭제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260p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룸 상세정보 수정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265p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룸 등록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270p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업체 정보 수정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275p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1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대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 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문의 리스트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280p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호텔 매출 현황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- 285p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회원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- 297p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39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회원 탈퇴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- 301p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BA1281C-356C-41D1-A4E1-3EF179ECF755}"/>
              </a:ext>
            </a:extLst>
          </p:cNvPr>
          <p:cNvSpPr txBox="1"/>
          <p:nvPr/>
        </p:nvSpPr>
        <p:spPr>
          <a:xfrm>
            <a:off x="7235909" y="527049"/>
            <a:ext cx="2390691" cy="5211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업체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308p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업체 삭제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313p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업체 가입 승인 목록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- 321p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업체 가입 승인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- 325p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업체 가입 거절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- 329p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고객 후기 관리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- 335p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맛집 등록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341p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맛집 정보 수정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- 347p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맛집 삭제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- 352p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관광지 등록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- 358p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관광지 정보 수정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- 363p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관광지 삭제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- 368p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1 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대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 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문의 답변 등록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374p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자주묻는질문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작성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379p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자주묻는질문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리스트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385p</a:t>
            </a:r>
          </a:p>
          <a:p>
            <a:pPr marL="171446" indent="-171446">
              <a:lnSpc>
                <a:spcPct val="200000"/>
              </a:lnSpc>
              <a:buFont typeface="+mj-lt"/>
              <a:buAutoNum type="arabicPeriod" startAt="55"/>
              <a:defRPr/>
            </a:pP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050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자주묻는질문</a:t>
            </a:r>
            <a:r>
              <a:rPr lang="ko-KR" altLang="en-US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삭제 </a:t>
            </a:r>
            <a:r>
              <a:rPr lang="en-US" altLang="ko-KR" sz="1050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– 390p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파라미터로 넘어온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아이디값을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가지고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아이디가 존재하는지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판별한뒤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존재한다면 아이디를 결과값으로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만약 아이디가 존재한다면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null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값이 아니기 때문에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result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아이디의 비밀번호 데이터를 담을 수 있게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판별된 데이터를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전달한다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1826949"/>
              </p:ext>
            </p:extLst>
          </p:nvPr>
        </p:nvGraphicFramePr>
        <p:xfrm>
          <a:off x="250942" y="1977091"/>
          <a:ext cx="5076612" cy="213360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checkKakaoJoin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.checkKakaoJoin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mid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!=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.getMpassword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1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480455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0" y="2943399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DC650CB-47B2-43EB-B3C6-DE8CF79EA6E9}"/>
              </a:ext>
            </a:extLst>
          </p:cNvPr>
          <p:cNvGrpSpPr/>
          <p:nvPr/>
        </p:nvGrpSpPr>
        <p:grpSpPr>
          <a:xfrm>
            <a:off x="0" y="3687516"/>
            <a:ext cx="358563" cy="261610"/>
            <a:chOff x="4099027" y="918107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CEAD5BFD-71BB-462C-8799-8862CA6722A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3A477A0-8B96-4AE0-BBF3-C4BE30013025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제목 2">
            <a:extLst>
              <a:ext uri="{FF2B5EF4-FFF2-40B4-BE49-F238E27FC236}">
                <a16:creationId xmlns="" xmlns:a16="http://schemas.microsoft.com/office/drawing/2014/main" id="{2C98042A-615A-4513-BD80-69E11691D2A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로그인 확인</a:t>
            </a:r>
          </a:p>
        </p:txBody>
      </p:sp>
    </p:spTree>
    <p:extLst>
      <p:ext uri="{BB962C8B-B14F-4D97-AF65-F5344CB8AC3E}">
        <p14:creationId xmlns:p14="http://schemas.microsoft.com/office/powerpoint/2010/main" val="1822529224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60543" y="793402"/>
            <a:ext cx="6584913" cy="5676079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="" xmlns:a16="http://schemas.microsoft.com/office/drawing/2014/main" id="{4C38FFB2-F39D-4808-B695-0C286E401F4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목록</a:t>
            </a:r>
          </a:p>
        </p:txBody>
      </p:sp>
    </p:spTree>
  </p:cSld>
  <p:clrMapOvr>
    <a:masterClrMapping/>
  </p:clrMapOvr>
  <p:transition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restaurantList.jsp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restaurantList.jsp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searchingRestaurant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ArrayList&lt;RestaurantDTO&gt;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786676"/>
            <a:ext cx="1562100" cy="1083517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“/searchingRestaurant”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searchingRestaurant(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String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searchingRestaurant(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Map&lt;String,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searchingRestaurant(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ArrayList&lt;RestaurantDTO&gt;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입력창에 등록한 회원의 아이디와 비밀번호 입력 후 로그인 버튼 클릭</a:t>
            </a:r>
            <a:r>
              <a:rPr lang="en-US" altLang="ko-KR" sz="1200"/>
              <a:t>,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맛집 검색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28612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RestaurantService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106BF"/>
                          </a:solidFill>
                        </a:rPr>
                        <a:t>restaurant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</a:t>
                      </a:r>
                      <a:r>
                        <a:rPr lang="en-US" altLang="ko-KR" sz="1200" b="0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="/searchingR</a:t>
                      </a:r>
                      <a:r>
                        <a:rPr lang="en-US" altLang="ko-KR" sz="1200" dirty="0">
                          <a:solidFill>
                            <a:srgbClr val="0106BF"/>
                          </a:solidFill>
                        </a:rPr>
                        <a:t>estaurant</a:t>
                      </a:r>
                      <a:r>
                        <a:rPr lang="en-US" altLang="ko-KR" sz="1200" b="0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searchingRestaurant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searchingLandmark</a:t>
                      </a:r>
                      <a:endParaRPr lang="en-US" altLang="ko-KR" sz="1200" b="0" kern="120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 err="1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</a:t>
                      </a:r>
                      <a:r>
                        <a:rPr lang="en-US" altLang="ko-KR" sz="1200" b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restaurantService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.searchingRestaurant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 dirty="0" err="1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restaurant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searchingRestaurant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ctname, ctdivide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4048" y="2920861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393D9C0C-630B-4B10-B868-D7ECB8878C4F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맛집 검색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10871" y="1652347"/>
          <a:ext cx="9385300" cy="237744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ModelAndView searchingRestaurant(String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ModelAndView();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ArrayList&lt;RestaurantDTO&gt;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restaurantList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restaurantMapper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.searchingRestaurant(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(“restaurantList",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restanrantList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("ctname",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("ctdvide",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mav.setViewName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("member/restaurantList");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200" b="0" i="0" u="none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232099" y="3297390"/>
          <a:ext cx="4711700" cy="3420959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1438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952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찾는 지역 값을 입력한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RestaurantMapper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searchingRestaurant (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ctname, ctdivide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restaurantList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객체와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ctname, ctdvide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addObject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통헤 저장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이동하도록 설정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restaurantController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searchingRestaurant (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ctname, ctdivide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리턴</a:t>
                      </a: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RestaurantMapper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latin typeface="Verdana"/>
              </a:rPr>
              <a:t>restaurantMapper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9100" y="1829755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4746" y="2373047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9132" y="2721203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2478" y="3297390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9166" y="3641220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2E7B363D-3EFD-4BF1-BA9F-84F2B3C767C0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맛집 검색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Restaurant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i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ArrayList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&lt;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RestaurantDTO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&gt;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searchingRestaurant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i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Interface(Restaurant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searchingRestaurant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10534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="searchingRestaurant"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resultMap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="restaurant“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="String</a:t>
                      </a: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RESTAURANT.*, CITY.CTNAME, CITY.CTDIVIDE FROM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RESTAURANT, CITY WHERE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RESTAURANT.RE_CTCODE = CITY.CTCODE AND CITY.CTNAME = 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ctname} AND CITY.CTDIVIDE= #{ctdivide}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  <a:endParaRPr lang="en-US" altLang="ko-KR" sz="1200" b="0" i="0">
                        <a:solidFill>
                          <a:schemeClr val="accent6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restaurant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 지역 번호에 포함된 레스토랑만을 리스트에 받아온다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A3050D9A-2823-4532-BE01-ED13A61AD99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맛집 검색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6607" y="808968"/>
            <a:ext cx="5972785" cy="5240064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="" xmlns:a16="http://schemas.microsoft.com/office/drawing/2014/main" id="{F56898DE-9115-4C76-81C8-11493EAD3EBE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맛집 검색</a:t>
            </a:r>
            <a:r>
              <a:rPr lang="en-US" altLang="ko-KR" dirty="0">
                <a:solidFill>
                  <a:schemeClr val="tx1"/>
                </a:solidFill>
              </a:rPr>
              <a:t>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index.jsp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landmarkList.jsp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landmarkList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 ArrayList&lt;LandmarkDTO&gt;, PageDTO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919523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“/landmarkList”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landmarkList(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int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landmarkList(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Map&lt;int,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landmarkList(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ArrayList&lt;LandmarkDTO&gt;, PageDTO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Landmark</a:t>
            </a:r>
            <a:r>
              <a:rPr lang="ko-KR" altLang="en-US" sz="1200"/>
              <a:t> 버튼 클릭</a:t>
            </a:r>
            <a:r>
              <a:rPr lang="en-US" altLang="ko-KR" sz="1200"/>
              <a:t>,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목록</a:t>
            </a:r>
          </a:p>
        </p:txBody>
      </p:sp>
    </p:spTree>
  </p:cSld>
  <p:clrMapOvr>
    <a:masterClrMapping/>
  </p:clrMapOvr>
  <p:transition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46900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LandmarkService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106BF"/>
                          </a:solidFill>
                        </a:rPr>
                        <a:t>landmark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(value=</a:t>
                      </a:r>
                      <a:r>
                        <a:rPr lang="en-US" altLang="ko-KR" sz="1200" b="0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"/landmarkList")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(int page)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landmarkList</a:t>
                      </a:r>
                      <a:endParaRPr lang="en-US" altLang="ko-KR" sz="12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 err="1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landmarkService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.landmarkList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page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landmark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landmarkList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(page)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4048" y="2920861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C17904B6-362C-4A74-8DC5-59D3CA3A6712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목록</a:t>
            </a:r>
          </a:p>
        </p:txBody>
      </p:sp>
    </p:spTree>
  </p:cSld>
  <p:clrMapOvr>
    <a:masterClrMapping/>
  </p:clrMapOvr>
  <p:transition/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2301412"/>
              </p:ext>
            </p:extLst>
          </p:nvPr>
        </p:nvGraphicFramePr>
        <p:xfrm>
          <a:off x="410871" y="1652347"/>
          <a:ext cx="9385300" cy="487680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landmarkList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la_ctcode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2;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pageNumLimit</a:t>
                      </a:r>
                      <a:r>
                        <a:rPr lang="en-US" altLang="ko-KR" sz="10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3;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</a:t>
                      </a:r>
                      <a:r>
                        <a:rPr lang="en-US" altLang="ko-KR" sz="10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- 1) *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+ 1;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*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pageLimit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.setStartrow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.setEndrow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&gt;();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landmarkListCnt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0;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la_ctcode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.AlllandmarkList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landmarkListCnt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.getAlllandmarkListCnt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la_ctcode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.landmarkList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startRow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endRow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0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0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landmarkList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landmarkListCnt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.getlandmarkListCnt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landmarkList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landmarkList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"member/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landmarkList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0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670001"/>
              </p:ext>
            </p:extLst>
          </p:nvPr>
        </p:nvGraphicFramePr>
        <p:xfrm>
          <a:off x="5247299" y="1381903"/>
          <a:ext cx="4548635" cy="4414816"/>
        </p:xfrm>
        <a:graphic>
          <a:graphicData uri="http://schemas.openxmlformats.org/drawingml/2006/table">
            <a:tbl>
              <a:tblPr/>
              <a:tblGrid>
                <a:gridCol w="45486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9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페이지를 제한할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 변수들을 선언한다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페이지 값을 저장할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 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페이지 값을 입력한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(Page)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페이지 값을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받아옴과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함께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getlandmarkListCnt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()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re_ctcode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가 존재한다면 도시에 맞는 관광지 리스트를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select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7.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객체와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PageDTO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addObject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통헤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저장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8.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이동하도록 설정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9.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(page)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리턴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9100" y="1829755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79099" y="2064450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5061" y="2821142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69265" y="3414641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99299" y="4245121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72818" y="4661613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10744" y="5744072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225941" y="5999844"/>
            <a:ext cx="358563" cy="253916"/>
            <a:chOff x="4099027" y="918107"/>
            <a:chExt cx="358563" cy="253916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40328" y="6208808"/>
            <a:ext cx="358563" cy="253916"/>
            <a:chOff x="4099027" y="918107"/>
            <a:chExt cx="358563" cy="253916"/>
          </a:xfrm>
        </p:grpSpPr>
        <p:sp>
          <p:nvSpPr>
            <p:cNvPr id="33" name="타원 3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9</a:t>
              </a:r>
            </a:p>
          </p:txBody>
        </p:sp>
      </p:grpSp>
      <p:sp>
        <p:nvSpPr>
          <p:cNvPr id="38" name="제목 2">
            <a:extLst>
              <a:ext uri="{FF2B5EF4-FFF2-40B4-BE49-F238E27FC236}">
                <a16:creationId xmlns="" xmlns:a16="http://schemas.microsoft.com/office/drawing/2014/main" id="{7591D9F8-B67D-43F4-BB6E-FAA099EB1317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목록</a:t>
            </a:r>
          </a:p>
        </p:txBody>
      </p:sp>
    </p:spTree>
  </p:cSld>
  <p:clrMapOvr>
    <a:masterClrMapping/>
  </p:clrMapOvr>
  <p:transition/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i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getlandmarkListCnt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i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Interface(Landmark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getlandmarkListCnt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랜드마크 개수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b="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"getlandmarkListCnt" </a:t>
                      </a:r>
                      <a:r>
                        <a:rPr lang="en-US" altLang="ko-KR" sz="1200" b="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resultType</a:t>
                      </a:r>
                      <a:r>
                        <a:rPr lang="en-US" altLang="ko-KR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b="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int"</a:t>
                      </a:r>
                      <a:r>
                        <a:rPr lang="en-US" altLang="ko-KR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COUNT(*) FROM LANDMARK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landmark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가장 큰 수를 찾는다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201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91C0C203-3600-42DB-ABBF-4D98206F4E2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목록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431370" cy="2045019"/>
        </p:xfrm>
        <a:graphic>
          <a:graphicData uri="http://schemas.openxmlformats.org/drawingml/2006/table">
            <a:tbl>
              <a:tblPr/>
              <a:tblGrid>
                <a:gridCol w="943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checkKakaoJoin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public 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getMpassword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checkKakaoJoin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userId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getMpassword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23501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카카오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id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가 존재하는지 확인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checkKakaoJoin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MID FROM MEMBERS WHERE MID = #{userId}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1200" b="0" dirty="0">
              <a:solidFill>
                <a:srgbClr val="008080"/>
              </a:solidFill>
              <a:latin typeface="맑은 고딕" panose="020B0503020000020004" pitchFamily="50" charset="-127"/>
              <a:ea typeface="맑은 고딕"/>
              <a:cs typeface="Times New Roman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패스워드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getMpassword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MPASSWORD FROM MEMBERS WHERE MID = #{userId}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8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MEMBERS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2.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MEMBERS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조회한다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86E75778-40B5-4E80-AFE5-538244FCD2CB}"/>
              </a:ext>
            </a:extLst>
          </p:cNvPr>
          <p:cNvGrpSpPr/>
          <p:nvPr/>
        </p:nvGrpSpPr>
        <p:grpSpPr>
          <a:xfrm>
            <a:off x="519722" y="2630873"/>
            <a:ext cx="358563" cy="261610"/>
            <a:chOff x="519723" y="1878571"/>
            <a:chExt cx="358563" cy="261610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B87DED9C-8BFB-4F29-BD64-C85D9F62FC9E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4FDE1A58-26D9-4B31-B1E1-CF721FBD6E89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ABDEB58A-ED82-4DE4-ADF9-99FD803680F4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로그인 확인</a:t>
            </a:r>
          </a:p>
        </p:txBody>
      </p:sp>
    </p:spTree>
    <p:extLst>
      <p:ext uri="{BB962C8B-B14F-4D97-AF65-F5344CB8AC3E}">
        <p14:creationId xmlns:p14="http://schemas.microsoft.com/office/powerpoint/2010/main" val="803172946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ArrayList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&lt;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&gt;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landmarkList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la_ctcode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startRow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int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endRow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Interface(Landmark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landmarkList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1" y="3799840"/>
          <a:ext cx="9519285" cy="165398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endParaRPr lang="en-US" altLang="ko-KR" sz="1200" b="0" i="0" kern="120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landmarkList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="map“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resultMap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="landmark"&gt;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* FROM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(SELECT ROWNUM RN, LANDMARK.* FROM LANDMARK WHERE LA_CTCODE = #{la_ctcode} ORDER BY LACODE)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WHERE RN BETWEEN 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startrow} AND #{endrow}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Landmark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테이블의 페이지 번호 사이에 있는 정보를 모두 가져온다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163433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FB7C511E-CD33-4E5C-849B-4E5024EDACD4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목록</a:t>
            </a:r>
          </a:p>
        </p:txBody>
      </p:sp>
    </p:spTree>
  </p:cSld>
  <p:clrMapOvr>
    <a:masterClrMapping/>
  </p:clrMapOvr>
  <p:transition/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4514" y="804480"/>
            <a:ext cx="5936972" cy="5608306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="" xmlns:a16="http://schemas.microsoft.com/office/drawing/2014/main" id="{37E3D20B-1DC6-460F-A583-D87F0309D1F0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목록</a:t>
            </a:r>
          </a:p>
        </p:txBody>
      </p:sp>
    </p:spTree>
  </p:cSld>
  <p:clrMapOvr>
    <a:masterClrMapping/>
  </p:clrMapOvr>
  <p:transition/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215900" y="2085865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landmarkList.jsp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landmarkList.jsp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searchingLandmark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 ArrayList&lt;LandmarkDTO&gt;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 flipV="1">
            <a:off x="1778000" y="2343150"/>
            <a:ext cx="5816600" cy="15765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919523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“/searchingLandmark”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searchingLandmark(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String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searchingLandmark(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Map&lt;String,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searchingLandmark(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ArrayList&lt;LandmarkDTO&gt;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landmarkList</a:t>
            </a:r>
            <a:r>
              <a:rPr lang="ko-KR" altLang="en-US" sz="1200"/>
              <a:t> 사이드바에서 지역 설정 후 찾기 버튼 클릭</a:t>
            </a:r>
            <a:r>
              <a:rPr lang="en-US" altLang="ko-KR" sz="1200"/>
              <a:t>,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관광지 검색</a:t>
            </a:r>
          </a:p>
        </p:txBody>
      </p:sp>
    </p:spTree>
  </p:cSld>
  <p:clrMapOvr>
    <a:masterClrMapping/>
  </p:clrMapOvr>
  <p:transition/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28612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LandmarkService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106BF"/>
                          </a:solidFill>
                        </a:rPr>
                        <a:t>landmark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</a:t>
                      </a:r>
                      <a:r>
                        <a:rPr lang="en-US" altLang="ko-KR" sz="1200" b="0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="/searchingLandmark")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searchingLandmark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kern="1200" dirty="0" err="1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searchingLandmark</a:t>
                      </a:r>
                      <a:endParaRPr lang="en-US" altLang="ko-KR" sz="1200" b="0" kern="1200" dirty="0">
                        <a:solidFill>
                          <a:srgbClr val="92D05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 err="1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landmarkService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.searchingLandmark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 dirty="0" err="1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landmark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searchingLandmark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ctname, ctdivide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4048" y="2920861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4B6D90B4-9B60-4492-AE37-FCC5B2AA5D94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관광지 검색</a:t>
            </a:r>
          </a:p>
        </p:txBody>
      </p:sp>
    </p:spTree>
  </p:cSld>
  <p:clrMapOvr>
    <a:masterClrMapping/>
  </p:clrMapOvr>
  <p:transition/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10871" y="1652347"/>
          <a:ext cx="9385300" cy="237744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ModelAndView searchingLandmark(String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new ModelAndView();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ArrayList&lt;LandmarkDTO&gt;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landmarkList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landmarkMapper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.searchingLandmark(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("landmarkList",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landmarkList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("ctname",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ctname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("ctdvide",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ctdivide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mav.setViewName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("member/landmarkList");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ko-KR" altLang="en-US" sz="1200" b="0" i="0" u="none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232099" y="3388163"/>
          <a:ext cx="4711700" cy="3420959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1438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952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찾는 지역 값을 입력한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LandmarkMapper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searchingLandmark (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ctname, ctdivide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landmarkList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객체와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ctname, ctdvide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addObject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통헤 저장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이동하도록 설정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landmarkController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searchingLandmark (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ctname, ctdivide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리턴</a:t>
                      </a: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79100" y="1829755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4746" y="2373047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9132" y="2721203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2478" y="3297390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39166" y="3641220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D89BE7CE-977F-46D3-B8FB-5B9789D4300B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관광지 검색</a:t>
            </a:r>
          </a:p>
        </p:txBody>
      </p:sp>
    </p:spTree>
  </p:cSld>
  <p:clrMapOvr>
    <a:masterClrMapping/>
  </p:clrMapOvr>
  <p:transition/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i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ArrayList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&lt;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LandmarkDTO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&gt;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searchingLandmark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i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Interface(Landmark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searchingLandmark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65398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랜드마크 검색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="searchingLandmark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resultMap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="landmark“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b="0" i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="String</a:t>
                      </a: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LANDMARK.*, CITY.CTNAME, CITY.CTDIVIDE FROM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LANDMARK, CITY WHERE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LANDMARK.LA_CTCODE = CITY.CTCODE AND CITY.CTNAME =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ctname} AND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CITY.CTDIVIDE= 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ctdivide}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landmark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 지역 번호에 포함된 관광지 만을 리스트에 받아온다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FD969857-6D30-4423-9979-89F869F924DC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관광지 검색</a:t>
            </a:r>
          </a:p>
        </p:txBody>
      </p:sp>
    </p:spTree>
  </p:cSld>
  <p:clrMapOvr>
    <a:masterClrMapping/>
  </p:clrMapOvr>
  <p:transition/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3826" y="794972"/>
            <a:ext cx="6518348" cy="5648161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="" xmlns:a16="http://schemas.microsoft.com/office/drawing/2014/main" id="{A8AEDE6E-74B6-44B2-834A-E25FB43FA13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지역별 관광지 검색</a:t>
            </a:r>
          </a:p>
        </p:txBody>
      </p:sp>
    </p:spTree>
  </p:cSld>
  <p:clrMapOvr>
    <a:masterClrMapping/>
  </p:clrMapOvr>
  <p:transition/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companyMain.jsp</a:t>
            </a:r>
            <a:r>
              <a:rPr lang="ko-KR" altLang="en-US" sz="1200" dirty="0"/>
              <a:t>에서 호텔 리스트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 값을 조회하고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companyMain.jsp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a_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hotelList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getPw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String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“/a_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hotelList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a_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hotelList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a_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hotelList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a_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hotelList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getPw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String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리스트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97860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080504"/>
              </p:ext>
            </p:extLst>
          </p:nvPr>
        </p:nvGraphicFramePr>
        <p:xfrm>
          <a:off x="241300" y="1564639"/>
          <a:ext cx="9385300" cy="2397697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8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a_hotelList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a_hotelList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a_hotelList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.a_hotelList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a_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694308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052093CC-22F1-42BF-A881-5C2C6B31A93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리스트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64897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로그인 되어 있는 업체 아이디 데이터를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sessio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받아온다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로그인 되어 있는 업체 아이디를 파라미터로 넘겨 업체가 등록한 모든 호텔 리스트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로그인 되어 있는 업체 아이디를 파라미터로 넘겨 업체의 비밀번호를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데이터를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저장하고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까지 저장하여 컨트롤러로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740010"/>
              </p:ext>
            </p:extLst>
          </p:nvPr>
        </p:nvGraphicFramePr>
        <p:xfrm>
          <a:off x="250942" y="1977091"/>
          <a:ext cx="5076612" cy="298704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a_hotelList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(String)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session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.getAttribute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ALoginId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fi-FI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ArrayList&lt;HotelDTO&gt; </a:t>
                      </a:r>
                      <a:r>
                        <a:rPr lang="fi-FI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hotelList</a:t>
                      </a:r>
                      <a:r>
                        <a:rPr lang="fi-FI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fi-FI" altLang="ko-KR" sz="1400" dirty="0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fi-FI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.a_hotelList(</a:t>
                      </a:r>
                      <a:r>
                        <a:rPr lang="fi-FI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fi-FI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.getPw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hotelList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hotelList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"password"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"hotel/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a_HotelList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198068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13447" y="3464039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A949D90-C4BF-4E98-9354-6BBFAC15BB80}"/>
              </a:ext>
            </a:extLst>
          </p:cNvPr>
          <p:cNvGrpSpPr/>
          <p:nvPr/>
        </p:nvGrpSpPr>
        <p:grpSpPr>
          <a:xfrm>
            <a:off x="14724" y="2417703"/>
            <a:ext cx="358563" cy="261610"/>
            <a:chOff x="4099027" y="918107"/>
            <a:chExt cx="358563" cy="261610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A5F267C-7274-4CD6-9986-7E39631374F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810EF8E-DEA3-46ED-B192-8BD63AF2826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D927FB9A-2AF9-477D-B94F-274558CD9212}"/>
              </a:ext>
            </a:extLst>
          </p:cNvPr>
          <p:cNvGrpSpPr/>
          <p:nvPr/>
        </p:nvGrpSpPr>
        <p:grpSpPr>
          <a:xfrm>
            <a:off x="14724" y="3053127"/>
            <a:ext cx="358563" cy="261610"/>
            <a:chOff x="4099027" y="918107"/>
            <a:chExt cx="358563" cy="261610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06DD5FDA-08BB-425F-9093-5398BB64304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BE59622-78D5-4F5C-92A8-9467E2DA4D2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D8397BF-4B0F-47EF-AE20-DB0D0079BA86}"/>
              </a:ext>
            </a:extLst>
          </p:cNvPr>
          <p:cNvGrpSpPr/>
          <p:nvPr/>
        </p:nvGrpSpPr>
        <p:grpSpPr>
          <a:xfrm>
            <a:off x="14724" y="4142334"/>
            <a:ext cx="358563" cy="261610"/>
            <a:chOff x="4099027" y="918107"/>
            <a:chExt cx="358563" cy="261610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0C2DFCB6-A48D-4BF3-80CB-AC500137808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BD382919-401F-42D4-A57E-6E9024A1CEB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제목 2">
            <a:extLst>
              <a:ext uri="{FF2B5EF4-FFF2-40B4-BE49-F238E27FC236}">
                <a16:creationId xmlns="" xmlns:a16="http://schemas.microsoft.com/office/drawing/2014/main" id="{29B8460F-98B5-4946-8E38-1E588EFF87DE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리스트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469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86551"/>
              </p:ext>
            </p:extLst>
          </p:nvPr>
        </p:nvGraphicFramePr>
        <p:xfrm>
          <a:off x="241300" y="1484313"/>
          <a:ext cx="4620435" cy="4754880"/>
        </p:xfrm>
        <a:graphic>
          <a:graphicData uri="http://schemas.openxmlformats.org/drawingml/2006/table">
            <a:tbl>
              <a:tblPr/>
              <a:tblGrid>
                <a:gridCol w="46204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loginWithKakao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카카오 </a:t>
                      </a:r>
                      <a:r>
                        <a:rPr lang="en-US" altLang="ko-KR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불러오기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Kakao.Auth.loginForm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 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authObj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Kakao.API.request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'/v2/user/me'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 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(response)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카카오 연동된 아이디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이메일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닉네임 받기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response.id;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userEmail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response.kakao_account.email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userNickname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response.properties.nickname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userEmail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userEmail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userNickname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userNickname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카카오로 회원가입이 되어 있는지 확인하여 회원가입 </a:t>
                      </a:r>
                      <a:r>
                        <a:rPr lang="ko-KR" altLang="en-US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되어있다면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비밀번호 받기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checkKakaoJoin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!=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비밀번호가 </a:t>
                      </a:r>
                      <a:r>
                        <a:rPr lang="ko-KR" altLang="en-US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비어있지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않다면 로그인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"#mid"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MLoginBtn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7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="" xmlns:a16="http://schemas.microsoft.com/office/drawing/2014/main" id="{BF21837C-CB9E-4C0E-B094-987315B9D2F4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로그인 확인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1B03F82D-EF0F-4058-B78C-85ED2344E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578227"/>
              </p:ext>
            </p:extLst>
          </p:nvPr>
        </p:nvGraphicFramePr>
        <p:xfrm>
          <a:off x="4953000" y="1636713"/>
          <a:ext cx="4621696" cy="4907280"/>
        </p:xfrm>
        <a:graphic>
          <a:graphicData uri="http://schemas.openxmlformats.org/drawingml/2006/table">
            <a:tbl>
              <a:tblPr/>
              <a:tblGrid>
                <a:gridCol w="462169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카카오 계정으로 회원가입 되어있는 아이디가 없다면 회원가입 시키기 *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(confirm(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카카오계정으로 가입된 정보가 없습니다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카카오 계정으로 가입하시겠습니까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?'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)){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joinKakao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userEmail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userNickname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fail 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(error)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'login success, but failed to request user information: '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JSON.stringify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(error))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authObj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token =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authObj.access_token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fail: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(err)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  alert(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JSON.stringify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(err))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 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 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9425862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299" y="1604540"/>
          <a:ext cx="9494371" cy="2026731"/>
        </p:xfrm>
        <a:graphic>
          <a:graphicData uri="http://schemas.openxmlformats.org/drawingml/2006/table">
            <a:tbl>
              <a:tblPr/>
              <a:tblGrid>
                <a:gridCol w="9494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 </a:t>
                      </a:r>
                    </a:p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4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4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4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a_hotelList</a:t>
                      </a:r>
                      <a:r>
                        <a:rPr lang="en-US" altLang="ko-KR" sz="14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4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String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getPw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getPw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012245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512758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3776742"/>
            <a:ext cx="9113870" cy="2786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관리자 호텔 리스트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a_hotelList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"Hotel"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HOTEL WHERE HO_CID = #{loginId} ORDER BY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 ASC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 err="1">
                <a:solidFill>
                  <a:srgbClr val="3F5FBF"/>
                </a:solidFill>
                <a:latin typeface="맑은 고딕" panose="020B0503020000020004" pitchFamily="50" charset="-127"/>
              </a:rPr>
              <a:t>로그인된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 아이디의 비밀번호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getPw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CMPASSWORD FROM COMPANY WHERE CMID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cmid}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en-US" altLang="en-US" sz="9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HOTEL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2.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4F4FB42B-7A7B-41D6-B8B3-2A2FE215D1C3}"/>
              </a:ext>
            </a:extLst>
          </p:cNvPr>
          <p:cNvGrpSpPr/>
          <p:nvPr/>
        </p:nvGrpSpPr>
        <p:grpSpPr>
          <a:xfrm>
            <a:off x="519723" y="2452717"/>
            <a:ext cx="358563" cy="261610"/>
            <a:chOff x="519723" y="1878571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F6C925F3-BFC9-4C7E-8968-AEF2508BB18B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41DC8CB-09A0-4ED5-8F6F-351D2A6EAB8A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3F2209D6-613E-474B-8ADF-D5B8197D7307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리스트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52005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a_hotelList.jsp</a:t>
            </a:r>
            <a:r>
              <a:rPr lang="ko-KR" altLang="en-US" sz="1200" dirty="0"/>
              <a:t>에서 탈퇴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순서대로 데이터가 삭제되고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a_hotelList.jsp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deleteHistory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deleteReview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deleteHeartHotel</a:t>
              </a:r>
              <a:r>
                <a:rPr lang="en-US" altLang="ko-KR" sz="1000" dirty="0">
                  <a:solidFill>
                    <a:schemeClr val="tx1"/>
                  </a:solidFill>
                </a:rPr>
                <a:t> …</a:t>
              </a: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:String, int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deleteHotel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deleteHotel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 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deleteHotel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 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deleteHistory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deleteReview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( ) ….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 : 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:String, int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삭제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032154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782892"/>
              </p:ext>
            </p:extLst>
          </p:nvPr>
        </p:nvGraphicFramePr>
        <p:xfrm>
          <a:off x="241300" y="1564639"/>
          <a:ext cx="9385300" cy="256228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8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deleteHotel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deleteHotel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deleteHotel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.deleteHotel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a_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694308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7B7EF3DE-31E6-46D5-AED9-D86ABA71D9E0}"/>
              </a:ext>
            </a:extLst>
          </p:cNvPr>
          <p:cNvGrpSpPr/>
          <p:nvPr/>
        </p:nvGrpSpPr>
        <p:grpSpPr>
          <a:xfrm>
            <a:off x="4318214" y="2105536"/>
            <a:ext cx="358563" cy="261610"/>
            <a:chOff x="4099027" y="918107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6DD54328-EDE9-4632-B7E6-66772199EDC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D0D7A1C-EEA7-46CF-A642-DD9A1355287C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5EAA8054-A777-45F9-B42A-8DE5CB64D3D8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삭제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613460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79574" y="1875543"/>
          <a:ext cx="4711700" cy="332625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삭제하다 오류가 날 경우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rollback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을 하기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Transactional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어노테이션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사용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호텔에 등록되어 있던 모든 리뷰에 달린 좋아요 내역을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호텔에 등록되어 있는 리뷰를 모두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호텔에 연결되어 있는 찜 내역을 모두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호텔에 대한 정보를 모두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호텔에 예약되어 있던 모든 예약 내역을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호텔에 연결된 룸 사진 이름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호텔에 연결된 룸 사진을 모두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호텔의 사진 이름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호텔의 사진을 삭제 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호텔에 연결된 모든 룸을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호텔을 삭제하고 삭제 결과를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리턴한다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리턴 결과에 따라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result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데이터를 다르게 바꾼다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142808"/>
              </p:ext>
            </p:extLst>
          </p:nvPr>
        </p:nvGraphicFramePr>
        <p:xfrm>
          <a:off x="250942" y="1748492"/>
          <a:ext cx="5076612" cy="469392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@Transactional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(rollbackFor = { 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Exception.</a:t>
                      </a:r>
                      <a:r>
                        <a:rPr lang="en-US" altLang="ko-KR" sz="11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})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deleteHotel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.deleteHistory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.deleteReview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.deleteHeartHotel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.deleteH_Info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.deleteBooking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String[]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deleteProfile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.getRoomFilename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＂</a:t>
                      </a:r>
                      <a:r>
                        <a:rPr lang="ko-KR" altLang="en-US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사진 저장 주소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nn-NO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for</a:t>
                      </a:r>
                      <a:r>
                        <a:rPr lang="nn-NO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nn-NO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nn-NO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nn-NO" altLang="ko-KR" sz="11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nn-NO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0; </a:t>
                      </a:r>
                      <a:r>
                        <a:rPr lang="nn-NO" altLang="ko-KR" sz="11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nn-NO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&lt; </a:t>
                      </a:r>
                      <a:r>
                        <a:rPr lang="nn-NO" altLang="ko-KR" sz="11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deleteProfile</a:t>
                      </a:r>
                      <a:r>
                        <a:rPr lang="nn-NO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</a:t>
                      </a:r>
                      <a:r>
                        <a:rPr lang="nn-NO" altLang="ko-KR" sz="1100" b="1" dirty="0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length</a:t>
                      </a:r>
                      <a:r>
                        <a:rPr lang="nn-NO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 </a:t>
                      </a:r>
                      <a:r>
                        <a:rPr lang="nn-NO" altLang="ko-KR" sz="11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nn-NO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++) {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File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file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File(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deleteProfile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[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]);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file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deleteHotelProfile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.getHotelFilename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hotelSavePath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ko-KR" altLang="en-US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사진 저장 주소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File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hotelFile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File(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hotelSavePath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deleteHotelProfile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hotelFile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en-US" altLang="ko-KR" sz="1100" dirty="0">
                        <a:solidFill>
                          <a:srgbClr val="0000C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.deleteRoom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.deleteHotel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704231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135" y="1888787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40341" y="2521143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A949D90-C4BF-4E98-9354-6BBFAC15BB80}"/>
              </a:ext>
            </a:extLst>
          </p:cNvPr>
          <p:cNvGrpSpPr/>
          <p:nvPr/>
        </p:nvGrpSpPr>
        <p:grpSpPr>
          <a:xfrm>
            <a:off x="41618" y="2163818"/>
            <a:ext cx="358563" cy="261610"/>
            <a:chOff x="4099027" y="918107"/>
            <a:chExt cx="358563" cy="261610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A5F267C-7274-4CD6-9986-7E39631374F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810EF8E-DEA3-46ED-B192-8BD63AF2826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D927FB9A-2AF9-477D-B94F-274558CD9212}"/>
              </a:ext>
            </a:extLst>
          </p:cNvPr>
          <p:cNvGrpSpPr/>
          <p:nvPr/>
        </p:nvGrpSpPr>
        <p:grpSpPr>
          <a:xfrm>
            <a:off x="41618" y="2338830"/>
            <a:ext cx="358563" cy="261610"/>
            <a:chOff x="4099027" y="918107"/>
            <a:chExt cx="358563" cy="261610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06DD5FDA-08BB-425F-9093-5398BB64304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BE59622-78D5-4F5C-92A8-9467E2DA4D2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D8397BF-4B0F-47EF-AE20-DB0D0079BA86}"/>
              </a:ext>
            </a:extLst>
          </p:cNvPr>
          <p:cNvGrpSpPr/>
          <p:nvPr/>
        </p:nvGrpSpPr>
        <p:grpSpPr>
          <a:xfrm>
            <a:off x="41618" y="2715346"/>
            <a:ext cx="358563" cy="261610"/>
            <a:chOff x="4099027" y="918107"/>
            <a:chExt cx="358563" cy="261610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0C2DFCB6-A48D-4BF3-80CB-AC500137808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BD382919-401F-42D4-A57E-6E9024A1CEB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52976C19-E429-4B04-BB3D-E9434A255E27}"/>
              </a:ext>
            </a:extLst>
          </p:cNvPr>
          <p:cNvGrpSpPr/>
          <p:nvPr/>
        </p:nvGrpSpPr>
        <p:grpSpPr>
          <a:xfrm>
            <a:off x="32654" y="2867746"/>
            <a:ext cx="358563" cy="261610"/>
            <a:chOff x="4099027" y="918107"/>
            <a:chExt cx="358563" cy="261610"/>
          </a:xfrm>
        </p:grpSpPr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C108D1A9-224D-4BA7-A7EA-FE36E13E20B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16A5E2F-B627-43CE-A004-132525B15EE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BC8A92C7-FEF5-48F4-8EF2-8A60D7E0D59A}"/>
              </a:ext>
            </a:extLst>
          </p:cNvPr>
          <p:cNvGrpSpPr/>
          <p:nvPr/>
        </p:nvGrpSpPr>
        <p:grpSpPr>
          <a:xfrm>
            <a:off x="23690" y="3195158"/>
            <a:ext cx="358563" cy="261610"/>
            <a:chOff x="4099027" y="918107"/>
            <a:chExt cx="358563" cy="261610"/>
          </a:xfrm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58FCE2F-E105-4FE1-AE7B-59C57440CA65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8CEA356E-83A5-464D-A117-8C2B03D0A0A8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AC8D7202-28DE-490B-978A-557649570D6F}"/>
              </a:ext>
            </a:extLst>
          </p:cNvPr>
          <p:cNvGrpSpPr/>
          <p:nvPr/>
        </p:nvGrpSpPr>
        <p:grpSpPr>
          <a:xfrm>
            <a:off x="14726" y="3563313"/>
            <a:ext cx="358563" cy="261610"/>
            <a:chOff x="4099027" y="918107"/>
            <a:chExt cx="358563" cy="261610"/>
          </a:xfrm>
        </p:grpSpPr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4A21B4D9-D6B9-4684-A699-A25FEDF8562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B2173869-3E2D-4A14-B2FA-1B90501EED6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AB20082B-FA7F-42DA-A7F9-7A90737EF8A8}"/>
              </a:ext>
            </a:extLst>
          </p:cNvPr>
          <p:cNvGrpSpPr/>
          <p:nvPr/>
        </p:nvGrpSpPr>
        <p:grpSpPr>
          <a:xfrm>
            <a:off x="-12168" y="4233050"/>
            <a:ext cx="358563" cy="246221"/>
            <a:chOff x="4072133" y="931554"/>
            <a:chExt cx="358563" cy="246221"/>
          </a:xfrm>
        </p:grpSpPr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2FBBD0E-EE94-433B-B0A1-5FFE04196484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A0894259-2F82-405C-93F8-79C06D48EA4C}"/>
                </a:ext>
              </a:extLst>
            </p:cNvPr>
            <p:cNvSpPr txBox="1"/>
            <p:nvPr/>
          </p:nvSpPr>
          <p:spPr>
            <a:xfrm>
              <a:off x="4072133" y="931554"/>
              <a:ext cx="3585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00" b="1" dirty="0">
                  <a:solidFill>
                    <a:schemeClr val="bg1"/>
                  </a:solidFill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6" name="제목 2">
            <a:extLst>
              <a:ext uri="{FF2B5EF4-FFF2-40B4-BE49-F238E27FC236}">
                <a16:creationId xmlns="" xmlns:a16="http://schemas.microsoft.com/office/drawing/2014/main" id="{3D245C9E-8109-4A5B-B241-B5D41F32279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삭제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="" xmlns:a16="http://schemas.microsoft.com/office/drawing/2014/main" id="{1068C42D-7C23-448B-B616-38665A53E00A}"/>
              </a:ext>
            </a:extLst>
          </p:cNvPr>
          <p:cNvGrpSpPr/>
          <p:nvPr/>
        </p:nvGrpSpPr>
        <p:grpSpPr>
          <a:xfrm>
            <a:off x="-21132" y="4587155"/>
            <a:ext cx="358563" cy="246221"/>
            <a:chOff x="4072133" y="931554"/>
            <a:chExt cx="358563" cy="246221"/>
          </a:xfrm>
        </p:grpSpPr>
        <p:sp>
          <p:nvSpPr>
            <p:cNvPr id="48" name="타원 47">
              <a:extLst>
                <a:ext uri="{FF2B5EF4-FFF2-40B4-BE49-F238E27FC236}">
                  <a16:creationId xmlns="" xmlns:a16="http://schemas.microsoft.com/office/drawing/2014/main" id="{007E1410-5466-49EC-8E44-6A76520C3F4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9166C243-3318-404C-8A36-F7380BD48723}"/>
                </a:ext>
              </a:extLst>
            </p:cNvPr>
            <p:cNvSpPr txBox="1"/>
            <p:nvPr/>
          </p:nvSpPr>
          <p:spPr>
            <a:xfrm>
              <a:off x="4072133" y="931554"/>
              <a:ext cx="3585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00" b="1" dirty="0">
                  <a:solidFill>
                    <a:schemeClr val="bg1"/>
                  </a:solidFill>
                </a:rPr>
                <a:t>11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="" xmlns:a16="http://schemas.microsoft.com/office/drawing/2014/main" id="{8365E1CA-C898-4654-90B7-FD613C4BC586}"/>
              </a:ext>
            </a:extLst>
          </p:cNvPr>
          <p:cNvGrpSpPr/>
          <p:nvPr/>
        </p:nvGrpSpPr>
        <p:grpSpPr>
          <a:xfrm>
            <a:off x="-3202" y="5089177"/>
            <a:ext cx="358563" cy="246221"/>
            <a:chOff x="4072133" y="931554"/>
            <a:chExt cx="358563" cy="246221"/>
          </a:xfrm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29544DE1-9A06-4793-BCA2-2E25954A267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FECB4F33-DDCE-4CFE-B52B-FE2ACE2EF7A1}"/>
                </a:ext>
              </a:extLst>
            </p:cNvPr>
            <p:cNvSpPr txBox="1"/>
            <p:nvPr/>
          </p:nvSpPr>
          <p:spPr>
            <a:xfrm>
              <a:off x="4072133" y="931554"/>
              <a:ext cx="3585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00" b="1" dirty="0">
                  <a:solidFill>
                    <a:schemeClr val="bg1"/>
                  </a:solidFill>
                </a:rPr>
                <a:t>12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F504621F-93F4-4AEE-9744-ED389424D574}"/>
              </a:ext>
            </a:extLst>
          </p:cNvPr>
          <p:cNvGrpSpPr/>
          <p:nvPr/>
        </p:nvGrpSpPr>
        <p:grpSpPr>
          <a:xfrm>
            <a:off x="1281" y="5268471"/>
            <a:ext cx="358563" cy="246221"/>
            <a:chOff x="4072133" y="931554"/>
            <a:chExt cx="358563" cy="246221"/>
          </a:xfrm>
        </p:grpSpPr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A977D288-93EF-47B1-96CD-26CBD0BD71B7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B204D299-ED94-419B-89E2-15380E71A38F}"/>
                </a:ext>
              </a:extLst>
            </p:cNvPr>
            <p:cNvSpPr txBox="1"/>
            <p:nvPr/>
          </p:nvSpPr>
          <p:spPr>
            <a:xfrm>
              <a:off x="4072133" y="931554"/>
              <a:ext cx="3585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00" b="1" dirty="0">
                  <a:solidFill>
                    <a:schemeClr val="bg1"/>
                  </a:solidFill>
                </a:rPr>
                <a:t>13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0254657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56240" y="1678807"/>
          <a:ext cx="4478619" cy="5199699"/>
        </p:xfrm>
        <a:graphic>
          <a:graphicData uri="http://schemas.openxmlformats.org/drawingml/2006/table">
            <a:tbl>
              <a:tblPr/>
              <a:tblGrid>
                <a:gridCol w="4478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@Delete("DELETE FROM HISTORY WHERE HI_VCODE IN (SELECT VCODE FROM REVIEW, HOTEL WHERE HOCODE = V_HOCODE AND HOCODE = #{hocode})")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deleteHistory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@Delete("DELETE FROM REVIEW WHERE V_HOCODE=#{hocode}")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deleteReview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@Delete("DELETE FROM HEART WHERE HT_HOCODE=#{hocode}")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100" b="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deleteHeartHotel</a:t>
                      </a:r>
                      <a:r>
                        <a:rPr lang="en-US" altLang="ko-KR" sz="1100" b="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@Delete("DELETE FROM H_INFO WHERE IN_HOCODE=#{hocode}")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deleteH_Info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@Delete("DELETE FROM BOOKING WHERE B_HOCODE=#{hocode}")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deleteBooking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en-US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getHotelFilename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String[]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getRoomFilename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en-US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void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deleteRoom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deleteHotel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en-US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11877" y="2053071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4F4FB42B-7A7B-41D6-B8B3-2A2FE215D1C3}"/>
              </a:ext>
            </a:extLst>
          </p:cNvPr>
          <p:cNvGrpSpPr/>
          <p:nvPr/>
        </p:nvGrpSpPr>
        <p:grpSpPr>
          <a:xfrm>
            <a:off x="11876" y="2905012"/>
            <a:ext cx="358563" cy="261610"/>
            <a:chOff x="519723" y="1878571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F6C925F3-BFC9-4C7E-8968-AEF2508BB18B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41DC8CB-09A0-4ED5-8F6F-351D2A6EAB8A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E208D008-6A70-4D1B-9FC8-22A2480442A7}"/>
              </a:ext>
            </a:extLst>
          </p:cNvPr>
          <p:cNvGrpSpPr/>
          <p:nvPr/>
        </p:nvGrpSpPr>
        <p:grpSpPr>
          <a:xfrm>
            <a:off x="16359" y="3447375"/>
            <a:ext cx="358563" cy="261610"/>
            <a:chOff x="519723" y="1878571"/>
            <a:chExt cx="358563" cy="261610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D3657F16-80C1-4EB6-83FC-9221947DF433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8BD8049-045E-48B5-A553-AE685BDFB96B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5AF59DF5-45C9-4C11-8651-62C7FCB75131}"/>
              </a:ext>
            </a:extLst>
          </p:cNvPr>
          <p:cNvGrpSpPr/>
          <p:nvPr/>
        </p:nvGrpSpPr>
        <p:grpSpPr>
          <a:xfrm>
            <a:off x="20842" y="3935950"/>
            <a:ext cx="358563" cy="261610"/>
            <a:chOff x="519723" y="1878571"/>
            <a:chExt cx="358563" cy="261610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78DF14D3-8306-4A21-BED7-E52FF25491D4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DCA66885-B6B0-4250-856D-EF95D4DB028B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3F7BECED-3036-4C92-AACC-9030F1C1B247}"/>
              </a:ext>
            </a:extLst>
          </p:cNvPr>
          <p:cNvGrpSpPr/>
          <p:nvPr/>
        </p:nvGrpSpPr>
        <p:grpSpPr>
          <a:xfrm>
            <a:off x="7395" y="4420042"/>
            <a:ext cx="358563" cy="261610"/>
            <a:chOff x="519723" y="1878571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5E19CF7-BEA4-45C3-8000-C04E009D8D23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9F5393AD-8933-40CB-B301-84B23C0E9BAE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127D32D-17E1-49F0-9200-5E851BA513B0}"/>
              </a:ext>
            </a:extLst>
          </p:cNvPr>
          <p:cNvGrpSpPr/>
          <p:nvPr/>
        </p:nvGrpSpPr>
        <p:grpSpPr>
          <a:xfrm>
            <a:off x="-1569" y="4935511"/>
            <a:ext cx="358563" cy="261610"/>
            <a:chOff x="519723" y="1878571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FFA8BBEB-A7F3-467A-B78A-90211A9EAB04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DE66F3D5-2392-466E-871B-E38E649B0B1D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BC0FEB3C-5186-4DEC-B570-C6105902711F}"/>
              </a:ext>
            </a:extLst>
          </p:cNvPr>
          <p:cNvGrpSpPr/>
          <p:nvPr/>
        </p:nvGrpSpPr>
        <p:grpSpPr>
          <a:xfrm>
            <a:off x="2914" y="5249275"/>
            <a:ext cx="358563" cy="261610"/>
            <a:chOff x="519723" y="1878571"/>
            <a:chExt cx="358563" cy="261610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CD78886A-546A-47A1-82ED-9C9BCB1FD6E8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B672432-6907-40FA-9AD1-0A6814D4D226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E61C20D-B236-4C13-BAB3-22B27DD88371}"/>
              </a:ext>
            </a:extLst>
          </p:cNvPr>
          <p:cNvGrpSpPr/>
          <p:nvPr/>
        </p:nvGrpSpPr>
        <p:grpSpPr>
          <a:xfrm>
            <a:off x="7397" y="5603380"/>
            <a:ext cx="358563" cy="261610"/>
            <a:chOff x="519723" y="1878571"/>
            <a:chExt cx="358563" cy="261610"/>
          </a:xfrm>
        </p:grpSpPr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FD415A0C-D44B-44A7-A470-11CF0C77C0CC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62807CBB-FE3F-48CC-98B9-8CBB4B0613E0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27A720D-98F4-45A6-B449-6C491563D493}"/>
              </a:ext>
            </a:extLst>
          </p:cNvPr>
          <p:cNvSpPr txBox="1"/>
          <p:nvPr/>
        </p:nvSpPr>
        <p:spPr>
          <a:xfrm>
            <a:off x="4558553" y="926440"/>
            <a:ext cx="5114117" cy="6019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hocode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Interface(</a:t>
            </a:r>
            <a:r>
              <a:rPr lang="en-US" altLang="en-US" sz="120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CompanyMapper</a:t>
            </a:r>
            <a:r>
              <a:rPr lang="en-US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를 참조하여</a:t>
            </a:r>
            <a:r>
              <a:rPr lang="en-US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Mapper id=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deleteHistory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”를 실행한다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endParaRPr lang="en-US" altLang="ko-KR" sz="120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 typeface="Times New Roman"/>
              <a:buNone/>
              <a:tabLst/>
              <a:defRPr/>
            </a:pP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2. 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hocode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deleteReview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 typeface="Times New Roman"/>
              <a:buNone/>
              <a:tabLst/>
              <a:defRPr/>
            </a:pPr>
            <a:endParaRPr lang="en-US" altLang="ko-KR" sz="1200" dirty="0">
              <a:solidFill>
                <a:srgbClr val="000000"/>
              </a:solidFill>
              <a:latin typeface="+mn-lt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3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hocode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u="sng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deleteHeartHotel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4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hocode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deleteH_Info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latin typeface="+mn-lt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5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hocode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deleteBooking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6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hocode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getHotelFilename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latin typeface="+mn-lt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7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hocode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getRoomFilename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8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hocode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deleteRoom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8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hocode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deleteHotel</a:t>
            </a:r>
            <a:r>
              <a:rPr lang="ko-KR" altLang="en-US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latin typeface="+mn-lt"/>
              <a:ea typeface="맑은 고딕"/>
              <a:cs typeface="Times New Roman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 typeface="Times New Roman"/>
              <a:buNone/>
              <a:tabLst/>
              <a:defRPr/>
            </a:pPr>
            <a:endParaRPr lang="en-US" altLang="ko-KR" sz="1200" dirty="0">
              <a:solidFill>
                <a:srgbClr val="000000"/>
              </a:solidFill>
              <a:latin typeface="+mn-lt"/>
              <a:ea typeface="맑은 고딕"/>
              <a:cs typeface="Times New Roman"/>
            </a:endParaRPr>
          </a:p>
        </p:txBody>
      </p:sp>
      <p:sp>
        <p:nvSpPr>
          <p:cNvPr id="33" name="제목 2">
            <a:extLst>
              <a:ext uri="{FF2B5EF4-FFF2-40B4-BE49-F238E27FC236}">
                <a16:creationId xmlns="" xmlns:a16="http://schemas.microsoft.com/office/drawing/2014/main" id="{4F4F50EB-5352-4DC9-9C3E-D843536FC8B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삭제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="" xmlns:a16="http://schemas.microsoft.com/office/drawing/2014/main" id="{9848E657-D82F-4C5F-A601-A5922C5EC54D}"/>
              </a:ext>
            </a:extLst>
          </p:cNvPr>
          <p:cNvGrpSpPr/>
          <p:nvPr/>
        </p:nvGrpSpPr>
        <p:grpSpPr>
          <a:xfrm>
            <a:off x="11860" y="5932380"/>
            <a:ext cx="358563" cy="261610"/>
            <a:chOff x="519723" y="1878571"/>
            <a:chExt cx="358563" cy="261610"/>
          </a:xfrm>
        </p:grpSpPr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8E710020-C0F0-4275-9B26-1CE0F32946FF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928B30D3-9084-4DAD-859A-8913DA4101D7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9071062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122675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1531081"/>
            <a:ext cx="413696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사진 이름 </a:t>
            </a:r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8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getHotelFilename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8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8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 </a:t>
            </a:r>
            <a:r>
              <a:rPr lang="en-US" altLang="ko-KR" sz="18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8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8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HOFILENAME FROM HOTEL WHERE HOCODE = #{</a:t>
            </a:r>
            <a:r>
              <a:rPr lang="en-US" altLang="ko-KR" sz="18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8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방 사진 이름 </a:t>
            </a:r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8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getRoomFilename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8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8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 </a:t>
            </a:r>
            <a:r>
              <a:rPr lang="en-US" altLang="ko-KR" sz="18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8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8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ROFILENAME FROM ROOM, HOTEL WHERE HOCODE = RO_HOCODE AND HOCODE = #{</a:t>
            </a:r>
            <a:r>
              <a:rPr lang="en-US" altLang="ko-KR" sz="18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EF39770-8ADA-4D08-BEE7-086031E55A42}"/>
              </a:ext>
            </a:extLst>
          </p:cNvPr>
          <p:cNvSpPr txBox="1"/>
          <p:nvPr/>
        </p:nvSpPr>
        <p:spPr>
          <a:xfrm>
            <a:off x="4861735" y="1946578"/>
            <a:ext cx="48109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방 삭제 </a:t>
            </a:r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8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deleteRoom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8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8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8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ROOM WHERE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RO_HOCODE = #{</a:t>
            </a:r>
            <a:r>
              <a:rPr lang="en-US" altLang="ko-KR" sz="18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8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삭제 </a:t>
            </a:r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8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deleteHotel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8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8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8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HOTEL WHERE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 = #{</a:t>
            </a:r>
            <a:r>
              <a:rPr lang="en-US" altLang="ko-KR" sz="18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hocode}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en-US" altLang="en-US" sz="9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7" name="제목 2">
            <a:extLst>
              <a:ext uri="{FF2B5EF4-FFF2-40B4-BE49-F238E27FC236}">
                <a16:creationId xmlns="" xmlns:a16="http://schemas.microsoft.com/office/drawing/2014/main" id="{552DFD77-E075-4C62-B4DD-3925F5C72D00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삭제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8378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021830"/>
              </p:ext>
            </p:extLst>
          </p:nvPr>
        </p:nvGraphicFramePr>
        <p:xfrm>
          <a:off x="2778312" y="970756"/>
          <a:ext cx="6285006" cy="5334000"/>
        </p:xfrm>
        <a:graphic>
          <a:graphicData uri="http://schemas.openxmlformats.org/drawingml/2006/table">
            <a:tbl>
              <a:tblPr/>
              <a:tblGrid>
                <a:gridCol w="62850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hotelDelete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cmPw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'${password}'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newPw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prompt(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비밀번호를 입력하세요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비밀번호 확인 작업 *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cmPw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newPw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비밀번호가 일치하다면 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hotel delete */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 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'post'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deleteHotel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 :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'text'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 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(result)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(result ==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'OK'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삭제되었습니다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"#hotel"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).remove();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 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'hotel 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삭제 연결 실패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="" xmlns:a16="http://schemas.microsoft.com/office/drawing/2014/main" id="{47437C36-F898-4864-BF3C-0D35B695F4F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246026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리스트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탈퇴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CD5575D5-7465-4AFB-A8AC-DC29308D5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82" y="2352947"/>
            <a:ext cx="7208831" cy="352370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F434C7B-8413-4EE6-AE33-3A65DC122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15" y="1123102"/>
            <a:ext cx="2138363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12273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a_hotelView.jsp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a_hotelView.jsp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gethotel,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getHotelInfo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HotelDTO,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H_InfoDTO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“/a_hotelView”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hotelView(hocode)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gethotel(hocode),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getHotelInfo(hocode)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gethotel(hocode),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getHotelInfo(hocode)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HotelDTO,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H_InfoDTO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호텔 정보를 불러오고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 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5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정보 상세보기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265188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HotelService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hotelService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a_hotelView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hotelView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1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println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hotelView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.hotelView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     </a:t>
                      </a:r>
                      <a:endParaRPr lang="en-US" altLang="ko-KR" sz="1200" b="0" kern="1200" dirty="0">
                        <a:solidFill>
                          <a:srgbClr val="7030A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en-US" altLang="ko-KR" sz="1200" b="0" kern="1200" dirty="0">
                        <a:solidFill>
                          <a:srgbClr val="7030A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     return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hotelService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hotelView(hocode)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340031" y="2899196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5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정보 상세보기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291349"/>
              </p:ext>
            </p:extLst>
          </p:nvPr>
        </p:nvGraphicFramePr>
        <p:xfrm>
          <a:off x="241300" y="1484313"/>
          <a:ext cx="4436717" cy="4206240"/>
        </p:xfrm>
        <a:graphic>
          <a:graphicData uri="http://schemas.openxmlformats.org/drawingml/2006/table">
            <a:tbl>
              <a:tblPr/>
              <a:tblGrid>
                <a:gridCol w="443671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카카오 아이디로 회원가입 되어 있는지 확인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checkKakaoJoin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"post"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checkKakaoJoin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data: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"text"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async: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false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(result){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 !=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checkResult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result;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checkKakao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연결 실패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ko-KR" altLang="en-US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27C5B060-294C-40BA-B548-C405B6463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367745"/>
              </p:ext>
            </p:extLst>
          </p:nvPr>
        </p:nvGraphicFramePr>
        <p:xfrm>
          <a:off x="4068417" y="1471613"/>
          <a:ext cx="5596283" cy="3789500"/>
        </p:xfrm>
        <a:graphic>
          <a:graphicData uri="http://schemas.openxmlformats.org/drawingml/2006/table">
            <a:tbl>
              <a:tblPr/>
              <a:tblGrid>
                <a:gridCol w="5596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89500">
                <a:tc>
                  <a:txBody>
                    <a:bodyPr/>
                    <a:lstStyle/>
                    <a:p>
                      <a:pPr algn="l"/>
                      <a:r>
                        <a:rPr lang="ko-KR" altLang="en-US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카카오로 </a:t>
                      </a:r>
                      <a:r>
                        <a:rPr lang="ko-KR" altLang="en-US" sz="14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회원가입하는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window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창 띄우기 *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joinKakao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userEmail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userNickname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window.name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joinKakao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openWin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window.open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joinKakaoForm?mid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userId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"&amp;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memail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userEmail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"&amp;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mname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userNickname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joinKakaoPop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"width=600, height=800, left=100, top=50"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gotoMain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회원가입 및 로그인 되었습니다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.'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location.href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="" xmlns:a16="http://schemas.microsoft.com/office/drawing/2014/main" id="{BF21837C-CB9E-4C0E-B094-987315B9D2F4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로그인 확인</a:t>
            </a:r>
          </a:p>
        </p:txBody>
      </p:sp>
    </p:spTree>
    <p:extLst>
      <p:ext uri="{BB962C8B-B14F-4D97-AF65-F5344CB8AC3E}">
        <p14:creationId xmlns:p14="http://schemas.microsoft.com/office/powerpoint/2010/main" val="336465617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968161"/>
          <a:ext cx="9385935" cy="31089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ModelAndView hotelView(String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 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ModelAndView();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     // 호텔 정보 select</a:t>
                      </a: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HotelDTO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.gethotel(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H_InfoDTO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.getHotelInfo(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System.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System.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.addObject(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"hotelDTO"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.addObject(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"h_infoDTO"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.setViewName(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"company/a_hotelView"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     return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715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HotelMapper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hotelMapper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9236" y="2311231"/>
            <a:ext cx="358563" cy="251966"/>
            <a:chOff x="4099025" y="918105"/>
            <a:chExt cx="358563" cy="251966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1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2185" y="2848460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7123" y="3020483"/>
            <a:ext cx="358563" cy="253154"/>
            <a:chOff x="4099027" y="918106"/>
            <a:chExt cx="358563" cy="253154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6"/>
              <a:ext cx="358563" cy="25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532863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</a:t>
                      </a:r>
                      <a:r>
                        <a:rPr lang="ko-KR" altLang="en-US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hotelMapper(HotelMapper)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gethotel(hocode)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h_infoDTO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</a:t>
                      </a:r>
                      <a:r>
                        <a:rPr lang="ko-KR" altLang="en-US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hotelMapper(HotelMapper)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getHotelInfo(hocode)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이동할 페이지를 지정한다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329791" y="4143296"/>
            <a:ext cx="358563" cy="250762"/>
            <a:chOff x="4099026" y="918105"/>
            <a:chExt cx="358563" cy="250762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6" y="918105"/>
              <a:ext cx="358563" cy="25076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55" name="그룹 13"/>
          <p:cNvGrpSpPr/>
          <p:nvPr/>
        </p:nvGrpSpPr>
        <p:grpSpPr>
          <a:xfrm>
            <a:off x="327238" y="4500165"/>
            <a:ext cx="358563" cy="253021"/>
            <a:chOff x="4099026" y="918106"/>
            <a:chExt cx="358563" cy="253021"/>
          </a:xfrm>
        </p:grpSpPr>
        <p:sp>
          <p:nvSpPr>
            <p:cNvPr id="56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7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8A5E0C87-BC4F-409A-8552-EF0B7F4AF10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정보 상세보기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gethotel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(String </a:t>
                      </a:r>
                      <a:r>
                        <a:rPr lang="en-US" altLang="en-US" sz="1200" b="0" dirty="0" err="1">
                          <a:solidFill>
                            <a:srgbClr val="9C3B0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hocode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gethotel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호텔 정보 상세보기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&lt;select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"gethotel"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parameterType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"String"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resultType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"com.Hotel.dto.HotelDTO"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SELECT * FROM HOTEL WHERE HOCODE = #{hocode}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조건으로 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HOTEL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해당하는 값을 가져온다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3020" y="1899639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2830" y="4129198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5B3D581A-8D32-4DE7-9F7C-9FA116F3BAD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정보 상세보기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H_InfoDTO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getHotelInfo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(String </a:t>
                      </a:r>
                      <a:r>
                        <a:rPr lang="en-US" altLang="en-US" sz="1200" b="0" dirty="0" err="1">
                          <a:solidFill>
                            <a:srgbClr val="9C3B0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hocode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getHotelInfo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호텔 정보 상세보기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&lt;select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"getHotelInfo"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parameterType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"String"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resultMap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"selectHotelInfo"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SELECT * FROM H_INFO WHERE IN_HOCODE = #{hocode}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조건으로 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H_INFO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해당하는 값을 가져온다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1610" y="1882001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2830" y="4120379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835F1159-F642-4D8E-BF98-341798BCE30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정보 상세보기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a_hotelView.jsp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Ajax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updateIndetail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a_hotelView.jsp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updateIndetail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int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“/updateIndetail”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</a:t>
            </a:r>
            <a:r>
              <a:rPr lang="en-US" altLang="ko-KR" sz="800">
                <a:solidFill>
                  <a:schemeClr val="tx1"/>
                </a:solidFill>
              </a:rPr>
              <a:t>updateIndetail(h_infoDTO</a:t>
            </a:r>
            <a:r>
              <a:rPr lang="en-US" altLang="ko-KR" sz="10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updateIndetail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(h_infoDTO)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updateIndetail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(h_infoDTO)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int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호텔 정보를 불러오고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 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5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정보 수정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3043873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HotelService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hotelService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updateIndetail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808080"/>
                          </a:solidFill>
                          <a:latin typeface="+mn-ea"/>
                          <a:ea typeface="+mn-ea"/>
                          <a:cs typeface="+mn-cs"/>
                        </a:rPr>
                        <a:t>@ResponseBody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updateIndetail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.println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updateIndetail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.println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updateIndetail</a:t>
                      </a:r>
                      <a:r>
                        <a:rPr lang="en-US" altLang="ko-KR" sz="1200" b="0" kern="1200" dirty="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.updateIndetail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updateIndetail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클라이언트에서 요청한 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String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h_infoDTO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h_infoDTO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갖고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hotelService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있는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updateIndetail(h_infoDTO)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62042" y="2370030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5"/>
          <p:cNvGrpSpPr/>
          <p:nvPr/>
        </p:nvGrpSpPr>
        <p:grpSpPr>
          <a:xfrm>
            <a:off x="330238" y="3070378"/>
            <a:ext cx="358563" cy="253223"/>
            <a:chOff x="4099026" y="918106"/>
            <a:chExt cx="358563" cy="253223"/>
          </a:xfrm>
        </p:grpSpPr>
        <p:sp>
          <p:nvSpPr>
            <p:cNvPr id="38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FDB980A5-53BA-4454-9C1F-735D8D35710B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정보 수정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968161"/>
          <a:ext cx="9385935" cy="274320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String updateIndetail(H_InfoDTO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호텔 정보 수정</a:t>
                      </a: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update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.updateIndetail(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updateResult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null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update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&gt; 0)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updateResult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"OK"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}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else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updateResult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"NO"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updateResult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en-US" altLang="ko-KR" sz="1200" b="0" kern="1200">
                        <a:solidFill>
                          <a:srgbClr val="1D1DFF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715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HotelMapper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hotelMapper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0415" y="2664712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65298" y="3409950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969532" y="3762727"/>
            <a:ext cx="358563" cy="253154"/>
            <a:chOff x="4099027" y="918106"/>
            <a:chExt cx="358563" cy="253154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6"/>
              <a:ext cx="358563" cy="25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532863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update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값을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hotelMapper(HotelMapper)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메소드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updateIndetail(h_infoDTO)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updateResult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값에 입력한 값 수정 완료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updateResult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값에 입력한 값 없음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updateResult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318148" y="4134477"/>
            <a:ext cx="358563" cy="253231"/>
            <a:chOff x="4099026" y="918105"/>
            <a:chExt cx="358563" cy="253231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E5A52507-73A7-45FD-9123-7C5970253416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정보 수정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updateIndetail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H_InfoDTO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9C3B0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h_infoDTO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h_infoDTO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updateIndetail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호텔 정보 수정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&lt;update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"updateIndetail"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parameterType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"com.Hotel.dto.H_InfoDTO"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UPDATE H_INFO SET INDETAIL=#{indetail} WHERE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IN_HOCODE=#{in_hocode}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&lt;/update&gt;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H_INFO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조건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(in_hocode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가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이 맞는 값을 업데이트 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1609" y="1890819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2126" y="4112971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4A2DEB37-8776-4D76-B891-2E283F98994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정보 수정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/>
          <p:cNvSpPr txBox="1"/>
          <p:nvPr/>
        </p:nvSpPr>
        <p:spPr>
          <a:xfrm>
            <a:off x="129365" y="66676"/>
            <a:ext cx="6496722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실행화면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상세보기 및 호텔 정보 수정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3992" y="1010450"/>
            <a:ext cx="4064937" cy="482449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61680" y="978958"/>
            <a:ext cx="4114923" cy="488381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a_hotelInfoForm.jsp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Ajax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getCtborough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a_hotelInfoForm.jsp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getCtborough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ArrayList&lt;String&gt;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“/getCtborough”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</a:t>
            </a:r>
            <a:r>
              <a:rPr lang="en-US" altLang="ko-KR" sz="900">
                <a:solidFill>
                  <a:schemeClr val="tx1"/>
                </a:solidFill>
              </a:rPr>
              <a:t>getCtborough(cityDTO)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getCtborough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(cityDTO)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getCtborough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(cityDTO)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ArrayList&lt;String&gt;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ArrayList&lt;String&gt;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ArrayList&lt;String&gt;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Ajax</a:t>
            </a:r>
            <a:r>
              <a:rPr lang="ko-KR" altLang="en-US" sz="1200"/>
              <a:t>기능을 활용하여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 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5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지역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3043873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HotelService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hotelService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getCtborough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rgbClr val="808080"/>
                          </a:solidFill>
                          <a:latin typeface="+mn-ea"/>
                          <a:ea typeface="+mn-ea"/>
                          <a:cs typeface="+mn-cs"/>
                        </a:rPr>
                        <a:t>@ResponseBody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&lt;String&gt;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getCtborough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.println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getCtborough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.println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&lt;String&gt;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cityList</a:t>
                      </a:r>
                      <a:r>
                        <a:rPr lang="en-US" altLang="ko-KR" sz="1200" b="0" kern="1200" dirty="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.getCtborough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클라이언트에서 요청한 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ArrayList&lt;String&gt;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cityDTO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있는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getCtborough(cityDTO)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62042" y="2370030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5"/>
          <p:cNvGrpSpPr/>
          <p:nvPr/>
        </p:nvGrpSpPr>
        <p:grpSpPr>
          <a:xfrm>
            <a:off x="330238" y="3070378"/>
            <a:ext cx="358563" cy="253223"/>
            <a:chOff x="4099026" y="918106"/>
            <a:chExt cx="358563" cy="253223"/>
          </a:xfrm>
        </p:grpSpPr>
        <p:sp>
          <p:nvSpPr>
            <p:cNvPr id="38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96FA3968-72A4-4BF1-9E5C-128F8E79B1A1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지역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로그인 확인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E456901-EE7D-4BEB-B1A0-26EBD109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75" y="1716026"/>
            <a:ext cx="4312658" cy="39559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2506E51-53CB-4E05-B63B-1BA5194BD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90" y="1497429"/>
            <a:ext cx="2782486" cy="439309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D6E7291B-3BF2-489B-B179-974884DD7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3481" y="1887193"/>
            <a:ext cx="1988446" cy="67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2617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968161"/>
          <a:ext cx="9385935" cy="164592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ArrayList&lt;String&gt; getCtborough(CityDTO </a:t>
                      </a:r>
                      <a:r>
                        <a:rPr lang="en-US" altLang="en-US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 // 도시 지역 select</a:t>
                      </a: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ArrayList&lt;String&gt;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cityList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.getCtborough(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cityList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en-US" altLang="ko-KR" sz="1200" b="0" kern="1200">
                        <a:solidFill>
                          <a:srgbClr val="008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715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HotelMapper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hotelMapper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19709" y="2655187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0772" y="3030008"/>
            <a:ext cx="358563" cy="253154"/>
            <a:chOff x="4099024" y="918105"/>
            <a:chExt cx="358563" cy="253154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4" y="918105"/>
              <a:ext cx="358563" cy="25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532863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cityList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값을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hotelMapper(HotelMapper)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메소드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getCtborough(cityDTO)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cityList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제목 2">
            <a:extLst>
              <a:ext uri="{FF2B5EF4-FFF2-40B4-BE49-F238E27FC236}">
                <a16:creationId xmlns="" xmlns:a16="http://schemas.microsoft.com/office/drawing/2014/main" id="{07D339FF-3629-4261-B336-4569E426365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지역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ArrayList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&lt;String&gt;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getCtborough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CityDTO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9C3B0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cityDTO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  <a:endParaRPr lang="en-US" altLang="en-US" sz="1200" b="0" dirty="0">
                        <a:solidFill>
                          <a:srgbClr val="800080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getCtborough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호텔 지역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&lt;select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"getCtborough"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parameterType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"com.Hotel.dto.CityDTO"</a:t>
                      </a:r>
                      <a:r>
                        <a:rPr lang="ko-KR" altLang="en-US" sz="120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resultType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"String"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SELECT CTBOROUGH FROM CITY WHERE CTNAME=#{ctname} AND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CTDIVIDE=#{ctdivide}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CITY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ctborough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조회하여 조건에 맞게 불러온다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1608" y="1890818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2126" y="4121790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67B26266-4B94-4925-AF50-1E30D7234DDA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지역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a_hotelInfoForm.jsp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a_HotelList.jsp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mapperId : </a:t>
            </a:r>
          </a:p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hoMaxNum, inMaxNum, getCtcode, hotelInfoForm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String, int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“/hotelInfoForm”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</a:t>
            </a:r>
            <a:r>
              <a:rPr lang="en-US" altLang="ko-KR" sz="800">
                <a:solidFill>
                  <a:schemeClr val="tx1"/>
                </a:solidFill>
              </a:rPr>
              <a:t>hotelInfoForm(cityDTO,hotelDTO,h_infoDTO)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Method :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hoMaxNum(),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en-US" sz="900">
                <a:solidFill>
                  <a:schemeClr val="tx1"/>
                </a:solidFill>
              </a:rPr>
              <a:t>inMaxNum()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endParaRPr lang="en-US" altLang="en-US" sz="9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en-US" sz="900">
                <a:solidFill>
                  <a:schemeClr val="tx1"/>
                </a:solidFill>
              </a:rPr>
              <a:t>getCtcode(cityDTO)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endParaRPr lang="en-US" altLang="en-US" sz="9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en-US" sz="900">
                <a:solidFill>
                  <a:schemeClr val="tx1"/>
                </a:solidFill>
              </a:rPr>
              <a:t>hotelInfoForm(map)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900">
                <a:solidFill>
                  <a:schemeClr val="tx1"/>
                </a:solidFill>
              </a:rPr>
              <a:t>Method :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hoMaxNum(),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en-US" sz="900">
                <a:solidFill>
                  <a:schemeClr val="tx1"/>
                </a:solidFill>
              </a:rPr>
              <a:t>inMaxNum()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lang="en-US" altLang="en-US" sz="900">
                <a:solidFill>
                  <a:schemeClr val="tx1"/>
                </a:solidFill>
              </a:rPr>
              <a:t>getCtcode(cityDTO)</a:t>
            </a:r>
            <a:r>
              <a:rPr lang="en-US" altLang="ko-KR" sz="900">
                <a:solidFill>
                  <a:schemeClr val="tx1"/>
                </a:solidFill>
              </a:rPr>
              <a:t>,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lang="en-US" altLang="en-US" sz="900">
                <a:solidFill>
                  <a:schemeClr val="tx1"/>
                </a:solidFill>
              </a:rPr>
              <a:t>hotelInfoForm(map)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String, int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입력창에 입력한 호텔 정보를 입력받고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 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A1A8A8B2-57D2-4DF8-A4E0-C564113A370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3226753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HotelService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hotelService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hotelInfoForm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hotelInfoForm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                             </a:t>
                      </a:r>
                      <a:r>
                        <a:rPr lang="en-US" altLang="ko-KR" sz="1200" b="0" kern="1200" dirty="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throws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IllegalStateException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IOException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hotelInfoForm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"::"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 dirty="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"::"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</a:t>
                      </a:r>
                      <a:r>
                        <a:rPr lang="en-US" altLang="ko-KR" sz="1200" b="0" kern="1200" dirty="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hotelService.hotelInfoForm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 dirty="0" err="1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endParaRPr lang="en-US" altLang="ko-KR" sz="12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l"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클라이언트에서 요청한 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cityDTO,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hotelDTO,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h_infoDTO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호텔정보를 저장하기 위해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있는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hotelInfoForm(cityDTO,hotelDTO,h_infoDTO)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68039" y="2361210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5"/>
          <p:cNvGrpSpPr/>
          <p:nvPr/>
        </p:nvGrpSpPr>
        <p:grpSpPr>
          <a:xfrm>
            <a:off x="333059" y="3283338"/>
            <a:ext cx="358563" cy="253223"/>
            <a:chOff x="4099026" y="918106"/>
            <a:chExt cx="358563" cy="253223"/>
          </a:xfrm>
        </p:grpSpPr>
        <p:sp>
          <p:nvSpPr>
            <p:cNvPr id="38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116764ED-E73F-49C4-92D0-A2405CFAF0FA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300" y="1482726"/>
            <a:ext cx="4953000" cy="9251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HotelMapper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hotelMapper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CityMapper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cityMapper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en-US" sz="1200" dirty="0">
              <a:solidFill>
                <a:srgbClr val="010101"/>
              </a:solidFill>
              <a:latin typeface="+mn-ea"/>
              <a:cs typeface="Consolas"/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2003439"/>
          <a:ext cx="9385935" cy="350520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hotelInfoForm(CityDTO </a:t>
                      </a:r>
                      <a:r>
                        <a:rPr lang="en-US" altLang="en-US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HotelDTO </a:t>
                      </a:r>
                      <a:r>
                        <a:rPr lang="en-US" altLang="en-US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 H_InfoDTO </a:t>
                      </a:r>
                      <a:r>
                        <a:rPr lang="en-US" altLang="en-US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en-US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	throws 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IllegalStateException, IOException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ModelAndView();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"service :: hotelInfoForm"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호텔 전체 주소</a:t>
                      </a: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.setHoaddr(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"("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.getHopost() 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")"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.getHoaddress()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.getHoexaddr()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.getHodetail());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city코드</a:t>
                      </a: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ctcode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cityMapper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.getCtcode(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.setCtcode(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ctcode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7592" y="2726447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2185" y="3639256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5713" y="4538839"/>
            <a:ext cx="358563" cy="253154"/>
            <a:chOff x="4099027" y="918106"/>
            <a:chExt cx="358563" cy="253154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6"/>
              <a:ext cx="358563" cy="25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956196"/>
          <a:ext cx="4711700" cy="3187634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6689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저장된 우편번호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(hopost),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주소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(hoaddress),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참고사항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(hoexaddr),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상세주소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(hodetail)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가져와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hoaddr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 ctcode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입력된 정보를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city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Mapper(C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ity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Mapper)의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getCtcode()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cityDTO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담아 실행한다.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 cityDTO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c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t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code를 정의 해준다.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326969" y="4742315"/>
            <a:ext cx="358563" cy="253231"/>
            <a:chOff x="4099026" y="918105"/>
            <a:chExt cx="358563" cy="253231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14035CB1-3260-48CD-97DC-62170AD2900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300" y="1482726"/>
            <a:ext cx="4953000" cy="9251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HotelMapper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hotelMapper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CityMapper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cityMapper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en-US" sz="1200" dirty="0">
              <a:solidFill>
                <a:srgbClr val="010101"/>
              </a:solidFill>
              <a:latin typeface="+mn-ea"/>
              <a:cs typeface="Consolas"/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2003439"/>
          <a:ext cx="9385935" cy="332232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chemeClr val="dk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hotel코드</a:t>
                      </a: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hoMaxNum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.hoMaxNum();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Integer.parseInt(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hoMaxNum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.substring(2, 5)) + 1;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&lt; 10)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hocode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"HO"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"00"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}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else if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&lt; 100)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hocode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"HO"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"0"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}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else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hocode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"HO"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.setHocode(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hocode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loginId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(String)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session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.getAttribute(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"ALoginId"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.setHo_cid(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chemeClr val="dk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6886" y="2523600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2890" y="2721327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5008" y="2898422"/>
            <a:ext cx="358563" cy="253154"/>
            <a:chOff x="4099027" y="918106"/>
            <a:chExt cx="358563" cy="253154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6"/>
              <a:ext cx="358563" cy="25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912099"/>
          <a:ext cx="4711700" cy="3187634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6689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hoMaxNum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Mapper)의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메소드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hoMaxNum()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실행한다.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6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Num에 뒤의 최대숫자(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axNum) 3자리를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가져와 +1을 해준다.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7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code 앞 2자리에는 문자를 넣어준다.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8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Num이 1의 자리일 경우.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9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Num이 10의 자리일 경우.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10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Num이 100의 자리일 경우.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code를 정의 해준다.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12. session.getAttribute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통해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값에 </a:t>
                      </a:r>
                      <a:endParaRPr lang="en-US" altLang="en-US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ALoginId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13.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정의 해준다.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4" name="그룹 13"/>
          <p:cNvGrpSpPr/>
          <p:nvPr/>
        </p:nvGrpSpPr>
        <p:grpSpPr>
          <a:xfrm>
            <a:off x="966286" y="3079052"/>
            <a:ext cx="358563" cy="253231"/>
            <a:chOff x="4099026" y="918105"/>
            <a:chExt cx="358563" cy="253231"/>
          </a:xfrm>
        </p:grpSpPr>
        <p:sp>
          <p:nvSpPr>
            <p:cNvPr id="6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6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67" name="그룹 13"/>
          <p:cNvGrpSpPr/>
          <p:nvPr/>
        </p:nvGrpSpPr>
        <p:grpSpPr>
          <a:xfrm>
            <a:off x="966285" y="3429000"/>
            <a:ext cx="358563" cy="253231"/>
            <a:chOff x="4099026" y="918105"/>
            <a:chExt cx="358563" cy="253231"/>
          </a:xfrm>
        </p:grpSpPr>
        <p:sp>
          <p:nvSpPr>
            <p:cNvPr id="68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9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9</a:t>
              </a:r>
            </a:p>
          </p:txBody>
        </p:sp>
      </p:grpSp>
      <p:grpSp>
        <p:nvGrpSpPr>
          <p:cNvPr id="70" name="그룹 13"/>
          <p:cNvGrpSpPr/>
          <p:nvPr/>
        </p:nvGrpSpPr>
        <p:grpSpPr>
          <a:xfrm>
            <a:off x="964875" y="3811771"/>
            <a:ext cx="358563" cy="253231"/>
            <a:chOff x="4099026" y="918105"/>
            <a:chExt cx="358563" cy="253231"/>
          </a:xfrm>
        </p:grpSpPr>
        <p:sp>
          <p:nvSpPr>
            <p:cNvPr id="71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2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74" name="그룹 13"/>
          <p:cNvGrpSpPr/>
          <p:nvPr/>
        </p:nvGrpSpPr>
        <p:grpSpPr>
          <a:xfrm>
            <a:off x="321761" y="4172662"/>
            <a:ext cx="358563" cy="253231"/>
            <a:chOff x="4099026" y="918105"/>
            <a:chExt cx="358563" cy="253231"/>
          </a:xfrm>
        </p:grpSpPr>
        <p:sp>
          <p:nvSpPr>
            <p:cNvPr id="7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6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11</a:t>
              </a:r>
            </a:p>
          </p:txBody>
        </p:sp>
      </p:grpSp>
      <p:grpSp>
        <p:nvGrpSpPr>
          <p:cNvPr id="77" name="그룹 13"/>
          <p:cNvGrpSpPr/>
          <p:nvPr/>
        </p:nvGrpSpPr>
        <p:grpSpPr>
          <a:xfrm>
            <a:off x="329169" y="4357871"/>
            <a:ext cx="358563" cy="253231"/>
            <a:chOff x="4099026" y="918105"/>
            <a:chExt cx="358563" cy="253231"/>
          </a:xfrm>
        </p:grpSpPr>
        <p:sp>
          <p:nvSpPr>
            <p:cNvPr id="78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9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12</a:t>
              </a:r>
            </a:p>
          </p:txBody>
        </p:sp>
      </p:grpSp>
      <p:grpSp>
        <p:nvGrpSpPr>
          <p:cNvPr id="80" name="그룹 13"/>
          <p:cNvGrpSpPr/>
          <p:nvPr/>
        </p:nvGrpSpPr>
        <p:grpSpPr>
          <a:xfrm>
            <a:off x="329875" y="4543079"/>
            <a:ext cx="358563" cy="253231"/>
            <a:chOff x="4099026" y="918105"/>
            <a:chExt cx="358563" cy="253231"/>
          </a:xfrm>
        </p:grpSpPr>
        <p:sp>
          <p:nvSpPr>
            <p:cNvPr id="81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2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13</a:t>
              </a:r>
            </a:p>
          </p:txBody>
        </p:sp>
      </p:grpSp>
      <p:sp>
        <p:nvSpPr>
          <p:cNvPr id="35" name="제목 2">
            <a:extLst>
              <a:ext uri="{FF2B5EF4-FFF2-40B4-BE49-F238E27FC236}">
                <a16:creationId xmlns="" xmlns:a16="http://schemas.microsoft.com/office/drawing/2014/main" id="{8E193624-F12A-4B29-86ED-9F1A35BC2B5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300" y="1482726"/>
            <a:ext cx="4953000" cy="9251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HotelMapper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hotelMapper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CityMapper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cityMapper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en-US" sz="1200" dirty="0">
              <a:solidFill>
                <a:srgbClr val="010101"/>
              </a:solidFill>
              <a:latin typeface="+mn-ea"/>
              <a:cs typeface="Consolas"/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2003439"/>
          <a:ext cx="9385935" cy="29565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chemeClr val="dk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h_info코드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incode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inMaxNum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.inMaxNum();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Integer.parseInt(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inMaxNum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.substring(2, 5)) + 1;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&lt; 10)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incode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"IN"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"00"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}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else if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&lt; 100)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incode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"IN"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"0"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}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else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incode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"IN"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.setIncode(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incode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chemeClr val="dk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7592" y="2532420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14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13365" y="2722033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7599" y="2898422"/>
            <a:ext cx="358563" cy="253154"/>
            <a:chOff x="4099027" y="918106"/>
            <a:chExt cx="358563" cy="253154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6"/>
              <a:ext cx="358563" cy="25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16</a:t>
              </a: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532863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14.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inMaxNum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Mapper)의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메소드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inMaxNum()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실행한다.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15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in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Num에 뒤의 최대숫자(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inM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axNum) 3자리를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가져와 +1을 해준다.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16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in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code 앞 2자리에는 문자를 넣어준다.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17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in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Num이 1의 자리일 경우.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18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in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Num이 10의 자리일 경우.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19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in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Num이 100의 자리일 경우.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20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h_infoDTO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in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code를 정의 해준다.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954559" y="3076144"/>
            <a:ext cx="358563" cy="253231"/>
            <a:chOff x="4099026" y="918105"/>
            <a:chExt cx="358563" cy="253231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17</a:t>
              </a:r>
            </a:p>
          </p:txBody>
        </p:sp>
      </p:grpSp>
      <p:grpSp>
        <p:nvGrpSpPr>
          <p:cNvPr id="64" name="그룹 13"/>
          <p:cNvGrpSpPr/>
          <p:nvPr/>
        </p:nvGrpSpPr>
        <p:grpSpPr>
          <a:xfrm>
            <a:off x="958426" y="3438525"/>
            <a:ext cx="358563" cy="253231"/>
            <a:chOff x="4099026" y="918105"/>
            <a:chExt cx="358563" cy="253231"/>
          </a:xfrm>
        </p:grpSpPr>
        <p:sp>
          <p:nvSpPr>
            <p:cNvPr id="6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6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18</a:t>
              </a:r>
            </a:p>
          </p:txBody>
        </p:sp>
      </p:grpSp>
      <p:grpSp>
        <p:nvGrpSpPr>
          <p:cNvPr id="67" name="그룹 13"/>
          <p:cNvGrpSpPr/>
          <p:nvPr/>
        </p:nvGrpSpPr>
        <p:grpSpPr>
          <a:xfrm>
            <a:off x="967331" y="3822086"/>
            <a:ext cx="358563" cy="253231"/>
            <a:chOff x="4099026" y="918105"/>
            <a:chExt cx="358563" cy="253231"/>
          </a:xfrm>
        </p:grpSpPr>
        <p:sp>
          <p:nvSpPr>
            <p:cNvPr id="68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9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19</a:t>
              </a:r>
            </a:p>
          </p:txBody>
        </p:sp>
      </p:grpSp>
      <p:grpSp>
        <p:nvGrpSpPr>
          <p:cNvPr id="70" name="그룹 13"/>
          <p:cNvGrpSpPr/>
          <p:nvPr/>
        </p:nvGrpSpPr>
        <p:grpSpPr>
          <a:xfrm>
            <a:off x="329353" y="4179181"/>
            <a:ext cx="358563" cy="253231"/>
            <a:chOff x="4099026" y="918105"/>
            <a:chExt cx="358563" cy="253231"/>
          </a:xfrm>
        </p:grpSpPr>
        <p:sp>
          <p:nvSpPr>
            <p:cNvPr id="71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2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20</a:t>
              </a:r>
            </a:p>
          </p:txBody>
        </p:sp>
      </p:grpSp>
      <p:sp>
        <p:nvSpPr>
          <p:cNvPr id="29" name="제목 2">
            <a:extLst>
              <a:ext uri="{FF2B5EF4-FFF2-40B4-BE49-F238E27FC236}">
                <a16:creationId xmlns="" xmlns:a16="http://schemas.microsoft.com/office/drawing/2014/main" id="{496CAAB8-67DB-4311-8B50-0624A802489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300" y="1482726"/>
            <a:ext cx="4953000" cy="9251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HotelMapper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hotelMapper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CityMapper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cityMapper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en-US" sz="1200" dirty="0">
              <a:solidFill>
                <a:srgbClr val="010101"/>
              </a:solidFill>
              <a:latin typeface="+mn-ea"/>
              <a:cs typeface="Consolas"/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2003439"/>
          <a:ext cx="9385935" cy="47853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chemeClr val="dk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파일등록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UUID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uuid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UUID.randomUUID();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System.out.println(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uuid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.toString());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MultipartFile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hophoto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.getHophoto();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hofilename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uuid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.toString() 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"_"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        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hophoto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.getOriginalFilename();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System.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"hofilename :: 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hofilename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savePath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"C:\\Users\\user\\Desktop\\Hotel”</a:t>
                      </a: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         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“\\src\\main\\webapp”</a:t>
                      </a: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         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“\\resources\\img\\hotelFile\\"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(!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hophoto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.isEmpty())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hophoto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.transferTo(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File(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savePath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hofilename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.setHofileName(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hofilename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Map&lt;String, Object&gt;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map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HashMap&lt;String, Object&gt;();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map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.put(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"cityDTO"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map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.put(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"hotelDTO"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map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.put(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"h_infoDTO",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h_infoDTO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chemeClr val="dk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17592" y="2338392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21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2184" y="2898421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22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28535" y="3267145"/>
            <a:ext cx="358563" cy="247509"/>
            <a:chOff x="4099026" y="918105"/>
            <a:chExt cx="358563" cy="247509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6" y="918105"/>
              <a:ext cx="358563" cy="2475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23</a:t>
              </a: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825880"/>
          <a:ext cx="4711700" cy="3187634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6689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21.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uuid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변수의 랜덤 고유 키를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이미지 파일 저장을 위한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MultipartFile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타입의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hophoto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변수를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23.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hofilename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변수에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이미지파일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이름을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24.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savePath변수에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호텔파일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저장소를 담는다.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25.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파일 데이터를 지정한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file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26. </a:t>
                      </a:r>
                      <a:r>
                        <a:rPr lang="ko-KR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hotelDTO에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hofilename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을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정의 해준다.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27. </a:t>
                      </a:r>
                      <a:r>
                        <a:rPr lang="ko-KR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map라는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Map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&lt;</a:t>
                      </a:r>
                      <a:r>
                        <a:rPr lang="ko-KR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String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, </a:t>
                      </a:r>
                      <a:r>
                        <a:rPr lang="ko-KR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Object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&gt;형태의 객체를 생성한다.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28. </a:t>
                      </a:r>
                      <a:r>
                        <a:rPr lang="ko-KR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map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변수에 </a:t>
                      </a:r>
                      <a:r>
                        <a:rPr lang="ko-KR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put을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통해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cityDTO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는 “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cityDTO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”로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ko-KR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hotelDTO은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“</a:t>
                      </a:r>
                      <a:r>
                        <a:rPr lang="ko-KR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hotelDTO”로</a:t>
                      </a:r>
                      <a:endParaRPr lang="ko-KR" altLang="ko-KR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h_infoDTO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는 “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h_infoDTO</a:t>
                      </a:r>
                      <a:r>
                        <a:rPr lang="ko-KR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”로 데이터를 저장한다.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328377" y="4002184"/>
            <a:ext cx="358563" cy="253231"/>
            <a:chOff x="4099026" y="918105"/>
            <a:chExt cx="358563" cy="253231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24</a:t>
              </a:r>
            </a:p>
          </p:txBody>
        </p:sp>
      </p:grpSp>
      <p:grpSp>
        <p:nvGrpSpPr>
          <p:cNvPr id="64" name="그룹 13"/>
          <p:cNvGrpSpPr/>
          <p:nvPr/>
        </p:nvGrpSpPr>
        <p:grpSpPr>
          <a:xfrm>
            <a:off x="969362" y="4736393"/>
            <a:ext cx="358563" cy="253231"/>
            <a:chOff x="4099026" y="918105"/>
            <a:chExt cx="358563" cy="253231"/>
          </a:xfrm>
        </p:grpSpPr>
        <p:sp>
          <p:nvSpPr>
            <p:cNvPr id="6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6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25</a:t>
              </a:r>
            </a:p>
          </p:txBody>
        </p:sp>
      </p:grpSp>
      <p:grpSp>
        <p:nvGrpSpPr>
          <p:cNvPr id="67" name="그룹 13"/>
          <p:cNvGrpSpPr/>
          <p:nvPr/>
        </p:nvGrpSpPr>
        <p:grpSpPr>
          <a:xfrm>
            <a:off x="326336" y="5091382"/>
            <a:ext cx="358563" cy="253231"/>
            <a:chOff x="4099026" y="918105"/>
            <a:chExt cx="358563" cy="253231"/>
          </a:xfrm>
        </p:grpSpPr>
        <p:sp>
          <p:nvSpPr>
            <p:cNvPr id="68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9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26</a:t>
              </a:r>
            </a:p>
          </p:txBody>
        </p:sp>
      </p:grpSp>
      <p:grpSp>
        <p:nvGrpSpPr>
          <p:cNvPr id="70" name="그룹 13"/>
          <p:cNvGrpSpPr/>
          <p:nvPr/>
        </p:nvGrpSpPr>
        <p:grpSpPr>
          <a:xfrm>
            <a:off x="323498" y="5458002"/>
            <a:ext cx="358563" cy="253231"/>
            <a:chOff x="4099026" y="918105"/>
            <a:chExt cx="358563" cy="253231"/>
          </a:xfrm>
        </p:grpSpPr>
        <p:sp>
          <p:nvSpPr>
            <p:cNvPr id="71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2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27</a:t>
              </a:r>
            </a:p>
          </p:txBody>
        </p:sp>
      </p:grpSp>
      <p:grpSp>
        <p:nvGrpSpPr>
          <p:cNvPr id="73" name="그룹 13"/>
          <p:cNvGrpSpPr/>
          <p:nvPr/>
        </p:nvGrpSpPr>
        <p:grpSpPr>
          <a:xfrm>
            <a:off x="335224" y="5655641"/>
            <a:ext cx="358563" cy="253231"/>
            <a:chOff x="4099026" y="918105"/>
            <a:chExt cx="358563" cy="253231"/>
          </a:xfrm>
        </p:grpSpPr>
        <p:sp>
          <p:nvSpPr>
            <p:cNvPr id="74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5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28</a:t>
              </a: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11EAAA20-4D49-4811-A070-E85F3317B98F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300" y="1482726"/>
            <a:ext cx="4953000" cy="9251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HotelMapper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hotelMapper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CityMapper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cityMapper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en-US" sz="1200" dirty="0">
              <a:solidFill>
                <a:srgbClr val="010101"/>
              </a:solidFill>
              <a:latin typeface="+mn-ea"/>
              <a:cs typeface="Consolas"/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2314575"/>
          <a:ext cx="9385935" cy="222504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chemeClr val="dk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호텔정보 insert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hotelInfo 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hotelMapper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.hotelInfoForm(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map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"hotelInfoForm :: "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hotelInfo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.setViewName(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"company/companyMain"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chemeClr val="dk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326411" y="2666122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29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31709" y="3224107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8303" y="3584856"/>
            <a:ext cx="358563" cy="251814"/>
            <a:chOff x="4099026" y="918104"/>
            <a:chExt cx="358563" cy="251814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6" y="918104"/>
              <a:ext cx="358563" cy="25181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31</a:t>
              </a: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572571"/>
          <a:ext cx="4711700" cy="3187634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6689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29.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hotelInfo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변수에 입력된 정보를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hotelMapper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Hotel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메소드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hotelInfoForm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()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map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값을 담아 실행한다.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30.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ModelAndView객체에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setViewName을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 이동할 페이지를 지정한다.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31.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ModelAndView객체를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Controller에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반환한다.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1D79D023-FA67-4E13-B51E-6A24213F419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String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hoMaxNum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  <a:endParaRPr lang="en-US" altLang="en-US" sz="1200" b="0" dirty="0">
                        <a:solidFill>
                          <a:srgbClr val="800080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“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hoMaxNum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최대 호텔 코드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&lt;select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"hoMaxNum"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resultType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"String"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SELECT MAX(HOCODE) FROM HOTEL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OTEL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최대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(max)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불러온다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1609" y="1890819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2126" y="4112971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E4610782-C86C-4F52-AF2E-AAC90ADABCA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joinKakaoForm.jsp</a:t>
            </a:r>
            <a:r>
              <a:rPr lang="ko-KR" altLang="en-US" sz="1200" dirty="0"/>
              <a:t>에서 카카오 로그인을 </a:t>
            </a:r>
            <a:r>
              <a:rPr lang="ko-KR" altLang="en-US" sz="1200" dirty="0" err="1"/>
              <a:t>했을때</a:t>
            </a:r>
            <a:r>
              <a:rPr lang="ko-KR" altLang="en-US" sz="1200" dirty="0"/>
              <a:t> 데이터가 존재하지 않으면 카카오 회원가입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실행하여 데이터를 삽입한다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 데이터 삽입 후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판별하여 데이터를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joinKakaoForm.jsp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joinKakaoForm.jsp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kakaoJoin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getMcode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int, String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kakaoJoin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kakaoJoin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MemberDTO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kakaoJoin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 Param: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MemberDTO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kakaoJoin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getMcode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MemberDTO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int, String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회원가입</a:t>
            </a:r>
          </a:p>
        </p:txBody>
      </p:sp>
    </p:spTree>
    <p:extLst>
      <p:ext uri="{BB962C8B-B14F-4D97-AF65-F5344CB8AC3E}">
        <p14:creationId xmlns:p14="http://schemas.microsoft.com/office/powerpoint/2010/main" val="1288082843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String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inMaxNum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“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inMaxNum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최대 호텔 정보 코드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&lt;select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"inMaxNum"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resultType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"String"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SELECT MAX(INCODE) FROM H_INFO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H_INFO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incode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최대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(max)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불러온다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1609" y="1890819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2126" y="4112971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6455B899-6A06-437D-B819-C656FCE60CB2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City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String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getCtcode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CityDTO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9C3B0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cityDTO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“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getCtcode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지역 코드 조회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&lt;select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"getCtcode"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parameterType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"com.Hotel.dto.CityDTO"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resultType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"String"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SELECT CTCODE FROM CITY WHERE CTBOROUGH = #{ctborough}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CITY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ctcode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조회하여 조건에 맞게 불러온다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1609" y="1890819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2126" y="4112971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D1B51A50-A08A-461C-AEBD-E14F41569885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hotelInfoForm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(Map&lt;String, Object&gt; </a:t>
                      </a:r>
                      <a:r>
                        <a:rPr lang="en-US" altLang="en-US" sz="1200" b="0" dirty="0">
                          <a:solidFill>
                            <a:srgbClr val="9C3B0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“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hotelInfoForm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1609" y="1890819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A71F1B77-62D0-4399-8E2E-47258589C4B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1300" y="118163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1647894"/>
          <a:ext cx="9519285" cy="348278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호텔 등록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&lt;insert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"hotelInfoForm"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parameterType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"map"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INSERT ALL</a:t>
                      </a:r>
                    </a:p>
                    <a:p>
                      <a:pPr algn="l">
                        <a:defRPr/>
                      </a:pPr>
                      <a:endParaRPr lang="en-US" altLang="en-US" sz="120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INTO HOTEL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(HO_CTCODE, HOCODE, HONAME, HOFILENAME, HOADDR, HOSCORE,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HOPUBLICIZE,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HO_CID, HOHIT, HOTOTALHIT)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VALUES(#{cityDTO.ctcode},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#{hotelDTO.hocode},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#{hotelDTO.honame},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#{hotelDTO.hofileName},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    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#{hotelDTO.hoaddr},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#{hotelDTO.hoscore},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#{hotelDTO.hopublicize},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#{hotelDTO.ho_cid},0,0)</a:t>
                      </a:r>
                    </a:p>
                    <a:p>
                      <a:pPr algn="l">
                        <a:defRPr/>
                      </a:pPr>
                      <a:endParaRPr lang="en-US" altLang="en-US" sz="120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INTO H_INFO (IN_HOCODE , INCODE,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INWIFI,INBREAK,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INPARKING,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INCIN_EARLY,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INCOUT_LATE,INCIN,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INCOUT,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INDETAIL)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VALUES(#{hotelDTO.hocode},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#{h_infoDTO.incode},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#{h_infoDTO.inwifi},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#{h_infoDTO.inbreak},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    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#{h_infoDTO.inparking},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#{h_infoDTO.incin_early},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#{h_infoDTO.incout_late},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    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#{h_infoDTO.incin},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#{h_infoDTO.incout},</a:t>
                      </a: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#{h_infoDTO.indetail})</a:t>
                      </a:r>
                    </a:p>
                    <a:p>
                      <a:pPr algn="l">
                        <a:defRPr/>
                      </a:pPr>
                      <a:endParaRPr lang="en-US" altLang="en-US" sz="120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 sz="1200">
                          <a:solidFill>
                            <a:schemeClr val="dk1"/>
                          </a:solidFill>
                        </a:rPr>
                        <a:t>       </a:t>
                      </a:r>
                      <a:r>
                        <a:rPr lang="en-US" altLang="en-US" sz="1200">
                          <a:solidFill>
                            <a:schemeClr val="dk1"/>
                          </a:solidFill>
                        </a:rPr>
                        <a:t>SELECT * FROM DUAL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&lt;/insert&gt;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HOTEL,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H_INFO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해당되는 값을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40715" y="1969845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B228B617-4D7D-441D-9877-CEAF3E042B8A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실행화면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호텔 등록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2727" y="1005416"/>
            <a:ext cx="4617045" cy="383293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4666" y="1865656"/>
            <a:ext cx="4328502" cy="438380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mapperId</a:t>
            </a:r>
            <a:r>
              <a:rPr lang="en-US" altLang="ko-KR" sz="950" dirty="0">
                <a:solidFill>
                  <a:schemeClr val="tx1"/>
                </a:solidFill>
              </a:rPr>
              <a:t>: </a:t>
            </a:r>
            <a:r>
              <a:rPr lang="en-US" altLang="ko-KR" sz="950" dirty="0" err="1">
                <a:solidFill>
                  <a:schemeClr val="tx1"/>
                </a:solidFill>
              </a:rPr>
              <a:t>RoomList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ArrayList</a:t>
            </a:r>
            <a:r>
              <a:rPr lang="en-US" altLang="ko-KR" sz="950" dirty="0">
                <a:solidFill>
                  <a:schemeClr val="tx1"/>
                </a:solidFill>
              </a:rPr>
              <a:t>&lt;</a:t>
            </a:r>
            <a:r>
              <a:rPr lang="en-US" altLang="ko-KR" sz="950" dirty="0" err="1">
                <a:solidFill>
                  <a:schemeClr val="tx1"/>
                </a:solidFill>
              </a:rPr>
              <a:t>RoomDTO</a:t>
            </a:r>
            <a:r>
              <a:rPr lang="en-US" altLang="ko-KR" sz="950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1993456"/>
            <a:ext cx="1562100" cy="65540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</a:t>
            </a:r>
            <a:r>
              <a:rPr lang="en-US" altLang="ko-KR" sz="950" dirty="0">
                <a:solidFill>
                  <a:schemeClr val="tx1"/>
                </a:solidFill>
              </a:rPr>
              <a:t> (</a:t>
            </a:r>
            <a:r>
              <a:rPr lang="en-US" altLang="ko-KR" sz="950" dirty="0" err="1">
                <a:solidFill>
                  <a:schemeClr val="tx1"/>
                </a:solidFill>
              </a:rPr>
              <a:t>roomDTO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</a:t>
            </a:r>
            <a:r>
              <a:rPr lang="en-US" altLang="ko-KR" sz="950" dirty="0" err="1">
                <a:solidFill>
                  <a:schemeClr val="tx1"/>
                </a:solidFill>
              </a:rPr>
              <a:t>ALoginId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2032000" y="1990312"/>
            <a:ext cx="1562100" cy="66943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RoomList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</a:t>
            </a:r>
            <a:r>
              <a:rPr lang="en-US" altLang="ko-KR" sz="950" dirty="0">
                <a:solidFill>
                  <a:schemeClr val="tx1"/>
                </a:solidFill>
              </a:rPr>
              <a:t> (</a:t>
            </a:r>
            <a:r>
              <a:rPr lang="en-US" altLang="ko-KR" sz="950" dirty="0" err="1">
                <a:solidFill>
                  <a:schemeClr val="tx1"/>
                </a:solidFill>
              </a:rPr>
              <a:t>roomDTO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</a:t>
            </a:r>
          </a:p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 </a:t>
            </a:r>
            <a:r>
              <a:rPr lang="en-US" altLang="ko-KR" sz="950" dirty="0" err="1">
                <a:solidFill>
                  <a:schemeClr val="tx1"/>
                </a:solidFill>
              </a:rPr>
              <a:t>RoomList</a:t>
            </a:r>
            <a:r>
              <a:rPr lang="en-US" altLang="ko-KR" sz="950" dirty="0">
                <a:solidFill>
                  <a:schemeClr val="tx1"/>
                </a:solidFill>
              </a:rPr>
              <a:t> (</a:t>
            </a:r>
            <a:r>
              <a:rPr lang="en-US" altLang="ko-KR" sz="950" dirty="0" err="1">
                <a:solidFill>
                  <a:schemeClr val="tx1"/>
                </a:solidFill>
              </a:rPr>
              <a:t>ALoginId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ArrayList</a:t>
            </a:r>
            <a:r>
              <a:rPr lang="en-US" altLang="ko-KR" sz="950" dirty="0">
                <a:solidFill>
                  <a:schemeClr val="tx1"/>
                </a:solidFill>
              </a:rPr>
              <a:t>&lt;</a:t>
            </a:r>
            <a:r>
              <a:rPr lang="en-US" altLang="ko-KR" sz="950" dirty="0" err="1">
                <a:solidFill>
                  <a:schemeClr val="tx1"/>
                </a:solidFill>
              </a:rPr>
              <a:t>RoomDTO</a:t>
            </a:r>
            <a:r>
              <a:rPr lang="en-US" altLang="ko-KR" sz="95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관리자 페이지에 룸 리스트를 누르면 서버에 이동한다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받은 값을 통해 </a:t>
            </a:r>
            <a:r>
              <a:rPr lang="en-US" altLang="ko-KR" sz="1200" dirty="0">
                <a:latin typeface="+mn-ea"/>
              </a:rPr>
              <a:t>Mapper</a:t>
            </a:r>
            <a:r>
              <a:rPr lang="ko-KR" altLang="en-US" sz="1200" dirty="0">
                <a:latin typeface="+mn-ea"/>
              </a:rPr>
              <a:t>를 실행한다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Mapper</a:t>
            </a:r>
            <a:r>
              <a:rPr lang="ko-KR" altLang="en-US" sz="1200" dirty="0">
                <a:latin typeface="+mn-ea"/>
              </a:rPr>
              <a:t>에서 받은 값을 인터페이스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7. </a:t>
            </a:r>
            <a:r>
              <a:rPr lang="ko-KR" altLang="en-US" sz="1200" dirty="0">
                <a:latin typeface="+mn-ea"/>
              </a:rPr>
              <a:t>클라이언트에서 </a:t>
            </a:r>
            <a:r>
              <a:rPr lang="ko-KR" altLang="en-US" sz="1200" dirty="0" err="1">
                <a:latin typeface="+mn-ea"/>
              </a:rPr>
              <a:t>응답받은</a:t>
            </a:r>
            <a:r>
              <a:rPr lang="ko-KR" altLang="en-US" sz="1200" dirty="0">
                <a:latin typeface="+mn-ea"/>
              </a:rPr>
              <a:t>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38527"/>
            <a:chOff x="4099027" y="918107"/>
            <a:chExt cx="358563" cy="238527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5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6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7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592894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7773328"/>
              </p:ext>
            </p:extLst>
          </p:nvPr>
        </p:nvGraphicFramePr>
        <p:xfrm>
          <a:off x="371932" y="1564639"/>
          <a:ext cx="9385300" cy="3437065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54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RoomService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roomService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룸리스트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부분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룸리스트</a:t>
                      </a:r>
                      <a:r>
                        <a:rPr lang="ko-KR" altLang="en-US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 부분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roomService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.RoomList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룸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리스트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RoomService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불러온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console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띄운다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06236" y="230790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3631" y="2852189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94513" y="3048133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47574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9446875"/>
              </p:ext>
            </p:extLst>
          </p:nvPr>
        </p:nvGraphicFramePr>
        <p:xfrm>
          <a:off x="410871" y="1923291"/>
          <a:ext cx="9385300" cy="347472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룸리스트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로 불러오는 부분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(String)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session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.getAttribute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방 리스트 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roomMapper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.RoomList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:::"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로그인된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아이디 비밀번호 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loginPw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companyMapper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.getloginPw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.addObject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loginPw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loginPw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.addObject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"room/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RoomListForm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200" b="0" i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574465"/>
              </p:ext>
            </p:extLst>
          </p:nvPr>
        </p:nvGraphicFramePr>
        <p:xfrm>
          <a:off x="5239581" y="966394"/>
          <a:ext cx="4711700" cy="4307086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업체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로그인 정보를 세션에 저장하기 위해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HttpSession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형태의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변수도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String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getloginPw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RoomListForm.jsp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에서 룸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리스트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로그인 된 아이디 비밀번호를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하기 위해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사용한다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8.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4041" y="210114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6737" y="2248099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14923" y="2415003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6737" y="2998263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94965" y="3699155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93151" y="4050403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05851" y="4462611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16733" y="4782219"/>
            <a:ext cx="358563" cy="253916"/>
            <a:chOff x="4099027" y="918107"/>
            <a:chExt cx="358563" cy="253916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528864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8208403"/>
              </p:ext>
            </p:extLst>
          </p:nvPr>
        </p:nvGraphicFramePr>
        <p:xfrm>
          <a:off x="241300" y="1484313"/>
          <a:ext cx="9105900" cy="1643762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RoomMapper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public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(String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RoomMapper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RoomList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56433" y="1872475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73825"/>
              </p:ext>
            </p:extLst>
          </p:nvPr>
        </p:nvGraphicFramePr>
        <p:xfrm>
          <a:off x="314704" y="4561839"/>
          <a:ext cx="9522460" cy="1315657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0279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&lt;!–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방 리스트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RoomList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resultMap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"room"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* FROM ROOM INNER JOIN HOTEL ON HOTEL.HOCODE = ROOM.RO_HOCODE WHERE HO_CID=#{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Hotel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조인하여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HO_CID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가 업체 로그인 아이디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와 같은지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조회하여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룸 리스트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41300" y="416242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44493" y="4887818"/>
            <a:ext cx="358563" cy="261610"/>
            <a:chOff x="4099027" y="918107"/>
            <a:chExt cx="358563" cy="261610"/>
          </a:xfrm>
        </p:grpSpPr>
        <p:sp>
          <p:nvSpPr>
            <p:cNvPr id="20" name="타원 1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4429791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31" y="1053801"/>
            <a:ext cx="8758366" cy="4792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4097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3213256"/>
              </p:ext>
            </p:extLst>
          </p:nvPr>
        </p:nvGraphicFramePr>
        <p:xfrm>
          <a:off x="241300" y="1564639"/>
          <a:ext cx="9385300" cy="245560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kakaoJoin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void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kakaoJoin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kakaoJoin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u="sng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memberService</a:t>
                      </a:r>
                      <a:r>
                        <a:rPr lang="en-US" altLang="ko-KR" sz="1400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.kakaoJoin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5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kakaoJoin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826641" y="2378910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640520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427010E9-D2D3-491E-953B-53D00ED5A463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회원가입</a:t>
            </a:r>
          </a:p>
        </p:txBody>
      </p:sp>
    </p:spTree>
    <p:extLst>
      <p:ext uri="{BB962C8B-B14F-4D97-AF65-F5344CB8AC3E}">
        <p14:creationId xmlns:p14="http://schemas.microsoft.com/office/powerpoint/2010/main" val="255116632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직선 연결선 23"/>
          <p:cNvCxnSpPr/>
          <p:nvPr/>
        </p:nvCxnSpPr>
        <p:spPr>
          <a:xfrm>
            <a:off x="6474282" y="1801586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/>
          <p:cNvCxnSpPr/>
          <p:nvPr/>
        </p:nvCxnSpPr>
        <p:spPr>
          <a:xfrm>
            <a:off x="6493328" y="2204719"/>
            <a:ext cx="0" cy="64770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RoomListForm.jsp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950" dirty="0">
                <a:solidFill>
                  <a:schemeClr val="tx1"/>
                </a:solidFill>
              </a:rPr>
              <a:t>삭제버튼 클릭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32" idx="3"/>
          </p:cNvCxnSpPr>
          <p:nvPr/>
        </p:nvCxnSpPr>
        <p:spPr>
          <a:xfrm>
            <a:off x="1739900" y="2343150"/>
            <a:ext cx="5009243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1993456"/>
            <a:ext cx="1562100" cy="65540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RoomListDel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rocode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</a:t>
            </a:r>
            <a:r>
              <a:rPr lang="en-US" altLang="ko-KR" sz="950" dirty="0" err="1">
                <a:solidFill>
                  <a:schemeClr val="tx1"/>
                </a:solidFill>
              </a:rPr>
              <a:t>rocode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2032000" y="1990312"/>
            <a:ext cx="1562100" cy="66943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RoomListDel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RoomListDel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rocode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RoomListDel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rocode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8" name="직선 화살표 연결선 67"/>
          <p:cNvCxnSpPr>
            <a:endCxn id="33" idx="3"/>
          </p:cNvCxnSpPr>
          <p:nvPr/>
        </p:nvCxnSpPr>
        <p:spPr>
          <a:xfrm flipH="1">
            <a:off x="1739900" y="3143250"/>
            <a:ext cx="5473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int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관리자 페이지에 룸 리스트 삭제를 누르면 서버에 이동한다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</a:t>
            </a:r>
            <a:r>
              <a:rPr lang="ko-KR" altLang="en-US" sz="1200" dirty="0" err="1">
                <a:latin typeface="+mn-ea"/>
              </a:rPr>
              <a:t>어노테이션을</a:t>
            </a:r>
            <a:r>
              <a:rPr lang="ko-KR" altLang="en-US" sz="1200" dirty="0">
                <a:latin typeface="+mn-ea"/>
              </a:rPr>
              <a:t> 이용해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</a:t>
            </a:r>
            <a:r>
              <a:rPr lang="en-US" altLang="ko-KR" sz="1200" dirty="0">
                <a:latin typeface="+mn-ea"/>
              </a:rPr>
              <a:t>Service</a:t>
            </a:r>
            <a:r>
              <a:rPr lang="ko-KR" altLang="en-US" sz="1200" dirty="0">
                <a:latin typeface="+mn-ea"/>
              </a:rPr>
              <a:t>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인터페이스에서 받은 값을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</a:t>
            </a:r>
            <a:r>
              <a:rPr lang="ko-KR" altLang="en-US" sz="1200" dirty="0">
                <a:latin typeface="+mn-ea"/>
              </a:rPr>
              <a:t>클라이언트에서 응답 받은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 dirty="0">
                  <a:solidFill>
                    <a:schemeClr val="bg1"/>
                  </a:solidFill>
                </a:rPr>
                <a:t>5</a:t>
              </a:r>
              <a:endParaRPr lang="ko-KR" altLang="en-US" sz="9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 dirty="0">
                  <a:solidFill>
                    <a:schemeClr val="bg1"/>
                  </a:solidFill>
                </a:rPr>
                <a:t>6</a:t>
              </a:r>
              <a:endParaRPr lang="ko-KR" altLang="en-US" sz="9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43512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9861150"/>
              </p:ext>
            </p:extLst>
          </p:nvPr>
        </p:nvGraphicFramePr>
        <p:xfrm>
          <a:off x="361046" y="1564639"/>
          <a:ext cx="9385300" cy="3098737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54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RoomService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roomService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룸리스트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삭제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RoomListDel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RoomListDel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(String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RoomListDel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룸리스트</a:t>
                      </a:r>
                      <a:r>
                        <a:rPr lang="ko-KR" altLang="en-US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 삭제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roomService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.RoomListDel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룸 리스트 삭제를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RoomService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RoomListDel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불러온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console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띄운다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95350" y="2329675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2745" y="2873961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83627" y="3069905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882541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833617"/>
              </p:ext>
            </p:extLst>
          </p:nvPr>
        </p:nvGraphicFramePr>
        <p:xfrm>
          <a:off x="399985" y="1760001"/>
          <a:ext cx="9385300" cy="438912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70432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룸리스트</a:t>
                      </a:r>
                      <a:r>
                        <a:rPr lang="ko-KR" altLang="en-US" sz="12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ko-KR" altLang="en-US" sz="12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로 삭제</a:t>
                      </a: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@Transactional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rollbackFor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Exception.</a:t>
                      </a:r>
                      <a:r>
                        <a:rPr lang="en-US" altLang="ko-KR" sz="1200" b="0" i="0" u="none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class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RoomListDel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(String 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endParaRPr lang="ko-KR" altLang="en-US" sz="1200" b="0" i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부킹</a:t>
                      </a:r>
                      <a:r>
                        <a:rPr lang="ko-KR" altLang="en-US" sz="12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룸코드삭제</a:t>
                      </a:r>
                      <a:endParaRPr lang="ko-KR" altLang="en-US" sz="1200" b="0" i="0" u="none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u="none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BookingDel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bookingMapper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.BookingDel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i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 사진 삭제</a:t>
                      </a: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deleteProfile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roomMapper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.getRoomname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savePath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"C:\\Users\\1\\Documents\\workspace-spring-tool-suite-4-4.8.1.RELEASE\\Hotel\\src\\main\\webapp\\resources\\img\\roomFile\\"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File 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file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File(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savePath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deleteProfile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file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.delete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endParaRPr lang="ko-KR" altLang="en-US" sz="1200" b="0" i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룸코드</a:t>
                      </a:r>
                      <a:r>
                        <a:rPr lang="ko-KR" altLang="en-US" sz="12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삭제</a:t>
                      </a:r>
                    </a:p>
                    <a:p>
                      <a:pPr algn="l"/>
                      <a:r>
                        <a:rPr lang="en-US" altLang="ko-KR" sz="1200" b="0" i="0" u="none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RoomListDel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roomMapper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.RoomListDel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RoomListDel</a:t>
                      </a:r>
                      <a:r>
                        <a:rPr lang="en-US" altLang="ko-KR" sz="12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::"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RoomListDel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BookingDel</a:t>
                      </a:r>
                      <a:r>
                        <a:rPr lang="en-US" altLang="ko-KR" sz="12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::"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2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BookingDel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"redirect:/</a:t>
                      </a:r>
                      <a:r>
                        <a:rPr lang="en-US" altLang="ko-KR" sz="1200" b="0" i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12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en-US" altLang="ko-KR" sz="12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altLang="ko-KR" sz="12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87663"/>
              </p:ext>
            </p:extLst>
          </p:nvPr>
        </p:nvGraphicFramePr>
        <p:xfrm>
          <a:off x="5020125" y="1246810"/>
          <a:ext cx="4711700" cy="4307086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BookingDel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String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getRoomname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룸 사진이 있는 경로를 찾아 파일을 삭제한다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RoomListDel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kern="1200" baseline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8.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13621" y="2275323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26317" y="2433161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12311" y="3024181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3239" y="3508599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3239" y="3679127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12311" y="4843337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03239" y="5307801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03235" y="5492859"/>
            <a:ext cx="358563" cy="253916"/>
            <a:chOff x="4099027" y="918107"/>
            <a:chExt cx="358563" cy="253916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706667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646100"/>
              </p:ext>
            </p:extLst>
          </p:nvPr>
        </p:nvGraphicFramePr>
        <p:xfrm>
          <a:off x="241300" y="1484313"/>
          <a:ext cx="9105900" cy="1799210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RoomMapper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@Delete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"DELETE FROM ROOM WHERE ROCODE=#{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RoomListDel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RoomMapper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여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Room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룸 리스트를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625" y="2057537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9067517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1469" y="3429000"/>
            <a:ext cx="4832598" cy="29934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9" y="865676"/>
            <a:ext cx="5031951" cy="307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0541616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462923" y="4145882"/>
            <a:ext cx="8980151" cy="1952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/>
              <a:t>개요</a:t>
            </a:r>
            <a:endParaRPr lang="en-US" altLang="ko-KR" sz="1600" dirty="0"/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룸 상세정보 수정하기 버튼 클릭</a:t>
            </a:r>
            <a:r>
              <a:rPr lang="en-US" altLang="ko-KR" sz="1100" dirty="0"/>
              <a:t>, </a:t>
            </a:r>
            <a:r>
              <a:rPr lang="ko-KR" altLang="en-US" sz="1100" dirty="0"/>
              <a:t>서버로 요청한다</a:t>
            </a:r>
            <a:r>
              <a:rPr lang="en-US" altLang="ko-KR" sz="1100" dirty="0"/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컨트롤러에서 받아 서비스에 전달한다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서비스에서 받은 값을 인터페이스에 전달한다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인터페이스에서 받은 값을 통해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Mapper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실행한다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해당 테이블의 값을 인터페이스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컨트롤러에 전달한다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클라이언트에서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응답받은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값에 따라 페이지를 이동한다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en-US" altLang="ko-KR" sz="1100" dirty="0"/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6611CF76-31CA-4375-A1B8-08842A3121B7}"/>
              </a:ext>
            </a:extLst>
          </p:cNvPr>
          <p:cNvGrpSpPr/>
          <p:nvPr/>
        </p:nvGrpSpPr>
        <p:grpSpPr>
          <a:xfrm>
            <a:off x="443691" y="1495568"/>
            <a:ext cx="8946500" cy="2262700"/>
            <a:chOff x="443691" y="1495568"/>
            <a:chExt cx="8946500" cy="2262700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0F0EC16E-0B33-4B0B-A756-48A0DFB88FC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599832" y="200381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8139F9E5-9B7D-41FC-9633-6E061EEF1619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066981" y="201248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919F1AB4-F77D-4619-A31B-0226515A96C7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1231320" y="2008542"/>
              <a:ext cx="7329" cy="1741056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CB3E6438-4E37-4440-9410-5455368E9E8A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4903827" y="2012484"/>
              <a:ext cx="19256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E89BF987-BB65-4990-AC13-342C1F317E70}"/>
                </a:ext>
              </a:extLst>
            </p:cNvPr>
            <p:cNvSpPr/>
            <p:nvPr/>
          </p:nvSpPr>
          <p:spPr>
            <a:xfrm>
              <a:off x="443691" y="1495568"/>
              <a:ext cx="1589915" cy="5129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Client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8A6F9F9-5887-4559-911C-E2D737CFEAE4}"/>
                </a:ext>
              </a:extLst>
            </p:cNvPr>
            <p:cNvSpPr/>
            <p:nvPr/>
          </p:nvSpPr>
          <p:spPr>
            <a:xfrm>
              <a:off x="2283476" y="1504238"/>
              <a:ext cx="156700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Controller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D319EF23-29C3-4795-93E7-0D9FFA1EDBF7}"/>
                </a:ext>
              </a:extLst>
            </p:cNvPr>
            <p:cNvSpPr/>
            <p:nvPr/>
          </p:nvSpPr>
          <p:spPr>
            <a:xfrm>
              <a:off x="4116197" y="1504238"/>
              <a:ext cx="157525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Service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BD55E3D-8F4F-4EA6-98F2-0DECF33D8AD8}"/>
                </a:ext>
              </a:extLst>
            </p:cNvPr>
            <p:cNvSpPr/>
            <p:nvPr/>
          </p:nvSpPr>
          <p:spPr>
            <a:xfrm>
              <a:off x="5957168" y="150423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Interface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1DF05CF3-A81F-46AB-978F-FF27CD363F53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6747528" y="2012484"/>
              <a:ext cx="23051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수행의 시작/종료 36">
              <a:extLst>
                <a:ext uri="{FF2B5EF4-FFF2-40B4-BE49-F238E27FC236}">
                  <a16:creationId xmlns="" xmlns:a16="http://schemas.microsoft.com/office/drawing/2014/main" id="{8AC21BB6-E878-41C9-8D46-1D2023DD443D}"/>
                </a:ext>
              </a:extLst>
            </p:cNvPr>
            <p:cNvSpPr/>
            <p:nvPr/>
          </p:nvSpPr>
          <p:spPr>
            <a:xfrm>
              <a:off x="512582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a_roomDetail.jsp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>
              <a:extLst>
                <a:ext uri="{FF2B5EF4-FFF2-40B4-BE49-F238E27FC236}">
                  <a16:creationId xmlns="" xmlns:a16="http://schemas.microsoft.com/office/drawing/2014/main" id="{0B10CF2F-6826-4937-B39A-998A9818E1FD}"/>
                </a:ext>
              </a:extLst>
            </p:cNvPr>
            <p:cNvSpPr/>
            <p:nvPr/>
          </p:nvSpPr>
          <p:spPr>
            <a:xfrm>
              <a:off x="504069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RoomListForm.jsp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394E4024-A653-4B80-A0A8-CBCFA27D01C0}"/>
                </a:ext>
              </a:extLst>
            </p:cNvPr>
            <p:cNvCxnSpPr>
              <a:cxnSpLocks/>
              <a:stCxn id="37" idx="3"/>
              <a:endCxn id="48" idx="1"/>
            </p:cNvCxnSpPr>
            <p:nvPr/>
          </p:nvCxnSpPr>
          <p:spPr>
            <a:xfrm flipV="1">
              <a:off x="1964713" y="2562379"/>
              <a:ext cx="5900447" cy="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순서도: 수행의 시작/종료 39">
              <a:extLst>
                <a:ext uri="{FF2B5EF4-FFF2-40B4-BE49-F238E27FC236}">
                  <a16:creationId xmlns="" xmlns:a16="http://schemas.microsoft.com/office/drawing/2014/main" id="{33F6E294-0C3D-464B-99FC-C9984A36468C}"/>
                </a:ext>
              </a:extLst>
            </p:cNvPr>
            <p:cNvSpPr/>
            <p:nvPr/>
          </p:nvSpPr>
          <p:spPr>
            <a:xfrm>
              <a:off x="2346004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Mapping : </a:t>
              </a:r>
              <a:r>
                <a:rPr lang="en-US" altLang="ko-KR" sz="800" dirty="0">
                  <a:solidFill>
                    <a:schemeClr val="tx1"/>
                  </a:solidFill>
                </a:rPr>
                <a:t>“/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memberModify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  <a:endParaRPr lang="en-US" altLang="ko-KR" sz="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>
                  <a:solidFill>
                    <a:schemeClr val="tx1"/>
                  </a:solidFill>
                </a:rPr>
                <a:t>modify()</a:t>
              </a:r>
            </a:p>
          </p:txBody>
        </p:sp>
        <p:sp>
          <p:nvSpPr>
            <p:cNvPr id="41" name="순서도: 수행의 시작/종료 40">
              <a:extLst>
                <a:ext uri="{FF2B5EF4-FFF2-40B4-BE49-F238E27FC236}">
                  <a16:creationId xmlns="" xmlns:a16="http://schemas.microsoft.com/office/drawing/2014/main" id="{95B0F95C-3A8E-4B2D-AD05-9E54389A21E5}"/>
                </a:ext>
              </a:extLst>
            </p:cNvPr>
            <p:cNvSpPr/>
            <p:nvPr/>
          </p:nvSpPr>
          <p:spPr>
            <a:xfrm>
              <a:off x="4182850" y="2227577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updateMemebers</a:t>
              </a:r>
              <a:r>
                <a:rPr lang="en-US" altLang="ko-KR" sz="8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800" b="1" dirty="0" err="1">
                  <a:solidFill>
                    <a:schemeClr val="tx1"/>
                  </a:solidFill>
                </a:rPr>
                <a:t>roomDTO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RoomDTO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2" name="순서도: 수행의 시작/종료 41">
              <a:extLst>
                <a:ext uri="{FF2B5EF4-FFF2-40B4-BE49-F238E27FC236}">
                  <a16:creationId xmlns="" xmlns:a16="http://schemas.microsoft.com/office/drawing/2014/main" id="{766B35FE-920C-4CB8-8C67-51783D8F9B68}"/>
                </a:ext>
              </a:extLst>
            </p:cNvPr>
            <p:cNvSpPr/>
            <p:nvPr/>
          </p:nvSpPr>
          <p:spPr>
            <a:xfrm>
              <a:off x="6020121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Method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updateMembers</a:t>
              </a:r>
              <a:r>
                <a:rPr lang="en-US" altLang="ko-KR" sz="800" dirty="0">
                  <a:solidFill>
                    <a:schemeClr val="tx1"/>
                  </a:solidFill>
                </a:rPr>
                <a:t>( )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299CD89B-9E69-401A-8E0B-940F49F99C74}"/>
                </a:ext>
              </a:extLst>
            </p:cNvPr>
            <p:cNvCxnSpPr>
              <a:cxnSpLocks/>
              <a:stCxn id="49" idx="1"/>
              <a:endCxn id="38" idx="3"/>
            </p:cNvCxnSpPr>
            <p:nvPr/>
          </p:nvCxnSpPr>
          <p:spPr>
            <a:xfrm flipH="1">
              <a:off x="1956200" y="3323534"/>
              <a:ext cx="59089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수행의 시작/종료 43">
              <a:extLst>
                <a:ext uri="{FF2B5EF4-FFF2-40B4-BE49-F238E27FC236}">
                  <a16:creationId xmlns="" xmlns:a16="http://schemas.microsoft.com/office/drawing/2014/main" id="{B4CE6B54-F69A-4825-8B20-5581268A25B2}"/>
                </a:ext>
              </a:extLst>
            </p:cNvPr>
            <p:cNvSpPr/>
            <p:nvPr/>
          </p:nvSpPr>
          <p:spPr>
            <a:xfrm>
              <a:off x="2347768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행의 시작/종료 44">
              <a:extLst>
                <a:ext uri="{FF2B5EF4-FFF2-40B4-BE49-F238E27FC236}">
                  <a16:creationId xmlns="" xmlns:a16="http://schemas.microsoft.com/office/drawing/2014/main" id="{FAA418D7-DA33-4C1A-AD9A-F805D3DF2C52}"/>
                </a:ext>
              </a:extLst>
            </p:cNvPr>
            <p:cNvSpPr/>
            <p:nvPr/>
          </p:nvSpPr>
          <p:spPr>
            <a:xfrm>
              <a:off x="4198035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순서도: 수행의 시작/종료 45">
              <a:extLst>
                <a:ext uri="{FF2B5EF4-FFF2-40B4-BE49-F238E27FC236}">
                  <a16:creationId xmlns="" xmlns:a16="http://schemas.microsoft.com/office/drawing/2014/main" id="{32CC795A-2848-4B86-9D76-97536B1350B8}"/>
                </a:ext>
              </a:extLst>
            </p:cNvPr>
            <p:cNvSpPr/>
            <p:nvPr/>
          </p:nvSpPr>
          <p:spPr>
            <a:xfrm>
              <a:off x="6044417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int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B48334D0-F579-48F4-8962-D9FD7B369EB8}"/>
                </a:ext>
              </a:extLst>
            </p:cNvPr>
            <p:cNvSpPr/>
            <p:nvPr/>
          </p:nvSpPr>
          <p:spPr>
            <a:xfrm>
              <a:off x="7809473" y="149556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Mapper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순서도: 수행의 시작/종료 47">
              <a:extLst>
                <a:ext uri="{FF2B5EF4-FFF2-40B4-BE49-F238E27FC236}">
                  <a16:creationId xmlns="" xmlns:a16="http://schemas.microsoft.com/office/drawing/2014/main" id="{B436E811-B863-4EF6-9D5C-D18CAFB4ED52}"/>
                </a:ext>
              </a:extLst>
            </p:cNvPr>
            <p:cNvSpPr/>
            <p:nvPr/>
          </p:nvSpPr>
          <p:spPr>
            <a:xfrm>
              <a:off x="7865160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b="1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800" b="1" dirty="0">
                  <a:solidFill>
                    <a:schemeClr val="tx1"/>
                  </a:solidFill>
                </a:rPr>
                <a:t>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updateMembers</a:t>
              </a:r>
              <a:r>
                <a:rPr lang="en-US" altLang="ko-KR" sz="8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49" name="순서도: 수행의 시작/종료 48">
              <a:extLst>
                <a:ext uri="{FF2B5EF4-FFF2-40B4-BE49-F238E27FC236}">
                  <a16:creationId xmlns="" xmlns:a16="http://schemas.microsoft.com/office/drawing/2014/main" id="{77E8772E-80DB-4E2E-A39E-C4F8CA1BB9FD}"/>
                </a:ext>
              </a:extLst>
            </p:cNvPr>
            <p:cNvSpPr/>
            <p:nvPr/>
          </p:nvSpPr>
          <p:spPr>
            <a:xfrm>
              <a:off x="7865160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int</a:t>
              </a: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C451F24D-B94E-46B1-80E0-E72CA9267245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룸 상세정보 수정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업체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6733642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Controller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C8699104-C4D1-4BBF-A6F6-019865740DDE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716D0F7-01F4-4BC2-B836-5010C1A48852}"/>
              </a:ext>
            </a:extLst>
          </p:cNvPr>
          <p:cNvSpPr txBox="1"/>
          <p:nvPr/>
        </p:nvSpPr>
        <p:spPr>
          <a:xfrm>
            <a:off x="687650" y="1834214"/>
            <a:ext cx="699153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</a:rPr>
              <a:t>룸 수정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</a:rPr>
              <a:t>(value=</a:t>
            </a:r>
            <a:r>
              <a:rPr lang="en-US" altLang="ko-KR" sz="1200" dirty="0">
                <a:solidFill>
                  <a:srgbClr val="2A00FF"/>
                </a:solidFill>
              </a:rPr>
              <a:t>"/RoomModify"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</a:rPr>
              <a:t> String </a:t>
            </a:r>
            <a:r>
              <a:rPr lang="en-US" altLang="ko-KR" sz="1200" dirty="0" err="1">
                <a:solidFill>
                  <a:srgbClr val="000000"/>
                </a:solidFill>
              </a:rPr>
              <a:t>RoomModify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</a:rPr>
              <a:t>RoomDTO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</a:rPr>
              <a:t>roomDTO</a:t>
            </a:r>
            <a:r>
              <a:rPr lang="en-US" altLang="ko-KR" sz="1200" dirty="0">
                <a:solidFill>
                  <a:srgbClr val="000000"/>
                </a:solidFill>
              </a:rPr>
              <a:t>) </a:t>
            </a:r>
            <a:r>
              <a:rPr lang="en-US" altLang="ko-KR" sz="1200" dirty="0">
                <a:solidFill>
                  <a:srgbClr val="7F0055"/>
                </a:solidFill>
              </a:rPr>
              <a:t>throws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IllegalStateException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</a:rPr>
              <a:t>IOException</a:t>
            </a:r>
            <a:r>
              <a:rPr lang="en-US" altLang="ko-KR" sz="1200" dirty="0">
                <a:solidFill>
                  <a:srgbClr val="000000"/>
                </a:solidFill>
              </a:rPr>
              <a:t> {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 err="1">
                <a:solidFill>
                  <a:srgbClr val="6A3E3E"/>
                </a:solidFill>
              </a:rPr>
              <a:t>roomDTO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"/</a:t>
            </a:r>
            <a:r>
              <a:rPr lang="en-US" altLang="ko-KR" sz="1200" i="1" dirty="0" err="1">
                <a:solidFill>
                  <a:srgbClr val="2A00FF"/>
                </a:solidFill>
              </a:rPr>
              <a:t>RoomModify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</a:rPr>
              <a:t>룸 수정하는 중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String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</a:rPr>
              <a:t>roomService</a:t>
            </a:r>
            <a:r>
              <a:rPr lang="en-US" altLang="ko-KR" sz="1200" dirty="0" err="1">
                <a:solidFill>
                  <a:srgbClr val="000000"/>
                </a:solidFill>
              </a:rPr>
              <a:t>.RoomModify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</a:rPr>
              <a:t>roomDTO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9B57ED8-D921-4AD8-98DB-EA323284EDB1}"/>
              </a:ext>
            </a:extLst>
          </p:cNvPr>
          <p:cNvSpPr txBox="1"/>
          <p:nvPr/>
        </p:nvSpPr>
        <p:spPr>
          <a:xfrm>
            <a:off x="687650" y="3711650"/>
            <a:ext cx="69915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클라이언트에서 요청한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값을 변수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roomDTO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 담는다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룸 수정을 위해 </a:t>
            </a:r>
            <a:r>
              <a:rPr lang="en-US" altLang="ko-KR" sz="1200" dirty="0" err="1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roomService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에 </a:t>
            </a:r>
            <a:r>
              <a:rPr lang="en-US" altLang="ko-KR" sz="1200" dirty="0" err="1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RoomModify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roomDTO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을 실행시킨다</a:t>
            </a:r>
            <a:r>
              <a:rPr lang="en-US" altLang="ko-KR" sz="1200" dirty="0">
                <a:solidFill>
                  <a:srgbClr val="000000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D1B5CB4C-26A5-4D8D-A155-723899D93049}"/>
              </a:ext>
            </a:extLst>
          </p:cNvPr>
          <p:cNvGrpSpPr/>
          <p:nvPr/>
        </p:nvGrpSpPr>
        <p:grpSpPr>
          <a:xfrm>
            <a:off x="532803" y="2231644"/>
            <a:ext cx="309693" cy="253916"/>
            <a:chOff x="4099027" y="936729"/>
            <a:chExt cx="309693" cy="253916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5644C332-D3DF-41EE-956D-FEE77609189B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D1491FEA-33B0-402F-BEB7-FE8FDE88F98D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B7E4C368-C800-41B3-BA21-074B57972694}"/>
              </a:ext>
            </a:extLst>
          </p:cNvPr>
          <p:cNvGrpSpPr/>
          <p:nvPr/>
        </p:nvGrpSpPr>
        <p:grpSpPr>
          <a:xfrm>
            <a:off x="522877" y="2949151"/>
            <a:ext cx="309693" cy="253916"/>
            <a:chOff x="4099027" y="936729"/>
            <a:chExt cx="309693" cy="253916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5574267A-D041-4066-A7C8-00F094748BF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084A2F19-3031-4CAF-803B-93A3F609EA86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D7C3C342-55AF-4C16-B910-7C7E81AEF426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룸 상세정보 수정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업체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2598638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BD70772-8353-4C9F-9E9F-7D26B9B36951}"/>
              </a:ext>
            </a:extLst>
          </p:cNvPr>
          <p:cNvSpPr/>
          <p:nvPr/>
        </p:nvSpPr>
        <p:spPr>
          <a:xfrm>
            <a:off x="677724" y="1436785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Service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C8699104-C4D1-4BBF-A6F6-019865740DDE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F0650C6-8EE0-436C-B051-2F1B4379CFDE}"/>
              </a:ext>
            </a:extLst>
          </p:cNvPr>
          <p:cNvSpPr txBox="1"/>
          <p:nvPr/>
        </p:nvSpPr>
        <p:spPr>
          <a:xfrm>
            <a:off x="677724" y="1834216"/>
            <a:ext cx="692458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</a:rPr>
              <a:t>룸 수정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</a:rPr>
              <a:t> String </a:t>
            </a:r>
            <a:r>
              <a:rPr lang="en-US" altLang="ko-KR" sz="1200" dirty="0" err="1">
                <a:solidFill>
                  <a:srgbClr val="000000"/>
                </a:solidFill>
              </a:rPr>
              <a:t>RoomModify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</a:rPr>
              <a:t>RoomDTO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</a:rPr>
              <a:t>roomDTO</a:t>
            </a:r>
            <a:r>
              <a:rPr lang="en-US" altLang="ko-KR" sz="1200" dirty="0">
                <a:solidFill>
                  <a:srgbClr val="000000"/>
                </a:solidFill>
              </a:rPr>
              <a:t>) </a:t>
            </a:r>
            <a:r>
              <a:rPr lang="en-US" altLang="ko-KR" sz="1200" dirty="0">
                <a:solidFill>
                  <a:srgbClr val="7F0055"/>
                </a:solidFill>
              </a:rPr>
              <a:t>throws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IllegalStateException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</a:rPr>
              <a:t>IOException</a:t>
            </a:r>
            <a:r>
              <a:rPr lang="en-US" altLang="ko-KR" sz="1200" dirty="0">
                <a:solidFill>
                  <a:srgbClr val="000000"/>
                </a:solidFill>
              </a:rPr>
              <a:t> {</a:t>
            </a:r>
          </a:p>
          <a:p>
            <a:pPr algn="l"/>
            <a:endParaRPr lang="ko-KR" altLang="en-US" sz="1200" dirty="0"/>
          </a:p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</a:rPr>
              <a:t>방 수정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</a:rPr>
              <a:t>roomMapper</a:t>
            </a:r>
            <a:r>
              <a:rPr lang="en-US" altLang="ko-KR" sz="1200" dirty="0" err="1">
                <a:solidFill>
                  <a:srgbClr val="000000"/>
                </a:solidFill>
              </a:rPr>
              <a:t>.RoomModify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</a:rPr>
              <a:t>roomDTO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String </a:t>
            </a:r>
            <a:r>
              <a:rPr lang="en-US" altLang="ko-KR" sz="1200" dirty="0" err="1">
                <a:solidFill>
                  <a:srgbClr val="6A3E3E"/>
                </a:solidFill>
              </a:rPr>
              <a:t>resultSet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</a:rPr>
              <a:t> (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 &gt; 0) {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</a:rPr>
              <a:t>resultSet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>
                <a:solidFill>
                  <a:srgbClr val="2A00FF"/>
                </a:solidFill>
              </a:rPr>
              <a:t>"redirect:/</a:t>
            </a:r>
            <a:r>
              <a:rPr lang="en-US" altLang="ko-KR" sz="1200" dirty="0" err="1">
                <a:solidFill>
                  <a:srgbClr val="2A00FF"/>
                </a:solidFill>
              </a:rPr>
              <a:t>RoomList</a:t>
            </a:r>
            <a:r>
              <a:rPr lang="en-US" altLang="ko-KR" sz="1200" dirty="0">
                <a:solidFill>
                  <a:srgbClr val="2A00FF"/>
                </a:solidFill>
              </a:rPr>
              <a:t>"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 </a:t>
            </a:r>
            <a:r>
              <a:rPr lang="en-US" altLang="ko-KR" sz="1200" dirty="0">
                <a:solidFill>
                  <a:srgbClr val="7F0055"/>
                </a:solidFill>
              </a:rPr>
              <a:t>else</a:t>
            </a:r>
            <a:r>
              <a:rPr lang="en-US" altLang="ko-KR" sz="1200" dirty="0">
                <a:solidFill>
                  <a:srgbClr val="000000"/>
                </a:solidFill>
              </a:rPr>
              <a:t> {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</a:rPr>
              <a:t>룸 수정 실패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</a:rPr>
              <a:t>resultSet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>
                <a:solidFill>
                  <a:srgbClr val="2A00FF"/>
                </a:solidFill>
              </a:rPr>
              <a:t>"redirect:/</a:t>
            </a:r>
            <a:r>
              <a:rPr lang="en-US" altLang="ko-KR" sz="1200" dirty="0" err="1">
                <a:solidFill>
                  <a:srgbClr val="2A00FF"/>
                </a:solidFill>
              </a:rPr>
              <a:t>RoomList</a:t>
            </a:r>
            <a:r>
              <a:rPr lang="en-US" altLang="ko-KR" sz="1200" dirty="0">
                <a:solidFill>
                  <a:srgbClr val="2A00FF"/>
                </a:solidFill>
              </a:rPr>
              <a:t>"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</a:rPr>
              <a:t>resultSet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0FE091D-0C18-42F0-859D-AB21EF33D11B}"/>
              </a:ext>
            </a:extLst>
          </p:cNvPr>
          <p:cNvSpPr txBox="1"/>
          <p:nvPr/>
        </p:nvSpPr>
        <p:spPr>
          <a:xfrm>
            <a:off x="677724" y="4634983"/>
            <a:ext cx="8550550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nt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타입의 </a:t>
            </a:r>
            <a:r>
              <a:rPr lang="en-US" altLang="ko-KR" sz="1200" dirty="0" err="1">
                <a:solidFill>
                  <a:srgbClr val="000000"/>
                </a:solidFill>
              </a:rPr>
              <a:t>RoomModify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roomDTO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interface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보내준다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메소드 </a:t>
            </a:r>
            <a:r>
              <a:rPr lang="en-US" altLang="ko-KR" sz="1200" dirty="0" err="1">
                <a:solidFill>
                  <a:srgbClr val="000000"/>
                </a:solidFill>
              </a:rPr>
              <a:t>RoomModify</a:t>
            </a:r>
            <a:r>
              <a:rPr lang="en-US" altLang="ko-KR" sz="1200" dirty="0"/>
              <a:t>()</a:t>
            </a:r>
            <a:r>
              <a:rPr lang="ko-KR" altLang="en-US" sz="1200" dirty="0"/>
              <a:t>의 결과에 따라 </a:t>
            </a: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resultSet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에 이동할 페이지를 지정한다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.</a:t>
            </a:r>
            <a:endParaRPr lang="ko-KR" altLang="ko-KR" sz="1800" b="0" i="0" u="none" strike="noStrike" dirty="0"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E47A4524-ADD7-4FA9-A3D9-F354B6DF058F}"/>
              </a:ext>
            </a:extLst>
          </p:cNvPr>
          <p:cNvGrpSpPr/>
          <p:nvPr/>
        </p:nvGrpSpPr>
        <p:grpSpPr>
          <a:xfrm>
            <a:off x="522875" y="2560747"/>
            <a:ext cx="309693" cy="253916"/>
            <a:chOff x="4099027" y="936729"/>
            <a:chExt cx="309693" cy="253916"/>
          </a:xfrm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27421AAF-FA15-4BB9-90F4-A4FD75FE855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8708BF10-BD8F-427B-B478-F532511BD5F5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14537F25-B020-417D-9918-5B0350782590}"/>
              </a:ext>
            </a:extLst>
          </p:cNvPr>
          <p:cNvGrpSpPr/>
          <p:nvPr/>
        </p:nvGrpSpPr>
        <p:grpSpPr>
          <a:xfrm>
            <a:off x="522876" y="2924608"/>
            <a:ext cx="309693" cy="253916"/>
            <a:chOff x="4099027" y="936729"/>
            <a:chExt cx="309693" cy="253916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0177B53-F473-4A27-9AB0-EA4F3757C7C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815C119A-9025-4192-A957-77A03FED1B81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제목 2">
            <a:extLst>
              <a:ext uri="{FF2B5EF4-FFF2-40B4-BE49-F238E27FC236}">
                <a16:creationId xmlns="" xmlns:a16="http://schemas.microsoft.com/office/drawing/2014/main" id="{A48DE708-B33D-4FAC-A4FB-089DAD9F2A14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룸 상세정보 수정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업체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2080171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09521FA-1811-4B48-8A8B-D23AB93FF3B8}"/>
              </a:ext>
            </a:extLst>
          </p:cNvPr>
          <p:cNvSpPr/>
          <p:nvPr/>
        </p:nvSpPr>
        <p:spPr>
          <a:xfrm>
            <a:off x="677724" y="351942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Mapper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0C5FC04-5B08-4849-999D-CE09A0F0F342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Interface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제목 2">
            <a:extLst>
              <a:ext uri="{FF2B5EF4-FFF2-40B4-BE49-F238E27FC236}">
                <a16:creationId xmlns="" xmlns:a16="http://schemas.microsoft.com/office/drawing/2014/main" id="{1A6DBF82-6FF7-4094-83A9-103ED6F2FC7D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C6381CE-56AF-462F-AE04-D598178A38AC}"/>
              </a:ext>
            </a:extLst>
          </p:cNvPr>
          <p:cNvSpPr txBox="1"/>
          <p:nvPr/>
        </p:nvSpPr>
        <p:spPr>
          <a:xfrm>
            <a:off x="677724" y="1834214"/>
            <a:ext cx="4989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</a:rPr>
              <a:t>방 수정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RoomModify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</a:rPr>
              <a:t>RoomDTO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</a:rPr>
              <a:t>roomDTO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  <a:endParaRPr lang="ko-KR" alt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2B3563C-8A28-451E-886A-48458F2CAF82}"/>
              </a:ext>
            </a:extLst>
          </p:cNvPr>
          <p:cNvSpPr txBox="1"/>
          <p:nvPr/>
        </p:nvSpPr>
        <p:spPr>
          <a:xfrm>
            <a:off x="677724" y="3919085"/>
            <a:ext cx="709911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</a:rPr>
              <a:t>방 수정 </a:t>
            </a:r>
            <a:r>
              <a:rPr lang="en-US" altLang="ko-KR" sz="12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</a:rPr>
              <a:t>update </a:t>
            </a:r>
            <a:r>
              <a:rPr lang="en-US" altLang="ko-KR" sz="1200" dirty="0">
                <a:solidFill>
                  <a:srgbClr val="7F007F"/>
                </a:solidFill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</a:rPr>
              <a:t>RoomModify</a:t>
            </a:r>
            <a:r>
              <a:rPr lang="en-US" altLang="ko-KR" sz="1200" i="1" dirty="0">
                <a:solidFill>
                  <a:srgbClr val="2A00FF"/>
                </a:solidFill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</a:rPr>
              <a:t>com.Hotel.dto.RoomDTO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UPDATE ROOM SET RONAME=#{roname}, ROFILENAME=#{rofilename}, RODETAIL=#{rodetail}, ROMINPER=#{rominper}, ROMAXPER=#{romaxper}, ROPRICE=#{roprice}, RONUM=#{ronum} WHERE ROCODE=#{rocode}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</a:rPr>
              <a:t>update</a:t>
            </a:r>
            <a:r>
              <a:rPr lang="en-US" altLang="ko-KR" sz="1200" dirty="0">
                <a:solidFill>
                  <a:srgbClr val="008080"/>
                </a:solidFill>
              </a:rPr>
              <a:t>&gt;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7EFC6AE7-6839-4EF1-B5A3-6322FF3A2E9D}"/>
              </a:ext>
            </a:extLst>
          </p:cNvPr>
          <p:cNvSpPr txBox="1"/>
          <p:nvPr/>
        </p:nvSpPr>
        <p:spPr>
          <a:xfrm>
            <a:off x="677716" y="2409307"/>
            <a:ext cx="9085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Service</a:t>
            </a:r>
            <a:r>
              <a:rPr lang="ko-KR" altLang="en-US" sz="1200" dirty="0"/>
              <a:t>에서 가지고 온 </a:t>
            </a:r>
            <a:r>
              <a:rPr lang="en-US" altLang="ko-KR" sz="1200" dirty="0" err="1">
                <a:solidFill>
                  <a:srgbClr val="000000"/>
                </a:solidFill>
              </a:rPr>
              <a:t>RoomDTO</a:t>
            </a:r>
            <a:r>
              <a:rPr lang="ko-KR" altLang="en-US" sz="1200" dirty="0"/>
              <a:t>을 참조해 </a:t>
            </a:r>
            <a:r>
              <a:rPr lang="en-US" altLang="ko-KR" sz="1200" dirty="0"/>
              <a:t>Mapper id = “</a:t>
            </a:r>
            <a:r>
              <a:rPr lang="en-US" altLang="ko-KR" sz="1200" dirty="0" err="1">
                <a:solidFill>
                  <a:srgbClr val="000000"/>
                </a:solidFill>
              </a:rPr>
              <a:t>RoomModify</a:t>
            </a:r>
            <a:r>
              <a:rPr lang="en-US" altLang="ko-KR" sz="1200" dirty="0"/>
              <a:t>”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AF68F70-3189-4031-9FD5-6048024ABBFB}"/>
              </a:ext>
            </a:extLst>
          </p:cNvPr>
          <p:cNvSpPr txBox="1"/>
          <p:nvPr/>
        </p:nvSpPr>
        <p:spPr>
          <a:xfrm>
            <a:off x="677715" y="5239144"/>
            <a:ext cx="9085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Service</a:t>
            </a:r>
            <a:r>
              <a:rPr lang="ko-KR" altLang="en-US" sz="1200" dirty="0"/>
              <a:t>에서 가지고 온 </a:t>
            </a:r>
            <a:r>
              <a:rPr lang="en-US" altLang="ko-KR" sz="1200" dirty="0" err="1">
                <a:solidFill>
                  <a:srgbClr val="000000"/>
                </a:solidFill>
              </a:rPr>
              <a:t>RoomDTO</a:t>
            </a:r>
            <a:r>
              <a:rPr lang="en-US" altLang="ko-KR" sz="1200" dirty="0"/>
              <a:t> </a:t>
            </a:r>
            <a:r>
              <a:rPr lang="ko-KR" altLang="en-US" sz="1200" dirty="0"/>
              <a:t>값을 조건으로 </a:t>
            </a:r>
            <a:r>
              <a:rPr lang="en-US" altLang="ko-KR" sz="1200" dirty="0"/>
              <a:t>DB</a:t>
            </a:r>
            <a:r>
              <a:rPr lang="ko-KR" altLang="en-US" sz="1200" dirty="0"/>
              <a:t>의 테이블의 값을 수정한다</a:t>
            </a:r>
            <a:r>
              <a:rPr lang="en-US" altLang="ko-KR" sz="1200" dirty="0"/>
              <a:t>.</a:t>
            </a:r>
          </a:p>
        </p:txBody>
      </p: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5962BE02-B505-43EB-A76E-BA5E21780EE1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룸 상세정보 수정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업체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30805578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="" xmlns:a16="http://schemas.microsoft.com/office/drawing/2014/main" id="{DA5747EB-3CA6-46B6-9DA6-3534A0BB4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076" y="1018500"/>
            <a:ext cx="7395848" cy="533992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D771EBE7-F6E9-471E-99D9-8398B7B15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92" t="57641" r="2136" b="20882"/>
          <a:stretch/>
        </p:blipFill>
        <p:spPr>
          <a:xfrm>
            <a:off x="1695300" y="3045040"/>
            <a:ext cx="6515403" cy="64342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E6D3F679-ADEC-45E4-826A-1FF22E99E9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5299" y="4058310"/>
            <a:ext cx="6515403" cy="643420"/>
          </a:xfrm>
          <a:prstGeom prst="rect">
            <a:avLst/>
          </a:prstGeom>
        </p:spPr>
      </p:pic>
      <p:sp>
        <p:nvSpPr>
          <p:cNvPr id="6" name="제목 2">
            <a:extLst>
              <a:ext uri="{FF2B5EF4-FFF2-40B4-BE49-F238E27FC236}">
                <a16:creationId xmlns="" xmlns:a16="http://schemas.microsoft.com/office/drawing/2014/main" id="{CAF9E413-B60F-4C16-8C67-CA9CD0BF269C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실행화면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룸 상세정보 수정 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업체</a:t>
            </a:r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  <p:sp>
        <p:nvSpPr>
          <p:cNvPr id="2" name="화살표: 아래쪽 1">
            <a:extLst>
              <a:ext uri="{FF2B5EF4-FFF2-40B4-BE49-F238E27FC236}">
                <a16:creationId xmlns="" xmlns:a16="http://schemas.microsoft.com/office/drawing/2014/main" id="{5DC4C69E-CF53-4AB0-AF0C-4FB6B5D753C0}"/>
              </a:ext>
            </a:extLst>
          </p:cNvPr>
          <p:cNvSpPr/>
          <p:nvPr/>
        </p:nvSpPr>
        <p:spPr>
          <a:xfrm>
            <a:off x="4708864" y="3688460"/>
            <a:ext cx="488272" cy="369850"/>
          </a:xfrm>
          <a:prstGeom prst="downArrow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6677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생성하기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존재하는 가장 큰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데이터 값을 받아온다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만약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가 존재하지 않는다면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null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값이 뜨기 때문에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null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오류를 방지하기 위해 값을 넣는다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받아온 데이터 값에서 뒤에 숫자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자리만 잘라서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더해준다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mcodeNum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자리를 판별하여 경우에 따라서 정해진 틀에 맞게 코드를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만든 코드를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삽입하기 위해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값을 담아준 뒤 파라미터로 넘겨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회원 정보를 삽입한다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삽입 데이터를 판별하여 오류 없이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삽입이 되면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sessio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로그인 데이터를 저장하고 오류가 난다면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session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데이터 저장 없이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result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989332"/>
              </p:ext>
            </p:extLst>
          </p:nvPr>
        </p:nvGraphicFramePr>
        <p:xfrm>
          <a:off x="250942" y="1910831"/>
          <a:ext cx="5076612" cy="457200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kakaoJoin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getMcode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.getMcode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2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getMcode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getMcode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"ME000"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Integer.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parseInt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getMcode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.substring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(2, 5)) + 1;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&lt; 10)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"00"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&lt; 100)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"0"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.setMcode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.kakaoJoin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session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.setAttribute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.getMid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893269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255171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0" y="2598847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DC650CB-47B2-43EB-B3C6-DE8CF79EA6E9}"/>
              </a:ext>
            </a:extLst>
          </p:cNvPr>
          <p:cNvGrpSpPr/>
          <p:nvPr/>
        </p:nvGrpSpPr>
        <p:grpSpPr>
          <a:xfrm>
            <a:off x="0" y="2971898"/>
            <a:ext cx="358563" cy="261610"/>
            <a:chOff x="4099027" y="918107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CEAD5BFD-71BB-462C-8799-8862CA6722A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3A477A0-8B96-4AE0-BBF3-C4BE30013025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제목 2">
            <a:extLst>
              <a:ext uri="{FF2B5EF4-FFF2-40B4-BE49-F238E27FC236}">
                <a16:creationId xmlns="" xmlns:a16="http://schemas.microsoft.com/office/drawing/2014/main" id="{76C57D46-0712-4596-90C0-CE1A6C60A0A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회원가입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31A1391F-7229-4F54-9CE7-1D4E54F5C3C1}"/>
              </a:ext>
            </a:extLst>
          </p:cNvPr>
          <p:cNvGrpSpPr/>
          <p:nvPr/>
        </p:nvGrpSpPr>
        <p:grpSpPr>
          <a:xfrm>
            <a:off x="6627" y="3164054"/>
            <a:ext cx="358563" cy="261610"/>
            <a:chOff x="4099027" y="918107"/>
            <a:chExt cx="358563" cy="261610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CB8D7029-18C9-4EF5-A8ED-97308C4048BE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B234F032-9C16-4161-8F62-92FD00D160DC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E8D01069-FB1D-4363-A377-B8083105F377}"/>
              </a:ext>
            </a:extLst>
          </p:cNvPr>
          <p:cNvGrpSpPr/>
          <p:nvPr/>
        </p:nvGrpSpPr>
        <p:grpSpPr>
          <a:xfrm>
            <a:off x="6628" y="4794074"/>
            <a:ext cx="358563" cy="261610"/>
            <a:chOff x="4099027" y="918107"/>
            <a:chExt cx="358563" cy="261610"/>
          </a:xfrm>
        </p:grpSpPr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9805BBD3-5CC5-4947-8012-F57D652243B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BA1D5023-7CE0-456C-917D-061400647A2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DFF54584-1CEC-4670-ACDC-442CB86B2D03}"/>
              </a:ext>
            </a:extLst>
          </p:cNvPr>
          <p:cNvGrpSpPr/>
          <p:nvPr/>
        </p:nvGrpSpPr>
        <p:grpSpPr>
          <a:xfrm>
            <a:off x="6628" y="5324159"/>
            <a:ext cx="358563" cy="261610"/>
            <a:chOff x="4099027" y="918107"/>
            <a:chExt cx="358563" cy="261610"/>
          </a:xfrm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73758F52-6E2B-47A6-B67E-F984AF80AFE5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FDD3DC63-5F91-445A-BE81-FD473C8698B6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5870892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RoomWriteForm.jsp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RoomListForm.jsp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mapperId</a:t>
            </a:r>
            <a:r>
              <a:rPr lang="en-US" altLang="ko-KR" sz="950" dirty="0">
                <a:solidFill>
                  <a:schemeClr val="tx1"/>
                </a:solidFill>
              </a:rPr>
              <a:t>: </a:t>
            </a:r>
            <a:r>
              <a:rPr lang="en-US" altLang="ko-KR" sz="950" dirty="0" err="1">
                <a:solidFill>
                  <a:schemeClr val="tx1"/>
                </a:solidFill>
              </a:rPr>
              <a:t>RoomWrite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int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1993456"/>
            <a:ext cx="1562100" cy="65540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RoomWrite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roomDTO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</a:t>
            </a:r>
            <a:r>
              <a:rPr lang="en-US" altLang="ko-KR" sz="950" dirty="0" err="1">
                <a:solidFill>
                  <a:schemeClr val="tx1"/>
                </a:solidFill>
              </a:rPr>
              <a:t>roomDTO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2032000" y="1990312"/>
            <a:ext cx="1562100" cy="66943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RoomWrite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RoomWrite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roomDTO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RoomWrite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roomDTO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int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AutoNum type="arabicPeriod"/>
            </a:pPr>
            <a:r>
              <a:rPr lang="ko-KR" altLang="en-US" sz="1200" dirty="0" err="1">
                <a:latin typeface="+mn-ea"/>
              </a:rPr>
              <a:t>입력창에</a:t>
            </a:r>
            <a:r>
              <a:rPr lang="ko-KR" altLang="en-US" sz="1200" dirty="0">
                <a:latin typeface="+mn-ea"/>
              </a:rPr>
              <a:t> 등록한 데이터가 등록 버튼을 누르면 서버에 이동한다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받은 값을 통해 </a:t>
            </a:r>
            <a:r>
              <a:rPr lang="en-US" altLang="ko-KR" sz="1200" dirty="0">
                <a:latin typeface="+mn-ea"/>
              </a:rPr>
              <a:t>Mapper</a:t>
            </a:r>
            <a:r>
              <a:rPr lang="ko-KR" altLang="en-US" sz="1200" dirty="0">
                <a:latin typeface="+mn-ea"/>
              </a:rPr>
              <a:t>를 실행한다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Mapper</a:t>
            </a:r>
            <a:r>
              <a:rPr lang="ko-KR" altLang="en-US" sz="1200" dirty="0">
                <a:latin typeface="+mn-ea"/>
              </a:rPr>
              <a:t>에서 받은 값을 인터페이스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7. </a:t>
            </a:r>
            <a:r>
              <a:rPr lang="ko-KR" altLang="en-US" sz="1200" dirty="0">
                <a:latin typeface="+mn-ea"/>
              </a:rPr>
              <a:t>클라이언트에서 </a:t>
            </a:r>
            <a:r>
              <a:rPr lang="ko-KR" altLang="en-US" sz="1200" dirty="0" err="1">
                <a:latin typeface="+mn-ea"/>
              </a:rPr>
              <a:t>응답받은</a:t>
            </a:r>
            <a:r>
              <a:rPr lang="ko-KR" altLang="en-US" sz="1200" dirty="0">
                <a:latin typeface="+mn-ea"/>
              </a:rPr>
              <a:t>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38527"/>
            <a:chOff x="4099027" y="918107"/>
            <a:chExt cx="358563" cy="238527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5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6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7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등록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8492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5644756"/>
              </p:ext>
            </p:extLst>
          </p:nvPr>
        </p:nvGraphicFramePr>
        <p:xfrm>
          <a:off x="371932" y="1564639"/>
          <a:ext cx="9385300" cy="3254185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54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RoomService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roomService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룸등록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부분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RoomWrite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RoomWrite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throws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IllegalStateException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IOException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RoomWrite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룸등록부분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.."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roomService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.RoomWrite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룸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리스트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RoomService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RoomWrite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불러온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console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띄운다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206236" y="230790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3631" y="2852189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등록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94513" y="3048133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55441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855157"/>
              </p:ext>
            </p:extLst>
          </p:nvPr>
        </p:nvGraphicFramePr>
        <p:xfrm>
          <a:off x="410871" y="1652347"/>
          <a:ext cx="9385300" cy="504444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RoomWrite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9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throws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IllegalStateException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IOException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9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endParaRPr lang="ko-KR" altLang="en-US" sz="1000" b="0" i="0" u="none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getRocode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8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roomMapper</a:t>
                      </a:r>
                      <a:r>
                        <a:rPr lang="en-US" altLang="ko-KR" sz="8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 </a:t>
                      </a:r>
                      <a:r>
                        <a:rPr lang="en-US" altLang="ko-KR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가장 큰 </a:t>
                      </a:r>
                      <a:r>
                        <a:rPr lang="en-US" altLang="ko-KR" sz="8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가져오기</a:t>
                      </a:r>
                    </a:p>
                    <a:p>
                      <a:pPr algn="l"/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800" b="0" i="0" u="none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0;</a:t>
                      </a:r>
                    </a:p>
                    <a:p>
                      <a:pPr algn="l"/>
                      <a:r>
                        <a:rPr lang="en-US" altLang="ko-KR" sz="8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getRocode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== </a:t>
                      </a:r>
                      <a:r>
                        <a:rPr lang="en-US" altLang="ko-KR" sz="8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null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getRocode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8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"RO000"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8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Integer.parseInt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getRocode</a:t>
                      </a:r>
                      <a:r>
                        <a:rPr lang="en-US" altLang="ko-KR" sz="8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.substring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(2, 5)) + 1; </a:t>
                      </a:r>
                      <a:r>
                        <a:rPr lang="en-US" altLang="ko-KR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en-US" altLang="ko-KR" sz="8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에서 숫자부분만 따로 뽑아서 </a:t>
                      </a:r>
                      <a:r>
                        <a:rPr lang="en-US" altLang="ko-KR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을 더해준다</a:t>
                      </a:r>
                      <a:r>
                        <a:rPr lang="en-US" altLang="ko-KR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algn="l"/>
                      <a:r>
                        <a:rPr lang="en-US" altLang="ko-KR" sz="8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&lt; 10) {</a:t>
                      </a:r>
                    </a:p>
                    <a:p>
                      <a:pPr algn="l"/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8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"RO"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8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"00"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 </a:t>
                      </a:r>
                      <a:r>
                        <a:rPr lang="en-US" altLang="ko-KR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더한 </a:t>
                      </a:r>
                      <a:r>
                        <a:rPr lang="en-US" altLang="ko-KR" sz="8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이 한자리 숫자면</a:t>
                      </a:r>
                    </a:p>
                    <a:p>
                      <a:pPr algn="l"/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</a:t>
                      </a:r>
                      <a:r>
                        <a:rPr lang="en-US" altLang="ko-KR" sz="8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  <a:r>
                        <a:rPr lang="ko-KR" altLang="en-US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ko-KR" altLang="en-US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ko-KR" altLang="en-US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&lt; 100) { </a:t>
                      </a:r>
                      <a:r>
                        <a:rPr lang="en-US" altLang="ko-KR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더한 </a:t>
                      </a:r>
                      <a:r>
                        <a:rPr lang="en-US" altLang="ko-KR" sz="8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이 </a:t>
                      </a:r>
                      <a:r>
                        <a:rPr lang="ko-KR" altLang="en-US" sz="8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두자리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숫자면</a:t>
                      </a:r>
                    </a:p>
                    <a:p>
                      <a:pPr algn="l"/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8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"RO"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8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"0"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</a:t>
                      </a:r>
                      <a:r>
                        <a:rPr lang="en-US" altLang="ko-KR" sz="8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  <a:r>
                        <a:rPr lang="ko-KR" altLang="en-US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{ </a:t>
                      </a:r>
                      <a:r>
                        <a:rPr lang="en-US" altLang="ko-KR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더한 </a:t>
                      </a:r>
                      <a:r>
                        <a:rPr lang="en-US" altLang="ko-KR" sz="800" b="0" i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ko-KR" altLang="en-US" sz="800" b="0" i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이 세자리 숫자면</a:t>
                      </a:r>
                    </a:p>
                    <a:p>
                      <a:pPr algn="l"/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8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"RO"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rocodeNum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8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8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8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000" b="0" i="0" u="none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UUID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UUID.randomUUID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9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.toString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());</a:t>
                      </a:r>
                      <a:endParaRPr lang="ko-KR" altLang="en-US" sz="900" b="0" i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MultipartFile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rophoto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.getRophoto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rofilename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.toString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 + 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"_"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rophoto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.getOriginalFilename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9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900" b="0" i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rofilename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::"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rofilename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  <a:endParaRPr lang="ko-KR" altLang="en-US" sz="900" b="0" i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.setRofilename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rofilename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  <a:endParaRPr lang="ko-KR" altLang="en-US" sz="900" b="0" i="0" u="none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savePath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"C:\\Users\\1\\Documents\\workspace-spring-tool-suite-4-4.8.1.RELEASE\\Hotel\\src\\main\\webapp\\resources\\img\\roomFile\\"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  <a:endParaRPr lang="ko-KR" altLang="en-US" sz="900" b="0" i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(!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rophoto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.isEmpty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()) {</a:t>
                      </a: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rophoto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.transferTo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File(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savePath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rofilename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endParaRPr lang="ko-KR" altLang="en-US" sz="900" b="0" i="0" u="none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insertResult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9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roomMapper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.RoomWrite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9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900" b="0" i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insertResult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9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900" b="0" i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룸등록성공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!"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</a:t>
                      </a:r>
                      <a:r>
                        <a:rPr lang="en-US" altLang="ko-KR" sz="9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9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900" b="0" i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룸등록실패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!"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9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900" b="0" i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"redirect:/</a:t>
                      </a:r>
                      <a:r>
                        <a:rPr lang="en-US" altLang="ko-KR" sz="900" b="0" i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RoomList</a:t>
                      </a:r>
                      <a:r>
                        <a:rPr lang="en-US" altLang="ko-KR" sz="900" b="0" i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0" i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900" b="0" i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9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965354"/>
              </p:ext>
            </p:extLst>
          </p:nvPr>
        </p:nvGraphicFramePr>
        <p:xfrm>
          <a:off x="5084234" y="1044862"/>
          <a:ext cx="4711700" cy="4414816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9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만드는 방법이다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랜덤으로 사진이름을 만들어서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roFileName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랜덤사진이름과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rophoto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이름을 함께 넣는다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사진을 저장하는 경로 값을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지정한다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RoomWrite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룸 등록이 성공적으로 들어가는지 확인하는 판별식이다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8.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9.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4041" y="1610061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6737" y="1757013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14923" y="2017054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8771" y="3756994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75060" y="4570444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23185" y="5261137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205851" y="5537655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등록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217395" y="6213080"/>
            <a:ext cx="358563" cy="253916"/>
            <a:chOff x="4099027" y="918107"/>
            <a:chExt cx="358563" cy="253916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217389" y="6373947"/>
            <a:ext cx="358563" cy="253916"/>
            <a:chOff x="4099027" y="918107"/>
            <a:chExt cx="358563" cy="253916"/>
          </a:xfrm>
        </p:grpSpPr>
        <p:sp>
          <p:nvSpPr>
            <p:cNvPr id="33" name="타원 3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621122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079569"/>
              </p:ext>
            </p:extLst>
          </p:nvPr>
        </p:nvGraphicFramePr>
        <p:xfrm>
          <a:off x="241300" y="1484313"/>
          <a:ext cx="9105900" cy="1616330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RoomMapper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RoomWrite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roomDTO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RoomMapper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RoomWrite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0869" y="1880146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등록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8250444"/>
              </p:ext>
            </p:extLst>
          </p:nvPr>
        </p:nvGraphicFramePr>
        <p:xfrm>
          <a:off x="314704" y="4561839"/>
          <a:ext cx="9522460" cy="1472311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0279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u="none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&lt;!-- </a:t>
                      </a:r>
                      <a:r>
                        <a:rPr lang="ko-KR" altLang="en-US" sz="1200" b="0" u="none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방 등록 </a:t>
                      </a:r>
                      <a:r>
                        <a:rPr lang="en-US" altLang="ko-KR" sz="1200" b="0" u="none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200" b="0" u="none" dirty="0">
                          <a:solidFill>
                            <a:srgbClr val="3F7F7F"/>
                          </a:solidFill>
                          <a:latin typeface="+mn-ea"/>
                          <a:ea typeface="+mn-ea"/>
                        </a:rPr>
                        <a:t>insert </a:t>
                      </a:r>
                      <a:r>
                        <a:rPr lang="en-US" altLang="ko-KR" sz="1200" b="0" u="none" dirty="0">
                          <a:solidFill>
                            <a:srgbClr val="7F007F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RoomWrite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 </a:t>
                      </a:r>
                      <a:r>
                        <a:rPr lang="en-US" altLang="ko-KR" sz="1200" b="0" i="1" u="none" dirty="0" err="1">
                          <a:solidFill>
                            <a:srgbClr val="7F007F"/>
                          </a:solidFill>
                          <a:latin typeface="+mn-ea"/>
                          <a:ea typeface="+mn-ea"/>
                        </a:rPr>
                        <a:t>parameterType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com.Hotel.dto.RoomDTO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u="none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INSERT INTO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ROOM(RO_HOCODE,ROCODE,RONAME,ROFILENAME,RODETAIL,ROMINPER,ROMAXPER,ROPRICE,RONUM)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VALUES(#{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ro_hocode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rocode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roname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rofilename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rodetail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rominper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romaxper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roprice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},#{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ronum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&lt;/</a:t>
                      </a:r>
                      <a:r>
                        <a:rPr lang="en-US" altLang="ko-KR" sz="1200" b="0" u="none" dirty="0">
                          <a:solidFill>
                            <a:srgbClr val="3F7F7F"/>
                          </a:solidFill>
                          <a:latin typeface="+mn-ea"/>
                          <a:ea typeface="+mn-ea"/>
                        </a:rPr>
                        <a:t>insert</a:t>
                      </a:r>
                      <a:r>
                        <a:rPr lang="en-US" altLang="ko-KR" sz="1200" b="0" u="none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  <a:p>
                      <a:pPr algn="l"/>
                      <a:endParaRPr lang="ko-KR" altLang="en-US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Room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조회하여 룸 정보를 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insert</a:t>
                      </a:r>
                      <a:r>
                        <a:rPr lang="en-US" altLang="ko-KR" sz="1200" b="0" u="non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u="non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한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다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u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241300" y="416242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144493" y="4887818"/>
            <a:ext cx="358563" cy="261610"/>
            <a:chOff x="4099027" y="918107"/>
            <a:chExt cx="358563" cy="261610"/>
          </a:xfrm>
        </p:grpSpPr>
        <p:sp>
          <p:nvSpPr>
            <p:cNvPr id="20" name="타원 1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843827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룸 등록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99" y="948906"/>
            <a:ext cx="8303435" cy="53538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5836305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직선 화살표 연결선 55"/>
          <p:cNvCxnSpPr/>
          <p:nvPr/>
        </p:nvCxnSpPr>
        <p:spPr>
          <a:xfrm>
            <a:off x="6496050" y="2344166"/>
            <a:ext cx="0" cy="501959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a_ModifyForm.jsp</a:t>
            </a:r>
            <a:r>
              <a:rPr lang="en-US" altLang="ko-KR" sz="950" dirty="0">
                <a:solidFill>
                  <a:schemeClr val="tx1"/>
                </a:solidFill>
              </a:rPr>
              <a:t/>
            </a:r>
            <a:br>
              <a:rPr lang="en-US" altLang="ko-KR" sz="950" dirty="0">
                <a:solidFill>
                  <a:schemeClr val="tx1"/>
                </a:solidFill>
              </a:rPr>
            </a:br>
            <a:r>
              <a:rPr lang="ko-KR" altLang="en-US" sz="950" dirty="0">
                <a:solidFill>
                  <a:schemeClr val="tx1"/>
                </a:solidFill>
              </a:rPr>
              <a:t>등록버튼클릭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a_InfoView.jsp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32" idx="3"/>
          </p:cNvCxnSpPr>
          <p:nvPr/>
        </p:nvCxnSpPr>
        <p:spPr>
          <a:xfrm flipV="1">
            <a:off x="1739900" y="2318766"/>
            <a:ext cx="5071573" cy="24384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1993456"/>
            <a:ext cx="1727282" cy="65540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CompanyModifyProcess</a:t>
            </a:r>
            <a:endParaRPr lang="en-US" altLang="ko-KR" sz="950" dirty="0">
              <a:solidFill>
                <a:schemeClr val="tx1"/>
              </a:solidFill>
            </a:endParaRPr>
          </a:p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1919127" y="1932535"/>
            <a:ext cx="1784702" cy="751593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CompanyModifyProcess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CompanyModifyProcess</a:t>
            </a:r>
            <a:endParaRPr lang="en-US" altLang="ko-KR" sz="950" dirty="0">
              <a:solidFill>
                <a:schemeClr val="tx1"/>
              </a:solidFill>
            </a:endParaRPr>
          </a:p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26425" y="1993495"/>
            <a:ext cx="1722887" cy="647089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CompanyModifyProcess</a:t>
            </a:r>
            <a:endParaRPr lang="en-US" altLang="ko-KR" sz="950" dirty="0">
              <a:solidFill>
                <a:schemeClr val="tx1"/>
              </a:solidFill>
            </a:endParaRPr>
          </a:p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  <a:p>
            <a:pPr algn="ctr"/>
            <a:endParaRPr lang="en-US" altLang="ko-KR" sz="950" dirty="0">
              <a:solidFill>
                <a:schemeClr val="tx1"/>
              </a:solidFill>
            </a:endParaRPr>
          </a:p>
        </p:txBody>
      </p:sp>
      <p:cxnSp>
        <p:nvCxnSpPr>
          <p:cNvPr id="68" name="직선 화살표 연결선 67"/>
          <p:cNvCxnSpPr>
            <a:stCxn id="71" idx="3"/>
            <a:endCxn id="33" idx="3"/>
          </p:cNvCxnSpPr>
          <p:nvPr/>
        </p:nvCxnSpPr>
        <p:spPr>
          <a:xfrm flipH="1">
            <a:off x="1739900" y="3143250"/>
            <a:ext cx="55372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ModelAndView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ModelAndView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int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AutoNum type="arabicPeriod"/>
            </a:pPr>
            <a:r>
              <a:rPr lang="ko-KR" altLang="en-US" sz="1200" dirty="0" err="1">
                <a:latin typeface="+mn-ea"/>
              </a:rPr>
              <a:t>입력창에</a:t>
            </a:r>
            <a:r>
              <a:rPr lang="ko-KR" altLang="en-US" sz="1200" dirty="0">
                <a:latin typeface="+mn-ea"/>
              </a:rPr>
              <a:t> 등록한 데이터가 등록 버튼을 누르면 서버에 이동한다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</a:t>
            </a:r>
            <a:r>
              <a:rPr lang="en-US" altLang="ko-KR" sz="1200" dirty="0">
                <a:latin typeface="+mn-ea"/>
              </a:rPr>
              <a:t>. 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</a:t>
            </a:r>
            <a:r>
              <a:rPr lang="en-US" altLang="ko-KR" sz="1200" dirty="0">
                <a:latin typeface="+mn-ea"/>
              </a:rPr>
              <a:t>Service</a:t>
            </a:r>
            <a:r>
              <a:rPr lang="ko-KR" altLang="en-US" sz="1200" dirty="0">
                <a:latin typeface="+mn-ea"/>
              </a:rPr>
              <a:t>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인터페이스에서  받은 값을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</a:t>
            </a:r>
            <a:r>
              <a:rPr lang="ko-KR" altLang="en-US" sz="1200" dirty="0">
                <a:latin typeface="+mn-ea"/>
              </a:rPr>
              <a:t>클라이언트에서 </a:t>
            </a:r>
            <a:r>
              <a:rPr lang="ko-KR" altLang="en-US" sz="1200" dirty="0" err="1">
                <a:latin typeface="+mn-ea"/>
              </a:rPr>
              <a:t>응답받은</a:t>
            </a:r>
            <a:r>
              <a:rPr lang="ko-KR" altLang="en-US" sz="1200" dirty="0">
                <a:latin typeface="+mn-ea"/>
              </a:rPr>
              <a:t>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5620594" y="2709646"/>
            <a:ext cx="358563" cy="238527"/>
            <a:chOff x="4099027" y="918107"/>
            <a:chExt cx="358563" cy="238527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5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0974" y="2786956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6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정보 수정 기능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35100587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33534"/>
              </p:ext>
            </p:extLst>
          </p:nvPr>
        </p:nvGraphicFramePr>
        <p:xfrm>
          <a:off x="371932" y="1609344"/>
          <a:ext cx="9385300" cy="3281617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994407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CompanyService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companyService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업체정보수정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!!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부분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CompanyModifyProcess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CompanyModifyProcess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CompanyModifyProcess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업체정보수정부분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companyService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.CompanyModifyProcess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룸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리스트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company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CompanyModifyProcess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불러온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company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console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띄운다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94044" y="236886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71439" y="2923261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82321" y="3119205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정보 수정 기능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16872697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524233"/>
              </p:ext>
            </p:extLst>
          </p:nvPr>
        </p:nvGraphicFramePr>
        <p:xfrm>
          <a:off x="410871" y="1932763"/>
          <a:ext cx="9385300" cy="217932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1</a:t>
                      </a:r>
                      <a:r>
                        <a:rPr lang="ko-KR" altLang="en-US" sz="11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1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1 </a:t>
                      </a:r>
                      <a:r>
                        <a:rPr lang="ko-KR" altLang="en-US" sz="11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문의 작성부분</a:t>
                      </a:r>
                    </a:p>
                    <a:p>
                      <a:pPr algn="l"/>
                      <a:r>
                        <a:rPr lang="en-US" altLang="ko-KR" sz="11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CompanyModifyProcess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1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1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endParaRPr lang="ko-KR" altLang="en-US" sz="1100" b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1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1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업체정보 수정</a:t>
                      </a:r>
                    </a:p>
                    <a:p>
                      <a:pPr algn="l"/>
                      <a:r>
                        <a:rPr lang="en-US" altLang="ko-KR" sz="1100" b="0" u="none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UpdateResult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1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companyMapper</a:t>
                      </a:r>
                      <a:r>
                        <a:rPr lang="en-US" altLang="ko-KR" sz="11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.CompanyModifyProcess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100" b="0" i="1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1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1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1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cmcode</a:t>
                      </a:r>
                      <a:r>
                        <a:rPr lang="en-US" altLang="ko-KR" sz="11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 ::"</a:t>
                      </a:r>
                      <a:r>
                        <a:rPr lang="en-US" altLang="ko-KR" sz="11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100" b="0" i="1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1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.getCmcode</a:t>
                      </a:r>
                      <a:r>
                        <a:rPr lang="en-US" altLang="ko-KR" sz="11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());</a:t>
                      </a:r>
                    </a:p>
                    <a:p>
                      <a:pPr algn="l"/>
                      <a:r>
                        <a:rPr lang="en-US" altLang="ko-KR" sz="11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100" b="0" i="1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1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1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1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UpdateResult</a:t>
                      </a:r>
                      <a:r>
                        <a:rPr lang="en-US" altLang="ko-KR" sz="11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::"</a:t>
                      </a:r>
                      <a:r>
                        <a:rPr lang="en-US" altLang="ko-KR" sz="11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100" b="0" i="1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UpdateResult</a:t>
                      </a:r>
                      <a:r>
                        <a:rPr lang="en-US" altLang="ko-KR" sz="11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100" b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1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1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1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"redirect:/</a:t>
                      </a:r>
                      <a:r>
                        <a:rPr lang="en-US" altLang="ko-KR" sz="1100" b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cpInfoView</a:t>
                      </a:r>
                      <a:r>
                        <a:rPr lang="en-US" altLang="ko-KR" sz="11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“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100" b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1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1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1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167602"/>
              </p:ext>
            </p:extLst>
          </p:nvPr>
        </p:nvGraphicFramePr>
        <p:xfrm>
          <a:off x="5084234" y="1044862"/>
          <a:ext cx="4711700" cy="4414816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9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</a:t>
                      </a:r>
                      <a:r>
                        <a:rPr lang="en-US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CompanyModifyProces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04041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04041" y="2047625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16737" y="2281281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3360" y="2769160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17238" y="3417693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20293" y="3752904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정보 수정 기능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99466521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5560081"/>
              </p:ext>
            </p:extLst>
          </p:nvPr>
        </p:nvGraphicFramePr>
        <p:xfrm>
          <a:off x="241300" y="1484313"/>
          <a:ext cx="9105900" cy="2347850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CompanyMapper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@Update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"UPDATE COMPANY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                SET CMNAME=#{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cmname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},CMEMAIL=#{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cmemail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},CMPHONE=#{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cmphone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},CMADDRESS=#{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cmaddress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en-US" altLang="ko-KR" sz="1200" b="0" baseline="0" dirty="0">
                        <a:solidFill>
                          <a:srgbClr val="2A00F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baseline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               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WHERE CMCODE=#{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cmcode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}"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        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CompanyModifyProcess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여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업체 정보를 수정한다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87680" y="2599474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정보 수정 기능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06198750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정보 수정 기능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65" y="822386"/>
            <a:ext cx="5813043" cy="32582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457" y="3252673"/>
            <a:ext cx="4108103" cy="32314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71037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431370" cy="2220279"/>
        </p:xfrm>
        <a:graphic>
          <a:graphicData uri="http://schemas.openxmlformats.org/drawingml/2006/table">
            <a:tbl>
              <a:tblPr/>
              <a:tblGrid>
                <a:gridCol w="94313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kakaoJoin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getMcode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kakaoJoin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2494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en-US" altLang="ko-KR" sz="1200" u="sng" dirty="0" err="1">
                <a:solidFill>
                  <a:srgbClr val="3F5FBF"/>
                </a:solidFill>
                <a:latin typeface="맑은 고딕" panose="020B0503020000020004" pitchFamily="50" charset="-127"/>
              </a:rPr>
              <a:t>mcode</a:t>
            </a:r>
            <a:r>
              <a:rPr lang="en-US" altLang="ko-KR" sz="12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u="sng" dirty="0" err="1">
                <a:solidFill>
                  <a:srgbClr val="3F5FBF"/>
                </a:solidFill>
                <a:latin typeface="맑은 고딕" panose="020B0503020000020004" pitchFamily="50" charset="-127"/>
              </a:rPr>
              <a:t>멕스값</a:t>
            </a:r>
            <a:r>
              <a:rPr lang="ko-KR" altLang="en-US" sz="12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 설정 </a:t>
            </a:r>
            <a:r>
              <a:rPr lang="en-US" altLang="ko-KR" sz="12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getMcode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(MAX(MCODE)) FROM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MEMBERS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en-US" altLang="en-US" sz="1000" b="0" dirty="0">
              <a:solidFill>
                <a:srgbClr val="008080"/>
              </a:solidFill>
              <a:latin typeface="맑은 고딕" panose="020B0503020000020004" pitchFamily="50" charset="-127"/>
              <a:ea typeface="맑은 고딕"/>
              <a:cs typeface="Times New Roman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카카오 회원가입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insert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kakaoJoin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com.Hotel.dto.MemberDTO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INSERT INTO MEMBERS(MCODE,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MID, MPASSWORD, MNAME, MPHONE, MBIRTH, MEMAIL)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VALUES(#{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mcode},#{mid},#{mpassword},#{mname},#{mphone},#{mbirth},#{memail})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insert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5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MEMBERS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2.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MEMBERS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삽입한다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86E75778-40B5-4E80-AFE5-538244FCD2CB}"/>
              </a:ext>
            </a:extLst>
          </p:cNvPr>
          <p:cNvGrpSpPr/>
          <p:nvPr/>
        </p:nvGrpSpPr>
        <p:grpSpPr>
          <a:xfrm>
            <a:off x="519722" y="2630873"/>
            <a:ext cx="358563" cy="261610"/>
            <a:chOff x="519723" y="1878571"/>
            <a:chExt cx="358563" cy="261610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B87DED9C-8BFB-4F29-BD64-C85D9F62FC9E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4FDE1A58-26D9-4B31-B1E1-CF721FBD6E89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67EE144D-E185-42EF-8824-4E8674284C1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회원가입</a:t>
            </a:r>
          </a:p>
        </p:txBody>
      </p:sp>
    </p:spTree>
    <p:extLst>
      <p:ext uri="{BB962C8B-B14F-4D97-AF65-F5344CB8AC3E}">
        <p14:creationId xmlns:p14="http://schemas.microsoft.com/office/powerpoint/2010/main" val="1203348255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questionList.jsp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92806" y="3111330"/>
            <a:ext cx="1677377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reviewPage.jsp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mapperId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a_questionList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623862" y="30607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1984188" y="1914587"/>
            <a:ext cx="1656304" cy="844395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Mapping: “/</a:t>
            </a:r>
            <a:r>
              <a:rPr lang="en-US" altLang="ko-KR" sz="1000" dirty="0" err="1">
                <a:solidFill>
                  <a:schemeClr val="tx1"/>
                </a:solidFill>
              </a:rPr>
              <a:t>a_questionList</a:t>
            </a:r>
            <a:r>
              <a:rPr lang="en-US" altLang="ko-KR" sz="1000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Method: </a:t>
            </a:r>
            <a:r>
              <a:rPr lang="en-US" altLang="ko-KR" sz="1000" dirty="0" err="1">
                <a:solidFill>
                  <a:schemeClr val="tx1"/>
                </a:solidFill>
              </a:rPr>
              <a:t>a_questionList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99415"/>
            <a:ext cx="1485900" cy="70695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dirty="0" err="1">
                <a:solidFill>
                  <a:schemeClr val="tx1"/>
                </a:solidFill>
              </a:rPr>
              <a:t>a_questionList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</a:p>
          <a:p>
            <a:pPr algn="ctr"/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691810" y="1984180"/>
            <a:ext cx="1544015" cy="661021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a_questionList</a:t>
            </a:r>
            <a:r>
              <a: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000" b="1" dirty="0">
                <a:solidFill>
                  <a:schemeClr val="tx1"/>
                </a:solidFill>
                <a:latin typeface="맑은 고딕" panose="020B0503020000020004" pitchFamily="50" charset="-127"/>
              </a:rPr>
              <a:t>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1757094" y="336739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52017" y="3111149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ModelAndView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73500" y="3097612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ModelAndView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27771" y="3111149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</a:t>
            </a:r>
            <a:r>
              <a:rPr lang="ko-KR" altLang="en-US" sz="1200" dirty="0"/>
              <a:t>관리자 메인페이지에서 </a:t>
            </a:r>
            <a:r>
              <a:rPr lang="en-US" altLang="ko-KR" sz="1200" dirty="0"/>
              <a:t>1</a:t>
            </a:r>
            <a:r>
              <a:rPr lang="ko-KR" altLang="en-US" sz="1200" dirty="0"/>
              <a:t>대</a:t>
            </a:r>
            <a:r>
              <a:rPr lang="en-US" altLang="ko-KR" sz="1200" dirty="0"/>
              <a:t>1</a:t>
            </a:r>
            <a:r>
              <a:rPr lang="ko-KR" altLang="en-US" sz="1200" dirty="0"/>
              <a:t>문의 관리를 누르면 서버에 요청한다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값을 컨트롤러에서 받아 서비스에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전달받은 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해당 테이블에 값의 존재 여부를 확인인 후 결과값을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</a:t>
            </a:r>
            <a:r>
              <a:rPr lang="ko-KR" altLang="en-US" sz="1200" dirty="0"/>
              <a:t>에서 받은 값을 인터페이스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컨트롤러를 거쳐 클라이언트로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클라이언트에서 </a:t>
            </a:r>
            <a:r>
              <a:rPr lang="ko-KR" altLang="en-US" sz="1200" dirty="0" err="1"/>
              <a:t>응답받은</a:t>
            </a:r>
            <a:r>
              <a:rPr lang="ko-KR" altLang="en-US" sz="1200" dirty="0"/>
              <a:t> 값에 따라 페이지를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61610"/>
            <a:chOff x="4099027" y="918107"/>
            <a:chExt cx="358563" cy="261610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61610"/>
            <a:chOff x="4099027" y="918107"/>
            <a:chExt cx="358563" cy="261610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048" y="2730576"/>
            <a:ext cx="358563" cy="247796"/>
            <a:chOff x="4113268" y="917059"/>
            <a:chExt cx="358563" cy="24779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13268" y="917059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07199" y="28601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문의 리스트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465422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374341" y="1711425"/>
          <a:ext cx="9385300" cy="3334106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9288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@Controller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CompanyController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private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관리자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문의 리스트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200" dirty="0" err="1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RequestMapping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a_questionList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a_questionList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</a:t>
                      </a:r>
                      <a:r>
                        <a:rPr lang="en-US" altLang="ko-KR" sz="12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a_questionList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companyService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.a_questionList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4818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클라이언트에서 요청한</a:t>
                      </a:r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a_questionList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를 선언해준다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+mn-cs"/>
                        </a:rPr>
                        <a:t>a_questionList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return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시킨다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57230" y="3212074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57229" y="3554974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57228" y="3749836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04233" y="6661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문의 리스트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563046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19077" y="758952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a_questionList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ArrayList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타입에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HelpDTO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를담은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a_questionList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()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 </a:t>
                      </a: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questionList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에서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1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대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문의 리스트를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하기 위해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사용한다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03276" y="1055542"/>
          <a:ext cx="4749592" cy="3668953"/>
        </p:xfrm>
        <a:graphic>
          <a:graphicData uri="http://schemas.openxmlformats.org/drawingml/2006/table">
            <a:tbl>
              <a:tblPr/>
              <a:tblGrid>
                <a:gridCol w="4749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9740">
                <a:tc>
                  <a:txBody>
                    <a:bodyPr/>
                    <a:lstStyle/>
                    <a:p>
                      <a:pPr algn="l"/>
                      <a:endParaRPr lang="ko-KR" altLang="en-US" sz="1200" b="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319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a_questionList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1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문의 리스트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HelpDTO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questionList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.a_questionList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questionList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questionList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"company/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questionList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9740">
                <a:tc>
                  <a:txBody>
                    <a:bodyPr/>
                    <a:lstStyle/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8319" y="176271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91542" y="1961218"/>
            <a:ext cx="358563" cy="261610"/>
            <a:chOff x="4113210" y="918698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3210" y="918698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8865" y="2477000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0316" y="3031728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68864" y="3246370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02146" y="9965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문의 리스트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00607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14159" y="1480160"/>
          <a:ext cx="9105900" cy="1717837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014611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algn="l"/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 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//1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문의 리스트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      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HelpDTO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a_questionList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3226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a_questionList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47422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18414" y="3833360"/>
          <a:ext cx="9522460" cy="1552090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220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&lt;!-- 1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문의 리스트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a_questionList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resultType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com.Hotel.dto.HelpDTO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* FROM HELP WHERE HEANSWER IS NULL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056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1.selete</a:t>
                      </a:r>
                      <a:r>
                        <a:rPr lang="en-US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문을 사용해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Help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있는 정보를 출력한다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97695" y="2077468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9132" y="4184306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61160" y="5226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문의 리스트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2702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1</a:t>
            </a:r>
            <a:r>
              <a:rPr lang="ko-KR" altLang="en-US" dirty="0">
                <a:solidFill>
                  <a:schemeClr val="tx1"/>
                </a:solidFill>
              </a:rPr>
              <a:t>대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>
                <a:solidFill>
                  <a:schemeClr val="tx1"/>
                </a:solidFill>
              </a:rPr>
              <a:t>문의 리스트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897"/>
            <a:ext cx="9906000" cy="466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84744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companyMain.jsp</a:t>
            </a:r>
            <a:r>
              <a:rPr lang="ko-KR" altLang="en-US" sz="1200" dirty="0"/>
              <a:t>에서 호텔 매출 현황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 값을 조회하고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companyMain.jsp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a_companySales.jsp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a_companySalesYear.jsp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1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100" dirty="0">
                  <a:solidFill>
                    <a:schemeClr val="tx1"/>
                  </a:solidFill>
                </a:rPr>
                <a:t>: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salesList</a:t>
              </a:r>
              <a:r>
                <a:rPr lang="en-US" altLang="ko-KR" sz="1100" dirty="0">
                  <a:solidFill>
                    <a:schemeClr val="tx1"/>
                  </a:solidFill>
                </a:rPr>
                <a:t>,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getHitList</a:t>
              </a:r>
              <a:r>
                <a:rPr lang="en-US" altLang="ko-KR" sz="1100" dirty="0">
                  <a:solidFill>
                    <a:schemeClr val="tx1"/>
                  </a:solidFill>
                </a:rPr>
                <a:t>,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yearList</a:t>
              </a:r>
              <a:endParaRPr lang="en-US" altLang="ko-KR" sz="11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List,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companySales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companySales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 int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100" dirty="0" err="1">
                  <a:solidFill>
                    <a:schemeClr val="tx1"/>
                  </a:solidFill>
                </a:rPr>
                <a:t>companySales</a:t>
              </a:r>
              <a:r>
                <a:rPr lang="en-US" altLang="ko-KR" sz="11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100" dirty="0">
                  <a:solidFill>
                    <a:schemeClr val="tx1"/>
                  </a:solidFill>
                </a:rPr>
                <a:t>Param: int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salesList</a:t>
              </a:r>
              <a:r>
                <a:rPr lang="en-US" altLang="ko-KR" sz="105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1050" dirty="0" err="1">
                  <a:solidFill>
                    <a:schemeClr val="tx1"/>
                  </a:solidFill>
                </a:rPr>
                <a:t>getHitList</a:t>
              </a:r>
              <a:r>
                <a:rPr lang="en-US" altLang="ko-KR" sz="1050" dirty="0">
                  <a:solidFill>
                    <a:schemeClr val="tx1"/>
                  </a:solidFill>
                </a:rPr>
                <a:t>( ),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yearList</a:t>
              </a:r>
              <a:r>
                <a:rPr lang="en-US" altLang="ko-KR" sz="105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Param: int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List,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058840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0348329"/>
              </p:ext>
            </p:extLst>
          </p:nvPr>
        </p:nvGraphicFramePr>
        <p:xfrm>
          <a:off x="241300" y="1564639"/>
          <a:ext cx="9385300" cy="239464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8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companySales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companySales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@RequestParam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"year"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defaultValue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"0"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u="sng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u="sng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companySales</a:t>
                      </a:r>
                      <a:r>
                        <a:rPr lang="en-US" altLang="ko-KR" sz="1400" b="1" i="1" u="sng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.companySales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 year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이 파라미터로 넘어오지 않을 경우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을 저장하여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a_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2970304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E32481E2-85DE-4888-AE6D-D5C0AFA1DE58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60F8BC17-63A3-4639-8589-2E62468614D2}"/>
              </a:ext>
            </a:extLst>
          </p:cNvPr>
          <p:cNvGrpSpPr/>
          <p:nvPr/>
        </p:nvGrpSpPr>
        <p:grpSpPr>
          <a:xfrm>
            <a:off x="6698338" y="2029813"/>
            <a:ext cx="358563" cy="261610"/>
            <a:chOff x="4099027" y="918107"/>
            <a:chExt cx="358563" cy="261610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978215A2-9A24-4181-A679-03C8F69BE033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4CA9A8E5-2C5B-4191-A900-3680C910A42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058957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957194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월별 매출 데이터를 요청하기 위해 먼저 날짜 포맷을 동일하게 맞춘다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로그인 되어 있는 업체 아이디 정보를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sessio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받아온다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현재 날짜를 받아서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firstDate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변수에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현재 년도의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월 첫 날짜를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번에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만들어놓은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날짜 포맷에 맞춰 변수에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현재 날짜를 받아서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lastDate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변수에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현재 년도의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12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월 마지막 날짜를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번에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만들어놓은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날짜 포맷에 맞춰 변수에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컨트롤러에서 파라미터로 넘어오는 년도가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 아니라면 현재 년도가 아닌 이전 년도를 선택한 것이기 때문에 넘어오는 파라미터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year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맞춰서 두개의 변수를 다시 설정한 뒤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view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위치를 미리 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컨트롤러에서 파라미터로 넘어오는 년도가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이라면 현재 년도이기 때문에 날짜 설정을 바꾸지 않고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 미리 설정한다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…..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다음페이지 이어서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0432342"/>
              </p:ext>
            </p:extLst>
          </p:nvPr>
        </p:nvGraphicFramePr>
        <p:xfrm>
          <a:off x="252275" y="1750709"/>
          <a:ext cx="5076612" cy="426720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companySales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SimpleDateFormat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format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SimpleDateFormat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yyyy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-MM-dd"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en-US" altLang="ko-KR" sz="1400" b="1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(String)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session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.getAttribute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ALoginId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firstDate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Calendar.</a:t>
                      </a:r>
                      <a:r>
                        <a:rPr lang="en-US" altLang="ko-KR" sz="1400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getInstance</a:t>
                      </a:r>
                      <a:r>
                        <a:rPr lang="en-US" altLang="ko-KR" sz="14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  <a:r>
                        <a:rPr lang="en-US" altLang="ko-KR" sz="1400" i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firstDate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firstDate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JANUARY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1);</a:t>
                      </a:r>
                      <a:endParaRPr lang="en-US" altLang="ko-KR" sz="1400" b="1" i="1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lastDate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Calendar.</a:t>
                      </a:r>
                      <a:r>
                        <a:rPr lang="en-US" altLang="ko-KR" sz="1400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getInstance</a:t>
                      </a:r>
                      <a:r>
                        <a:rPr lang="en-US" altLang="ko-KR" sz="14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  <a:endParaRPr lang="ko-KR" altLang="en-US" sz="1400" i="1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lastDate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lastDate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), 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DECEMBER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31);</a:t>
                      </a:r>
                      <a:endParaRPr lang="en-US" altLang="ko-KR" sz="1400" b="1" i="1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!= 0)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firstDate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b="1" i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lastDate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Calendar.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b="1" i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year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"company/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a_companySalesYear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"company/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a_companySales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758019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3688" y="1969469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26894" y="3235442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A949D90-C4BF-4E98-9354-6BBFAC15BB80}"/>
              </a:ext>
            </a:extLst>
          </p:cNvPr>
          <p:cNvGrpSpPr/>
          <p:nvPr/>
        </p:nvGrpSpPr>
        <p:grpSpPr>
          <a:xfrm>
            <a:off x="28171" y="2390809"/>
            <a:ext cx="358563" cy="261610"/>
            <a:chOff x="4099027" y="918107"/>
            <a:chExt cx="358563" cy="261610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A5F267C-7274-4CD6-9986-7E39631374F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810EF8E-DEA3-46ED-B192-8BD63AF2826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D927FB9A-2AF9-477D-B94F-274558CD9212}"/>
              </a:ext>
            </a:extLst>
          </p:cNvPr>
          <p:cNvGrpSpPr/>
          <p:nvPr/>
        </p:nvGrpSpPr>
        <p:grpSpPr>
          <a:xfrm>
            <a:off x="28171" y="2807666"/>
            <a:ext cx="358563" cy="261610"/>
            <a:chOff x="4099027" y="918107"/>
            <a:chExt cx="358563" cy="261610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06DD5FDA-08BB-425F-9093-5398BB64304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BE59622-78D5-4F5C-92A8-9467E2DA4D2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D8397BF-4B0F-47EF-AE20-DB0D0079BA86}"/>
              </a:ext>
            </a:extLst>
          </p:cNvPr>
          <p:cNvGrpSpPr/>
          <p:nvPr/>
        </p:nvGrpSpPr>
        <p:grpSpPr>
          <a:xfrm>
            <a:off x="28171" y="3443092"/>
            <a:ext cx="358563" cy="261610"/>
            <a:chOff x="4099027" y="918107"/>
            <a:chExt cx="358563" cy="261610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0C2DFCB6-A48D-4BF3-80CB-AC500137808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BD382919-401F-42D4-A57E-6E9024A1CEB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제목 2">
            <a:extLst>
              <a:ext uri="{FF2B5EF4-FFF2-40B4-BE49-F238E27FC236}">
                <a16:creationId xmlns="" xmlns:a16="http://schemas.microsoft.com/office/drawing/2014/main" id="{DD1D787B-24E6-438C-8FBD-936558C0EE7C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F9F35073-AC11-4E6E-A569-A4DC734C7DFD}"/>
              </a:ext>
            </a:extLst>
          </p:cNvPr>
          <p:cNvGrpSpPr/>
          <p:nvPr/>
        </p:nvGrpSpPr>
        <p:grpSpPr>
          <a:xfrm>
            <a:off x="19207" y="3891326"/>
            <a:ext cx="358563" cy="261610"/>
            <a:chOff x="4099027" y="918107"/>
            <a:chExt cx="358563" cy="261610"/>
          </a:xfrm>
        </p:grpSpPr>
        <p:sp>
          <p:nvSpPr>
            <p:cNvPr id="35" name="타원 34">
              <a:extLst>
                <a:ext uri="{FF2B5EF4-FFF2-40B4-BE49-F238E27FC236}">
                  <a16:creationId xmlns="" xmlns:a16="http://schemas.microsoft.com/office/drawing/2014/main" id="{079E3FF3-2BC3-4191-81F4-D67F4C5A444B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A4026B57-F796-4010-8D6F-B5D6CB5EDB0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="" xmlns:a16="http://schemas.microsoft.com/office/drawing/2014/main" id="{B52D97FC-00E3-4A88-A54A-B8094725F893}"/>
              </a:ext>
            </a:extLst>
          </p:cNvPr>
          <p:cNvGrpSpPr/>
          <p:nvPr/>
        </p:nvGrpSpPr>
        <p:grpSpPr>
          <a:xfrm>
            <a:off x="19207" y="4106478"/>
            <a:ext cx="358563" cy="261610"/>
            <a:chOff x="4099027" y="918107"/>
            <a:chExt cx="358563" cy="261610"/>
          </a:xfrm>
        </p:grpSpPr>
        <p:sp>
          <p:nvSpPr>
            <p:cNvPr id="38" name="타원 37">
              <a:extLst>
                <a:ext uri="{FF2B5EF4-FFF2-40B4-BE49-F238E27FC236}">
                  <a16:creationId xmlns="" xmlns:a16="http://schemas.microsoft.com/office/drawing/2014/main" id="{E893CF83-E404-4BE8-8142-BFE9440603C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BCAFDF79-6846-4140-B79E-9E88DEBE372A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="" xmlns:a16="http://schemas.microsoft.com/office/drawing/2014/main" id="{52E0CB62-6127-4CF1-B603-92BDD1B3731A}"/>
              </a:ext>
            </a:extLst>
          </p:cNvPr>
          <p:cNvGrpSpPr/>
          <p:nvPr/>
        </p:nvGrpSpPr>
        <p:grpSpPr>
          <a:xfrm>
            <a:off x="32654" y="4724839"/>
            <a:ext cx="358563" cy="261610"/>
            <a:chOff x="4099027" y="918107"/>
            <a:chExt cx="358563" cy="261610"/>
          </a:xfrm>
        </p:grpSpPr>
        <p:sp>
          <p:nvSpPr>
            <p:cNvPr id="41" name="타원 40">
              <a:extLst>
                <a:ext uri="{FF2B5EF4-FFF2-40B4-BE49-F238E27FC236}">
                  <a16:creationId xmlns="" xmlns:a16="http://schemas.microsoft.com/office/drawing/2014/main" id="{AABDA70B-9562-4914-80FD-CB81741549C8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1D27C2E6-9DB3-4333-8AEB-36C3FDDD5F92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="" xmlns:a16="http://schemas.microsoft.com/office/drawing/2014/main" id="{78C57848-07A3-48E4-B38E-758C0981A723}"/>
              </a:ext>
            </a:extLst>
          </p:cNvPr>
          <p:cNvGrpSpPr/>
          <p:nvPr/>
        </p:nvGrpSpPr>
        <p:grpSpPr>
          <a:xfrm>
            <a:off x="5760" y="5380532"/>
            <a:ext cx="358563" cy="261610"/>
            <a:chOff x="4058686" y="918107"/>
            <a:chExt cx="358563" cy="261610"/>
          </a:xfrm>
        </p:grpSpPr>
        <p:sp>
          <p:nvSpPr>
            <p:cNvPr id="44" name="타원 43">
              <a:extLst>
                <a:ext uri="{FF2B5EF4-FFF2-40B4-BE49-F238E27FC236}">
                  <a16:creationId xmlns="" xmlns:a16="http://schemas.microsoft.com/office/drawing/2014/main" id="{52E3CF4B-4160-433D-99D5-D9AE540136B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9175F918-4A79-443A-BE53-B5B0BF123099}"/>
                </a:ext>
              </a:extLst>
            </p:cNvPr>
            <p:cNvSpPr txBox="1"/>
            <p:nvPr/>
          </p:nvSpPr>
          <p:spPr>
            <a:xfrm>
              <a:off x="4058686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10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990766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만들어논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날짜를 날짜 포맷에 넣어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사용가능하도록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만든다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년도 첫날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년도 마지막 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로그인 되어 있는 업체 아이디를 파라미터로 넘겨 호텔의 매출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로그인 되어 있는 업체 아이디를 파라미터로 넘겨 각 호텔의 조회수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로그인 되어 있는 업체 아이디를 파라미터로 넘겨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이번달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몇 개의 예약 내역이 있는지 개수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받은 데이터들을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컨트롤러로 데이터를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565929"/>
              </p:ext>
            </p:extLst>
          </p:nvPr>
        </p:nvGraphicFramePr>
        <p:xfrm>
          <a:off x="252275" y="1750709"/>
          <a:ext cx="5076612" cy="396240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firstDateFormat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format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.format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firstDate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.getTime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());</a:t>
                      </a:r>
                    </a:p>
                    <a:p>
                      <a:pPr algn="l"/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lastDateFormat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format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.format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lastDate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.getTime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());</a:t>
                      </a:r>
                    </a:p>
                    <a:p>
                      <a:pPr algn="l"/>
                      <a:endParaRPr lang="ko-KR" altLang="en-US" sz="13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List&lt;Map&lt;String, Object&gt;&gt;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salesList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3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companyMapper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.salesList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firstDateFormat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lastDateFormat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3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3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3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salesList</a:t>
                      </a:r>
                      <a:r>
                        <a:rPr lang="en-US" altLang="ko-KR" sz="13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3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HotelDTO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hotelHitList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3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.gethitList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3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3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3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hotelHitList</a:t>
                      </a:r>
                      <a:r>
                        <a:rPr lang="en-US" altLang="ko-KR" sz="13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3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&lt;Integer&gt;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yearList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3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companyMapper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.yearList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3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3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3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yearList</a:t>
                      </a:r>
                      <a:r>
                        <a:rPr lang="en-US" altLang="ko-KR" sz="13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3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3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3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salesList</a:t>
                      </a:r>
                      <a:r>
                        <a:rPr lang="en-US" altLang="ko-KR" sz="13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salesList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3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3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hotelHitList</a:t>
                      </a:r>
                      <a:r>
                        <a:rPr lang="en-US" altLang="ko-KR" sz="13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hotelHitList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3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3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3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3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yearList</a:t>
                      </a:r>
                      <a:r>
                        <a:rPr lang="en-US" altLang="ko-KR" sz="13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3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yearList</a:t>
                      </a:r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ko-KR" altLang="en-US" sz="13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3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3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3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3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3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717678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0273" y="2707875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26752" y="5303410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A949D90-C4BF-4E98-9354-6BBFAC15BB80}"/>
              </a:ext>
            </a:extLst>
          </p:cNvPr>
          <p:cNvGrpSpPr/>
          <p:nvPr/>
        </p:nvGrpSpPr>
        <p:grpSpPr>
          <a:xfrm>
            <a:off x="28298" y="3707230"/>
            <a:ext cx="358563" cy="261610"/>
            <a:chOff x="4099027" y="918107"/>
            <a:chExt cx="358563" cy="261610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A5F267C-7274-4CD6-9986-7E39631374F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810EF8E-DEA3-46ED-B192-8BD63AF2826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D927FB9A-2AF9-477D-B94F-274558CD9212}"/>
              </a:ext>
            </a:extLst>
          </p:cNvPr>
          <p:cNvGrpSpPr/>
          <p:nvPr/>
        </p:nvGrpSpPr>
        <p:grpSpPr>
          <a:xfrm>
            <a:off x="28298" y="4507124"/>
            <a:ext cx="358563" cy="261610"/>
            <a:chOff x="4099027" y="918107"/>
            <a:chExt cx="358563" cy="261610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06DD5FDA-08BB-425F-9093-5398BB64304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BE59622-78D5-4F5C-92A8-9467E2DA4D2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D8397BF-4B0F-47EF-AE20-DB0D0079BA86}"/>
              </a:ext>
            </a:extLst>
          </p:cNvPr>
          <p:cNvGrpSpPr/>
          <p:nvPr/>
        </p:nvGrpSpPr>
        <p:grpSpPr>
          <a:xfrm>
            <a:off x="0" y="5842019"/>
            <a:ext cx="358563" cy="261610"/>
            <a:chOff x="4099027" y="918107"/>
            <a:chExt cx="358563" cy="261610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0C2DFCB6-A48D-4BF3-80CB-AC500137808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BD382919-401F-42D4-A57E-6E9024A1CEB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제목 2">
            <a:extLst>
              <a:ext uri="{FF2B5EF4-FFF2-40B4-BE49-F238E27FC236}">
                <a16:creationId xmlns="" xmlns:a16="http://schemas.microsoft.com/office/drawing/2014/main" id="{DD1D787B-24E6-438C-8FBD-936558C0EE7C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975000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299" y="1604540"/>
          <a:ext cx="9494371" cy="3512504"/>
        </p:xfrm>
        <a:graphic>
          <a:graphicData uri="http://schemas.openxmlformats.org/drawingml/2006/table">
            <a:tbl>
              <a:tblPr/>
              <a:tblGrid>
                <a:gridCol w="9494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 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List&lt;Map&lt;String, Object&gt;&gt;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(@Param("firstDateFormat") String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firstDateFormat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@Param("lastDateFormat") String</a:t>
                      </a:r>
                      <a:r>
                        <a:rPr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lastDateFormat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@Param("loginId") String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&lt;Integer&gt;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yearList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endParaRPr lang="en-US" altLang="en-US" sz="12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 </a:t>
                      </a:r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</a:t>
                      </a:r>
                      <a:r>
                        <a:rPr lang="en-US" altLang="ko-KR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HotelDTO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gethitList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ko-KR" altLang="en-US" sz="1000" u="none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endParaRPr lang="en-US" altLang="en-US" sz="12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firstDateFormat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lastDateFormat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salesList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yearList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3.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u="none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u="none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gethitList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012245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4F4FB42B-7A7B-41D6-B8B3-2A2FE215D1C3}"/>
              </a:ext>
            </a:extLst>
          </p:cNvPr>
          <p:cNvGrpSpPr/>
          <p:nvPr/>
        </p:nvGrpSpPr>
        <p:grpSpPr>
          <a:xfrm>
            <a:off x="519723" y="2533399"/>
            <a:ext cx="358563" cy="261610"/>
            <a:chOff x="519723" y="1878571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F6C925F3-BFC9-4C7E-8968-AEF2508BB18B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41DC8CB-09A0-4ED5-8F6F-351D2A6EAB8A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9CA18C36-8D24-498E-ABC9-E2BADE777879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29891119-FF8B-49E4-8075-76FC95812BBB}"/>
              </a:ext>
            </a:extLst>
          </p:cNvPr>
          <p:cNvGrpSpPr/>
          <p:nvPr/>
        </p:nvGrpSpPr>
        <p:grpSpPr>
          <a:xfrm>
            <a:off x="519722" y="3507755"/>
            <a:ext cx="358563" cy="261610"/>
            <a:chOff x="519723" y="1878571"/>
            <a:chExt cx="358563" cy="261610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BAF7BB50-9924-4E9D-9B16-B2073B45242E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B6D187D-2B71-4A35-B52A-574BD5A22DFC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8906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27C5B060-294C-40BA-B548-C405B64634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575361"/>
              </p:ext>
            </p:extLst>
          </p:nvPr>
        </p:nvGraphicFramePr>
        <p:xfrm>
          <a:off x="2495550" y="970756"/>
          <a:ext cx="5596283" cy="5486400"/>
        </p:xfrm>
        <a:graphic>
          <a:graphicData uri="http://schemas.openxmlformats.org/drawingml/2006/table">
            <a:tbl>
              <a:tblPr/>
              <a:tblGrid>
                <a:gridCol w="559628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8950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kakaoJoin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mname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$(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mname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mid = $(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"#mid"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$(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mphone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$(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mphone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mbirth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$(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mbirth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memail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$(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memail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카카오 아이디로 회원가입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kakaoJoin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 :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mname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"mid"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mid,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mphone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mphone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memail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memail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mbirth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mbirth</a:t>
                      </a:r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 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(data)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opener.location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attr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href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javascript:gotoMain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();"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window.close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 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cancelJoin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window.close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5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제목 2">
            <a:extLst>
              <a:ext uri="{FF2B5EF4-FFF2-40B4-BE49-F238E27FC236}">
                <a16:creationId xmlns="" xmlns:a16="http://schemas.microsoft.com/office/drawing/2014/main" id="{2D9CF25C-7F07-4966-BA29-02DC9B5AE608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회원가입</a:t>
            </a:r>
          </a:p>
        </p:txBody>
      </p:sp>
    </p:spTree>
    <p:extLst>
      <p:ext uri="{BB962C8B-B14F-4D97-AF65-F5344CB8AC3E}">
        <p14:creationId xmlns:p14="http://schemas.microsoft.com/office/powerpoint/2010/main" val="1032917099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113263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1383167"/>
            <a:ext cx="9113870" cy="53014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5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맑은 고딕" panose="020B0503020000020004" pitchFamily="50" charset="-127"/>
              </a:rPr>
              <a:t>업체 매출 리스트 </a:t>
            </a:r>
            <a:r>
              <a:rPr lang="en-US" altLang="ko-KR" sz="105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05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05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"sales" </a:t>
            </a:r>
            <a:r>
              <a:rPr lang="en-US" altLang="ko-KR" sz="105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05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05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TO_CHAR(B.DT, 'YYYY-MM') AS BDRAWUP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, NVL(SUM(BPRICE),0) BPRICE, NVL(SUM(BCODE),0) COUNT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FROM (SELECT TO_CHAR(BDRAWUP, 'YYYY-MM-DD') AS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BDRAWUP, SUM(BPRICE) BPRICE, COUNT(BCODE) BCODE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FROM BOOKING, HOTEL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WHERE HOCODE = B_HOCODE 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AND BDRAWUP BETWEEN TO_DATE(#{firstDateFormat}, 'YYYY-MM-DD')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AND TO_DATE(#{lastDateFormat}, 'YYYY-MM-DD')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AND HO_CID = #{loginId}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GROUP BY BDRAWUP) A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, (SELECT TO_DATE(#{firstDateFormat},'YYYY-MM-DD') + LEVEL -1 AS DT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FROM DUAL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CONNECT BY LEVEL </a:t>
            </a:r>
            <a:r>
              <a:rPr lang="en-US" altLang="ko-KR" sz="1050" dirty="0">
                <a:solidFill>
                  <a:srgbClr val="2A00FF"/>
                </a:solidFill>
                <a:latin typeface="맑은 고딕" panose="020B0503020000020004" pitchFamily="50" charset="-127"/>
              </a:rPr>
              <a:t>&amp;</a:t>
            </a:r>
            <a:r>
              <a:rPr lang="en-US" altLang="ko-KR" sz="1050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lt</a:t>
            </a:r>
            <a:r>
              <a:rPr lang="en-US" altLang="ko-KR" sz="1050" dirty="0">
                <a:solidFill>
                  <a:srgbClr val="2A00FF"/>
                </a:solidFill>
                <a:latin typeface="맑은 고딕" panose="020B0503020000020004" pitchFamily="50" charset="-127"/>
              </a:rPr>
              <a:t>;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= (TO_DATE(#{lastDateFormat},'YYYY-MM-DD')- TO_DATE(#{firstDateFormat},'YYYY-MM-DD') + 1)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)B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WHERE B.DT = A.BDRAWUP(+)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GROUP BY TO_CHAR(B.DT, 'YYYY-MM')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ORDER BY TO_CHAR(B.DT, 'YYYY-MM')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05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05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맑은 고딕" panose="020B0503020000020004" pitchFamily="50" charset="-127"/>
              </a:rPr>
              <a:t>업체 년도 리스트 </a:t>
            </a:r>
            <a:r>
              <a:rPr lang="en-US" altLang="ko-KR" sz="105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05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yearList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05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 </a:t>
            </a:r>
            <a:r>
              <a:rPr lang="en-US" altLang="ko-KR" sz="105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05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"sales"</a:t>
            </a:r>
            <a:r>
              <a:rPr lang="en-US" altLang="ko-KR" sz="105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DISTINCT TO_CHAR(BDRAWUP , 'YYYY') AS YEAR FROM BOOKING, HOTEL WHERE HOCODE = B_HOCODE AND HO_CID = #{loginId} ORDER BY YEAR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05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ko-KR" sz="1050" b="0" dirty="0">
              <a:solidFill>
                <a:srgbClr val="008080"/>
              </a:solidFill>
              <a:latin typeface="맑은 고딕" panose="020B0503020000020004" pitchFamily="50" charset="-127"/>
              <a:ea typeface="맑은 고딕"/>
              <a:cs typeface="Times New Roman"/>
            </a:endParaRPr>
          </a:p>
          <a:p>
            <a:pPr algn="l"/>
            <a:r>
              <a:rPr lang="en-US" altLang="ko-KR" sz="105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05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조회수 </a:t>
            </a:r>
            <a:r>
              <a:rPr lang="en-US" altLang="ko-KR" sz="105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05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05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05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gethitList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05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05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 </a:t>
            </a:r>
            <a:r>
              <a:rPr lang="en-US" altLang="ko-KR" sz="105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05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05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"Hotel"</a:t>
            </a:r>
            <a:r>
              <a:rPr lang="en-US" altLang="ko-KR" sz="105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</a:t>
            </a:r>
          </a:p>
          <a:p>
            <a:pPr algn="l"/>
            <a:r>
              <a:rPr lang="en-US" altLang="ko-KR" sz="1050" dirty="0">
                <a:solidFill>
                  <a:srgbClr val="000000"/>
                </a:solidFill>
                <a:latin typeface="맑은 고딕" panose="020B0503020000020004" pitchFamily="50" charset="-127"/>
              </a:rPr>
              <a:t>HOCODE, HONAME, HOHIT, HOTOTALHIT FROM HOTEL WHERE HO_CID = #{loginId}</a:t>
            </a:r>
          </a:p>
          <a:p>
            <a:pPr algn="l"/>
            <a:r>
              <a:rPr lang="en-US" altLang="ko-KR" sz="105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05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05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ko-KR" altLang="en-US" sz="105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9CA18C36-8D24-498E-ABC9-E2BADE777879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367594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913499"/>
              </p:ext>
            </p:extLst>
          </p:nvPr>
        </p:nvGraphicFramePr>
        <p:xfrm>
          <a:off x="241300" y="2397229"/>
          <a:ext cx="3308724" cy="1463040"/>
        </p:xfrm>
        <a:graphic>
          <a:graphicData uri="http://schemas.openxmlformats.org/drawingml/2006/table">
            <a:tbl>
              <a:tblPr/>
              <a:tblGrid>
                <a:gridCol w="33087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1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$(document).ready(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구글 차트 </a:t>
                      </a:r>
                      <a:r>
                        <a:rPr lang="en-US" altLang="ko-KR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api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불러오기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google.charts.load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'current'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{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'packages'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:[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'bar'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]});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google.charts.setOnLoadCallback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salesChart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nowMonth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selectYear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BF359FD-880C-465C-A02E-98036420CA3C}"/>
              </a:ext>
            </a:extLst>
          </p:cNvPr>
          <p:cNvSpPr txBox="1"/>
          <p:nvPr/>
        </p:nvSpPr>
        <p:spPr>
          <a:xfrm>
            <a:off x="3493827" y="811213"/>
            <a:ext cx="6033414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function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salesChart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(){</a:t>
            </a:r>
          </a:p>
          <a:p>
            <a:pPr algn="l"/>
            <a:r>
              <a:rPr lang="en-US" altLang="ko-KR" sz="1200" dirty="0">
                <a:solidFill>
                  <a:srgbClr val="3F7F5F"/>
                </a:solidFill>
                <a:latin typeface="맑은 고딕" panose="020B0503020000020004" pitchFamily="50" charset="-127"/>
              </a:rPr>
              <a:t>/* </a:t>
            </a:r>
            <a:r>
              <a:rPr lang="ko-KR" altLang="en-US" sz="1200" dirty="0">
                <a:solidFill>
                  <a:srgbClr val="3F7F5F"/>
                </a:solidFill>
                <a:latin typeface="맑은 고딕" panose="020B0503020000020004" pitchFamily="50" charset="-127"/>
              </a:rPr>
              <a:t>구글 차트 이용하여 </a:t>
            </a:r>
            <a:r>
              <a:rPr lang="en-US" altLang="ko-KR" sz="1200" dirty="0">
                <a:solidFill>
                  <a:srgbClr val="3F7F5F"/>
                </a:solidFill>
                <a:latin typeface="맑은 고딕" panose="020B0503020000020004" pitchFamily="50" charset="-127"/>
              </a:rPr>
              <a:t>12</a:t>
            </a:r>
            <a:r>
              <a:rPr lang="ko-KR" altLang="en-US" sz="1200" dirty="0">
                <a:solidFill>
                  <a:srgbClr val="3F7F5F"/>
                </a:solidFill>
                <a:latin typeface="맑은 고딕" panose="020B0503020000020004" pitchFamily="50" charset="-127"/>
              </a:rPr>
              <a:t>개월로 나눠서 차트 생성 *</a:t>
            </a:r>
            <a:r>
              <a:rPr lang="en-US" altLang="ko-KR" sz="1200" dirty="0">
                <a:solidFill>
                  <a:srgbClr val="3F7F5F"/>
                </a:solidFill>
                <a:latin typeface="맑은 고딕" panose="020B0503020000020004" pitchFamily="50" charset="-127"/>
              </a:rPr>
              <a:t>/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nowDate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12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'${</a:t>
            </a:r>
            <a:r>
              <a:rPr lang="en-US" altLang="ko-KR" sz="1200" b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[0].</a:t>
            </a:r>
            <a:r>
              <a:rPr lang="en-US" altLang="ko-KR" sz="1200" b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bdrawup</a:t>
            </a:r>
            <a:r>
              <a:rPr lang="en-US" altLang="ko-KR" sz="12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}'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nowYear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nowDate.split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'-'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);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data =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google.visualization.arrayToDataTable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([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'Month'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</a:t>
            </a:r>
            <a:r>
              <a:rPr lang="ko-KR" altLang="en-US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매출액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단위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만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)'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</a:t>
            </a:r>
            <a:r>
              <a:rPr lang="ko-KR" altLang="en-US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예약 건수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'JAN'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[0].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[0].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'FEB'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[1].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[1].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'MAR'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[2].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[2].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'APR'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[3].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[3].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'MAY'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[4].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[4].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'JUN'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[5].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[5].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'JUL'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[6].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[6].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'AUG'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[7].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[7].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'SEP'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[8].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[8].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'OCT'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[9].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[9].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'NOV'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[10].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[10].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[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'DEC'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[11].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bprice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}/10000, ${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salesList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[11].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cnt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}],</a:t>
            </a:r>
          </a:p>
          <a:p>
            <a:pPr algn="l"/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       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]);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options =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chart: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title: 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nowYear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[0]+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 </a:t>
            </a:r>
            <a:r>
              <a:rPr lang="ko-KR" altLang="en-US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년도 월별 매출</a:t>
            </a:r>
            <a:r>
              <a:rPr lang="en-US" altLang="ko-KR" sz="1200" dirty="0">
                <a:solidFill>
                  <a:srgbClr val="2A00FF"/>
                </a:solidFill>
                <a:latin typeface="맑은 고딕" panose="020B0503020000020004" pitchFamily="50" charset="-127"/>
              </a:rPr>
              <a:t>'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chart =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google.charts.Bar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document.getElementById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2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'</a:t>
            </a:r>
            <a:r>
              <a:rPr lang="en-US" altLang="ko-KR" sz="1200" b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charContainer</a:t>
            </a:r>
            <a:r>
              <a:rPr lang="en-US" altLang="ko-KR" sz="12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'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));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chart.draw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(data, </a:t>
            </a:r>
            <a:r>
              <a:rPr lang="en-US" altLang="ko-KR" sz="12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google.charts.Bar.convertOptions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(options));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  <a:endParaRPr lang="en-US" altLang="ko-K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5AF4F174-6293-4BDB-B429-0781A9041FE4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89395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30847"/>
              </p:ext>
            </p:extLst>
          </p:nvPr>
        </p:nvGraphicFramePr>
        <p:xfrm>
          <a:off x="129365" y="2001016"/>
          <a:ext cx="4685306" cy="3413760"/>
        </p:xfrm>
        <a:graphic>
          <a:graphicData uri="http://schemas.openxmlformats.org/drawingml/2006/table">
            <a:tbl>
              <a:tblPr/>
              <a:tblGrid>
                <a:gridCol w="46853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1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월 별 매출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매출 건수 출력 *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nowMonth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nowDate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Date();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bdrawup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nowDate.getFullYear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'-'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nowDate.getMonth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()+1;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bprice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0;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count = 0;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"list"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items=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salesList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bdrawup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list.bdrawup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bprice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list.bprice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count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list.cnt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salesTd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bprice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 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원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countTd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).text(count+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 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건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BF359FD-880C-465C-A02E-98036420CA3C}"/>
              </a:ext>
            </a:extLst>
          </p:cNvPr>
          <p:cNvSpPr txBox="1"/>
          <p:nvPr/>
        </p:nvSpPr>
        <p:spPr>
          <a:xfrm>
            <a:off x="4814671" y="789913"/>
            <a:ext cx="4961964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/* </a:t>
            </a:r>
            <a:r>
              <a:rPr lang="ko-KR" altLang="en-US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매출이 있는 년도 </a:t>
            </a:r>
            <a:r>
              <a:rPr lang="en-US" altLang="ko-KR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option </a:t>
            </a:r>
            <a:r>
              <a:rPr lang="ko-KR" altLang="en-US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생성 *</a:t>
            </a:r>
            <a:r>
              <a:rPr lang="en-US" altLang="ko-KR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/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function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selectYear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(){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output = 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""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option = 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""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c:forEach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"list"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items=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"${</a:t>
            </a:r>
            <a:r>
              <a:rPr lang="en-US" altLang="ko-KR" sz="1400" b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yearList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}"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output = 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"&lt;li data-value='${</a:t>
            </a:r>
            <a:r>
              <a:rPr lang="en-US" altLang="ko-KR" sz="1400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list.year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}' class='option focus'&gt;${</a:t>
            </a:r>
            <a:r>
              <a:rPr lang="en-US" altLang="ko-KR" sz="1400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list.year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}&lt;/li&gt;"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option = 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"&lt;option&gt;${</a:t>
            </a:r>
            <a:r>
              <a:rPr lang="en-US" altLang="ko-KR" sz="1400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list.year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}&lt;/option&gt;"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$(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".list"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).append(output);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$(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"#</a:t>
            </a:r>
            <a:r>
              <a:rPr lang="en-US" altLang="ko-KR" sz="1400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yearSelect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).append(option);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c:forEach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</a:p>
          <a:p>
            <a:pPr algn="l"/>
            <a:endParaRPr lang="ko-KR" altLang="en-US" sz="14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/* </a:t>
            </a:r>
            <a:r>
              <a:rPr lang="ko-KR" altLang="en-US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다른 년도의 매출보기 누르면 뜨는 </a:t>
            </a:r>
            <a:r>
              <a:rPr lang="en-US" altLang="ko-KR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window </a:t>
            </a:r>
            <a:r>
              <a:rPr lang="ko-KR" altLang="en-US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창 *</a:t>
            </a:r>
            <a:r>
              <a:rPr lang="en-US" altLang="ko-KR" sz="1400" dirty="0">
                <a:solidFill>
                  <a:srgbClr val="3F7F5F"/>
                </a:solidFill>
                <a:latin typeface="맑은 고딕" panose="020B0503020000020004" pitchFamily="50" charset="-127"/>
              </a:rPr>
              <a:t>/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function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gotoCompanySales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(){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selectYear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= $(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"#</a:t>
            </a:r>
            <a:r>
              <a:rPr lang="en-US" altLang="ko-KR" sz="1400" b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yearSelect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).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val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();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if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selectYear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!= 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""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){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window.name = 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companySales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pPr algn="l"/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var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openWin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=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window.open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companySales?year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="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+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selectYear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b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companySalesPop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400" b="1" dirty="0">
                <a:solidFill>
                  <a:srgbClr val="2A00FF"/>
                </a:solidFill>
                <a:latin typeface="맑은 고딕" panose="020B0503020000020004" pitchFamily="50" charset="-127"/>
              </a:rPr>
              <a:t>"width=1000, height=450, left=100, top=50"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);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} </a:t>
            </a:r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else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{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alert(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'</a:t>
            </a:r>
            <a:r>
              <a:rPr lang="ko-KR" altLang="en-US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년도를 선택해주세요</a:t>
            </a:r>
            <a:r>
              <a:rPr lang="en-US" altLang="ko-KR" sz="1400" dirty="0">
                <a:solidFill>
                  <a:srgbClr val="2A00FF"/>
                </a:solidFill>
                <a:latin typeface="맑은 고딕" panose="020B0503020000020004" pitchFamily="50" charset="-127"/>
              </a:rPr>
              <a:t>'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}</a:t>
            </a:r>
            <a:endParaRPr lang="en-US" altLang="ko-KR" sz="105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5AF4F174-6293-4BDB-B429-0781A9041FE4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9159758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Scheduler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685400"/>
              </p:ext>
            </p:extLst>
          </p:nvPr>
        </p:nvGraphicFramePr>
        <p:xfrm>
          <a:off x="241300" y="1579189"/>
          <a:ext cx="8657665" cy="4876800"/>
        </p:xfrm>
        <a:graphic>
          <a:graphicData uri="http://schemas.openxmlformats.org/drawingml/2006/table">
            <a:tbl>
              <a:tblPr/>
              <a:tblGrid>
                <a:gridCol w="865766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571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import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org.apache.log4j.Logger;</a:t>
                      </a:r>
                    </a:p>
                    <a:p>
                      <a:pPr algn="l"/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import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org.springframework.beans.factory.annotation.Autowired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import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org.springframework.scheduling.annotation.Scheduled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import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org.springframework.stereotype.Component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;</a:t>
                      </a:r>
                      <a:endParaRPr lang="ko-KR" altLang="en-US" sz="1600" i="0" dirty="0">
                        <a:latin typeface="+mj-lt"/>
                      </a:endParaRPr>
                    </a:p>
                    <a:p>
                      <a:pPr algn="l"/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import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com.Hotel.mapper.HotelMapper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;</a:t>
                      </a:r>
                    </a:p>
                    <a:p>
                      <a:pPr algn="l"/>
                      <a:endParaRPr lang="ko-KR" altLang="en-US" sz="1600" i="0" dirty="0">
                        <a:latin typeface="+mj-lt"/>
                      </a:endParaRPr>
                    </a:p>
                    <a:p>
                      <a:pPr algn="l"/>
                      <a:r>
                        <a:rPr lang="en-US" altLang="ko-KR" sz="1600" i="0" dirty="0">
                          <a:solidFill>
                            <a:srgbClr val="646464"/>
                          </a:solidFill>
                          <a:latin typeface="+mj-lt"/>
                        </a:rPr>
                        <a:t>@Component</a:t>
                      </a:r>
                    </a:p>
                    <a:p>
                      <a:pPr algn="l"/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public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class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u="sng" dirty="0">
                          <a:solidFill>
                            <a:srgbClr val="000000"/>
                          </a:solidFill>
                          <a:latin typeface="+mj-lt"/>
                        </a:rPr>
                        <a:t>Scheduler {</a:t>
                      </a:r>
                    </a:p>
                    <a:p>
                      <a:pPr algn="l"/>
                      <a:endParaRPr lang="ko-KR" altLang="en-US" sz="1600" i="0" dirty="0">
                        <a:latin typeface="+mj-lt"/>
                      </a:endParaRPr>
                    </a:p>
                    <a:p>
                      <a:pPr algn="l"/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Logger </a:t>
                      </a:r>
                      <a:r>
                        <a:rPr lang="en-US" altLang="ko-KR" sz="1600" i="0" dirty="0">
                          <a:solidFill>
                            <a:srgbClr val="0000C0"/>
                          </a:solidFill>
                          <a:latin typeface="+mj-lt"/>
                        </a:rPr>
                        <a:t>log</a:t>
                      </a:r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 = </a:t>
                      </a:r>
                      <a:r>
                        <a:rPr lang="en-US" altLang="ko-KR" sz="1600" i="0" dirty="0" err="1">
                          <a:solidFill>
                            <a:srgbClr val="000000"/>
                          </a:solidFill>
                          <a:latin typeface="+mj-lt"/>
                        </a:rPr>
                        <a:t>Logger.getLogger</a:t>
                      </a:r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en-US" altLang="ko-KR" sz="1600" b="1" i="0" dirty="0" err="1">
                          <a:solidFill>
                            <a:srgbClr val="7F0055"/>
                          </a:solidFill>
                          <a:latin typeface="+mj-lt"/>
                        </a:rPr>
                        <a:t>this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.getClass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()); //</a:t>
                      </a:r>
                      <a:r>
                        <a:rPr lang="ko-KR" altLang="en-US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로그 출력</a:t>
                      </a:r>
                      <a:endParaRPr lang="ko-KR" altLang="en-US" sz="1600" i="0" dirty="0">
                        <a:latin typeface="+mj-lt"/>
                      </a:endParaRPr>
                    </a:p>
                    <a:p>
                      <a:pPr algn="l"/>
                      <a:r>
                        <a:rPr lang="en-US" altLang="ko-KR" sz="1600" i="0" dirty="0">
                          <a:solidFill>
                            <a:srgbClr val="646464"/>
                          </a:solidFill>
                          <a:latin typeface="+mj-lt"/>
                        </a:rPr>
                        <a:t>@Autowired</a:t>
                      </a:r>
                    </a:p>
                    <a:p>
                      <a:pPr algn="l"/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private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HotelMapper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 err="1">
                          <a:solidFill>
                            <a:srgbClr val="0000C0"/>
                          </a:solidFill>
                          <a:latin typeface="+mj-lt"/>
                        </a:rPr>
                        <a:t>hotelMapper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;</a:t>
                      </a:r>
                    </a:p>
                    <a:p>
                      <a:pPr algn="l"/>
                      <a:endParaRPr lang="ko-KR" altLang="en-US" sz="1600" i="0" dirty="0">
                        <a:latin typeface="+mj-lt"/>
                      </a:endParaRPr>
                    </a:p>
                    <a:p>
                      <a:pPr algn="l"/>
                      <a:r>
                        <a:rPr lang="en-US" altLang="ko-KR" sz="1600" i="0" dirty="0">
                          <a:solidFill>
                            <a:srgbClr val="646464"/>
                          </a:solidFill>
                          <a:latin typeface="+mj-lt"/>
                        </a:rPr>
                        <a:t>@Scheduled</a:t>
                      </a:r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(cron=</a:t>
                      </a:r>
                      <a:r>
                        <a:rPr lang="en-US" altLang="ko-KR" sz="1600" i="0" dirty="0">
                          <a:solidFill>
                            <a:srgbClr val="2A00FF"/>
                          </a:solidFill>
                          <a:latin typeface="+mj-lt"/>
                        </a:rPr>
                        <a:t>"0 1 0 1 * *"</a:t>
                      </a:r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) //</a:t>
                      </a:r>
                      <a:r>
                        <a:rPr lang="ko-KR" altLang="en-US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매월 </a:t>
                      </a:r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일 </a:t>
                      </a:r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1</a:t>
                      </a:r>
                      <a:r>
                        <a:rPr lang="ko-KR" altLang="en-US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분이 되면 월 별 조회수 </a:t>
                      </a:r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0</a:t>
                      </a:r>
                      <a:r>
                        <a:rPr lang="ko-KR" altLang="en-US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으로 초기화</a:t>
                      </a:r>
                      <a:endParaRPr lang="en-US" altLang="ko-KR" sz="1600" i="0" dirty="0">
                        <a:solidFill>
                          <a:srgbClr val="000000"/>
                        </a:solidFill>
                        <a:latin typeface="+mj-lt"/>
                      </a:endParaRPr>
                    </a:p>
                    <a:p>
                      <a:pPr algn="l"/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public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void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updateHitZero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600" i="0" dirty="0" err="1">
                          <a:solidFill>
                            <a:srgbClr val="000000"/>
                          </a:solidFill>
                          <a:latin typeface="+mj-lt"/>
                        </a:rPr>
                        <a:t>System.</a:t>
                      </a:r>
                      <a:r>
                        <a:rPr lang="en-US" altLang="ko-KR" sz="1600" b="1" i="0" dirty="0" err="1">
                          <a:solidFill>
                            <a:srgbClr val="0000C0"/>
                          </a:solidFill>
                          <a:latin typeface="+mj-lt"/>
                        </a:rPr>
                        <a:t>out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.println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en-US" altLang="ko-KR" sz="1600" b="1" i="0" dirty="0">
                          <a:solidFill>
                            <a:srgbClr val="2A00FF"/>
                          </a:solidFill>
                          <a:latin typeface="+mj-lt"/>
                        </a:rPr>
                        <a:t>"</a:t>
                      </a:r>
                      <a:r>
                        <a:rPr lang="en-US" altLang="ko-KR" sz="1600" b="1" i="0" dirty="0" err="1">
                          <a:solidFill>
                            <a:srgbClr val="2A00FF"/>
                          </a:solidFill>
                          <a:latin typeface="+mj-lt"/>
                        </a:rPr>
                        <a:t>updateHitZero</a:t>
                      </a:r>
                      <a:r>
                        <a:rPr lang="en-US" altLang="ko-KR" sz="1600" b="1" i="0" dirty="0">
                          <a:solidFill>
                            <a:srgbClr val="2A00FF"/>
                          </a:solidFill>
                          <a:latin typeface="+mj-lt"/>
                        </a:rPr>
                        <a:t>"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b="1" i="0" dirty="0">
                          <a:solidFill>
                            <a:srgbClr val="7F0055"/>
                          </a:solidFill>
                          <a:latin typeface="+mj-lt"/>
                        </a:rPr>
                        <a:t>int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</a:t>
                      </a:r>
                      <a:r>
                        <a:rPr lang="en-US" altLang="ko-KR" sz="1600" b="1" i="0" dirty="0" err="1">
                          <a:solidFill>
                            <a:srgbClr val="6A3E3E"/>
                          </a:solidFill>
                          <a:latin typeface="+mj-lt"/>
                        </a:rPr>
                        <a:t>updateResult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 = </a:t>
                      </a:r>
                      <a:r>
                        <a:rPr lang="en-US" altLang="ko-KR" sz="1600" b="1" i="0" dirty="0" err="1">
                          <a:solidFill>
                            <a:srgbClr val="0000C0"/>
                          </a:solidFill>
                          <a:latin typeface="+mj-lt"/>
                        </a:rPr>
                        <a:t>hotelMapper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.updateHitZero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600" i="0" dirty="0" err="1">
                          <a:solidFill>
                            <a:srgbClr val="000000"/>
                          </a:solidFill>
                          <a:latin typeface="+mj-lt"/>
                        </a:rPr>
                        <a:t>System.</a:t>
                      </a:r>
                      <a:r>
                        <a:rPr lang="en-US" altLang="ko-KR" sz="1600" b="1" i="0" dirty="0" err="1">
                          <a:solidFill>
                            <a:srgbClr val="0000C0"/>
                          </a:solidFill>
                          <a:latin typeface="+mj-lt"/>
                        </a:rPr>
                        <a:t>out</a:t>
                      </a:r>
                      <a:r>
                        <a:rPr lang="en-US" altLang="ko-KR" sz="1600" b="1" i="0" dirty="0" err="1">
                          <a:solidFill>
                            <a:srgbClr val="000000"/>
                          </a:solidFill>
                          <a:latin typeface="+mj-lt"/>
                        </a:rPr>
                        <a:t>.println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(</a:t>
                      </a:r>
                      <a:r>
                        <a:rPr lang="en-US" altLang="ko-KR" sz="1600" b="1" i="0" dirty="0" err="1">
                          <a:solidFill>
                            <a:srgbClr val="6A3E3E"/>
                          </a:solidFill>
                          <a:latin typeface="+mj-lt"/>
                        </a:rPr>
                        <a:t>updateResult</a:t>
                      </a:r>
                      <a:r>
                        <a:rPr lang="en-US" altLang="ko-KR" sz="1600" b="1" i="0" dirty="0">
                          <a:solidFill>
                            <a:srgbClr val="000000"/>
                          </a:solidFill>
                          <a:latin typeface="+mj-lt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i="0" dirty="0">
                          <a:solidFill>
                            <a:srgbClr val="000000"/>
                          </a:solidFill>
                          <a:latin typeface="+mj-lt"/>
                        </a:rPr>
                        <a:t>}</a:t>
                      </a:r>
                      <a:endParaRPr lang="en-US" altLang="ko-KR" sz="1600" i="0" dirty="0">
                        <a:latin typeface="+mj-lt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제목 2">
            <a:extLst>
              <a:ext uri="{FF2B5EF4-FFF2-40B4-BE49-F238E27FC236}">
                <a16:creationId xmlns="" xmlns:a16="http://schemas.microsoft.com/office/drawing/2014/main" id="{5AF4F174-6293-4BDB-B429-0781A9041FE4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3388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299" y="1604540"/>
          <a:ext cx="9494371" cy="1389699"/>
        </p:xfrm>
        <a:graphic>
          <a:graphicData uri="http://schemas.openxmlformats.org/drawingml/2006/table">
            <a:tbl>
              <a:tblPr/>
              <a:tblGrid>
                <a:gridCol w="9494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 </a:t>
                      </a:r>
                    </a:p>
                    <a:p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updateHitZero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updateHitZero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012245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512758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3776742"/>
            <a:ext cx="9113870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호텔 조회수 </a:t>
            </a:r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0</a:t>
            </a:r>
            <a:r>
              <a:rPr lang="ko-KR" altLang="en-US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으로 만들기 </a:t>
            </a:r>
            <a:r>
              <a:rPr lang="en-US" altLang="ko-KR" sz="18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 </a:t>
            </a:r>
            <a:r>
              <a:rPr lang="en-US" altLang="ko-KR" sz="18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8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updateHitZero</a:t>
            </a:r>
            <a:r>
              <a:rPr lang="en-US" altLang="ko-KR" sz="18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8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800" dirty="0">
                <a:solidFill>
                  <a:srgbClr val="000000"/>
                </a:solidFill>
                <a:latin typeface="맑은 고딕" panose="020B0503020000020004" pitchFamily="50" charset="-127"/>
              </a:rPr>
              <a:t>UPDATE HOTEL SET HOHIT = 0</a:t>
            </a:r>
          </a:p>
          <a:p>
            <a:pPr algn="l"/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8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</a:t>
            </a:r>
            <a:r>
              <a:rPr lang="en-US" altLang="ko-KR" sz="18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b="0" dirty="0">
              <a:solidFill>
                <a:srgbClr val="008080"/>
              </a:solidFill>
              <a:latin typeface="맑은 고딕" panose="020B0503020000020004" pitchFamily="50" charset="-127"/>
              <a:ea typeface="맑은 고딕"/>
              <a:cs typeface="Times New Roman"/>
            </a:endParaRPr>
          </a:p>
          <a:p>
            <a:pPr algn="l"/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HOTEL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갱신한다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3F2209D6-613E-474B-8ADF-D5B8197D7307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리스트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38041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F5571C5A-D2F3-42F2-B35E-6DE7A5E8B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39" y="1530227"/>
            <a:ext cx="8175812" cy="394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92821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전년도 호텔 매출 현황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업체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91CDD86-CF19-495C-A942-9D1BBDF6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392" y="3635749"/>
            <a:ext cx="5287216" cy="26937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3F7B8FF-2649-4D6A-8578-E05D6AD21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607" y="850482"/>
            <a:ext cx="4812786" cy="23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34531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companyMain.jsp</a:t>
            </a:r>
            <a:r>
              <a:rPr lang="ko-KR" altLang="en-US" sz="1200" dirty="0"/>
              <a:t>에서 회원 리스트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 값을 조회하고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companyMain.jsp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a_memberList.jsp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a_memberList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getloginPw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String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a_memberList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a_memberList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a_memberList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a_memberList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getloginPw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String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리스트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411993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4572839"/>
              </p:ext>
            </p:extLst>
          </p:nvPr>
        </p:nvGraphicFramePr>
        <p:xfrm>
          <a:off x="241300" y="1564639"/>
          <a:ext cx="9385300" cy="2824417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8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a_memberList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a_memberList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8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8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8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a_memberList</a:t>
                      </a:r>
                      <a:r>
                        <a:rPr lang="en-US" altLang="ko-KR" sz="18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memberService</a:t>
                      </a:r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.a_memberList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a_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62018" y="2878865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2F73782F-5F27-465A-A3A4-6DE766E7A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리스트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627742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사이트에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가입되어있는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회원의 모든 리스트 정보를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저장되어 있는 업체 로그인 아이디 정보를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로그인 되어 있는 업체 아이디를 이용해 업체 비밀번호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데이터를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저장하고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까지 저장하여 컨트롤러로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40377"/>
              </p:ext>
            </p:extLst>
          </p:nvPr>
        </p:nvGraphicFramePr>
        <p:xfrm>
          <a:off x="250942" y="1977091"/>
          <a:ext cx="5076612" cy="277368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a_memberList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.a_memberList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ALoginId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(String)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session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.getAttribute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ALoginId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loginPw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.getloginPw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ALoginId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loginPw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loginPw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memberList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"member/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a_memberList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198068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10241" y="3482123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E95C9552-A56D-4986-B72E-F374687F2B40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리스트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A949D90-C4BF-4E98-9354-6BBFAC15BB80}"/>
              </a:ext>
            </a:extLst>
          </p:cNvPr>
          <p:cNvGrpSpPr/>
          <p:nvPr/>
        </p:nvGrpSpPr>
        <p:grpSpPr>
          <a:xfrm>
            <a:off x="14724" y="2619408"/>
            <a:ext cx="358563" cy="261610"/>
            <a:chOff x="4099027" y="918107"/>
            <a:chExt cx="358563" cy="261610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A5F267C-7274-4CD6-9986-7E39631374F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810EF8E-DEA3-46ED-B192-8BD63AF2826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D927FB9A-2AF9-477D-B94F-274558CD9212}"/>
              </a:ext>
            </a:extLst>
          </p:cNvPr>
          <p:cNvGrpSpPr/>
          <p:nvPr/>
        </p:nvGrpSpPr>
        <p:grpSpPr>
          <a:xfrm>
            <a:off x="14724" y="3022818"/>
            <a:ext cx="358563" cy="261610"/>
            <a:chOff x="4099027" y="918107"/>
            <a:chExt cx="358563" cy="261610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06DD5FDA-08BB-425F-9093-5398BB64304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BE59622-78D5-4F5C-92A8-9467E2DA4D2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D8397BF-4B0F-47EF-AE20-DB0D0079BA86}"/>
              </a:ext>
            </a:extLst>
          </p:cNvPr>
          <p:cNvGrpSpPr/>
          <p:nvPr/>
        </p:nvGrpSpPr>
        <p:grpSpPr>
          <a:xfrm>
            <a:off x="40275" y="4073953"/>
            <a:ext cx="358563" cy="261610"/>
            <a:chOff x="4099027" y="918107"/>
            <a:chExt cx="358563" cy="261610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0C2DFCB6-A48D-4BF3-80CB-AC500137808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BD382919-401F-42D4-A57E-6E9024A1CEB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620725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프로젝트 개요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6569" y="966651"/>
            <a:ext cx="9283338" cy="4975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ko-KR" altLang="en-US"/>
              <a:t>개 요</a:t>
            </a:r>
            <a:endParaRPr lang="ko-KR" altLang="en-US"/>
          </a:p>
          <a:p>
            <a:pPr lvl="0">
              <a:defRPr/>
            </a:pPr>
            <a:r>
              <a:rPr lang="ko-KR" altLang="en-US" sz="1600"/>
              <a:t>  우리나라 대표지역을 선정해 주변 맛 집과 관광지를 함께 볼 수 있는 숙박 예약사이트를 만들었다</a:t>
            </a:r>
            <a:r>
              <a:rPr lang="en-US" altLang="ko-KR" sz="1600"/>
              <a:t>.</a:t>
            </a:r>
            <a:endParaRPr lang="en-US" altLang="ko-KR" sz="1600"/>
          </a:p>
          <a:p>
            <a:pPr lvl="0">
              <a:defRPr/>
            </a:pPr>
            <a:endParaRPr lang="en-US" altLang="ko-KR" sz="900"/>
          </a:p>
          <a:p>
            <a:pPr lvl="1">
              <a:defRPr/>
            </a:pPr>
            <a:r>
              <a:rPr lang="en-US" altLang="ko-KR"/>
              <a:t>Server</a:t>
            </a:r>
            <a:endParaRPr lang="en-US" altLang="ko-KR"/>
          </a:p>
          <a:p>
            <a:pPr lvl="2">
              <a:defRPr/>
            </a:pPr>
            <a:r>
              <a:rPr lang="en-US" altLang="ko-KR" sz="1700"/>
              <a:t>Controller  9</a:t>
            </a:r>
            <a:r>
              <a:rPr lang="ko-KR" altLang="en-US" sz="1700"/>
              <a:t>개</a:t>
            </a:r>
            <a:endParaRPr lang="ko-KR" altLang="en-US" sz="1700"/>
          </a:p>
          <a:p>
            <a:pPr lvl="2">
              <a:defRPr/>
            </a:pPr>
            <a:r>
              <a:rPr lang="en-US" altLang="ko-KR" sz="1700"/>
              <a:t>Service  8</a:t>
            </a:r>
            <a:r>
              <a:rPr lang="ko-KR" altLang="en-US" sz="1700"/>
              <a:t>개</a:t>
            </a:r>
            <a:endParaRPr lang="ko-KR" altLang="en-US" sz="1700"/>
          </a:p>
          <a:p>
            <a:pPr lvl="2">
              <a:defRPr/>
            </a:pPr>
            <a:r>
              <a:rPr lang="en-US" altLang="ko-KR" sz="1700"/>
              <a:t>Mapper  12</a:t>
            </a:r>
            <a:r>
              <a:rPr lang="ko-KR" altLang="en-US" sz="1700"/>
              <a:t>개</a:t>
            </a:r>
            <a:r>
              <a:rPr lang="ko-KR" altLang="en-US"/>
              <a:t> </a:t>
            </a:r>
            <a:endParaRPr lang="ko-KR" altLang="en-US"/>
          </a:p>
          <a:p>
            <a:pPr marL="800100" lvl="1" indent="-342900">
              <a:buFont typeface="Wingdings"/>
              <a:buChar char="ü"/>
              <a:defRPr/>
            </a:pPr>
            <a:r>
              <a:rPr lang="en-US" altLang="ko-KR"/>
              <a:t>DataBase </a:t>
            </a:r>
            <a:endParaRPr lang="en-US" altLang="ko-KR"/>
          </a:p>
          <a:p>
            <a:pPr lvl="2">
              <a:defRPr/>
            </a:pPr>
            <a:r>
              <a:rPr lang="ko-KR" altLang="en-US" sz="1700"/>
              <a:t>테이블  </a:t>
            </a:r>
            <a:r>
              <a:rPr lang="en-US" altLang="ko-KR" sz="1700"/>
              <a:t>15</a:t>
            </a:r>
            <a:r>
              <a:rPr lang="ko-KR" altLang="en-US" sz="1700"/>
              <a:t>개 </a:t>
            </a:r>
            <a:endParaRPr lang="ko-KR" altLang="en-US" sz="1700"/>
          </a:p>
          <a:p>
            <a:pPr marL="742950" lvl="1" indent="-285750">
              <a:buFont typeface="Wingdings"/>
              <a:buChar char="ü"/>
              <a:defRPr/>
            </a:pPr>
            <a:r>
              <a:rPr lang="ko-KR" altLang="en-US"/>
              <a:t> </a:t>
            </a:r>
            <a:r>
              <a:rPr lang="en-US" altLang="ko-KR"/>
              <a:t>View</a:t>
            </a:r>
            <a:endParaRPr lang="en-US" altLang="ko-KR"/>
          </a:p>
          <a:p>
            <a:pPr lvl="2">
              <a:defRPr/>
            </a:pPr>
            <a:r>
              <a:rPr lang="en-US" altLang="ko-KR" sz="1700"/>
              <a:t>JSP</a:t>
            </a:r>
            <a:r>
              <a:rPr lang="ko-KR" altLang="en-US" sz="1700"/>
              <a:t>  </a:t>
            </a:r>
            <a:r>
              <a:rPr lang="en-US" altLang="ko-KR" sz="1700"/>
              <a:t>54</a:t>
            </a:r>
            <a:r>
              <a:rPr lang="ko-KR" altLang="en-US" sz="1700"/>
              <a:t>개</a:t>
            </a:r>
            <a:endParaRPr lang="ko-KR" altLang="en-US" sz="1700"/>
          </a:p>
          <a:p>
            <a:pPr lvl="1">
              <a:defRPr/>
            </a:pPr>
            <a:r>
              <a:rPr lang="ko-KR" altLang="en-US"/>
              <a:t>사용 기술</a:t>
            </a:r>
            <a:endParaRPr lang="ko-KR" altLang="en-US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700"/>
              <a:t>Tools : SQL Developer, Visual Studio Code, Spring tool suite 3</a:t>
            </a:r>
            <a:endParaRPr lang="en-US" altLang="ko-KR" sz="170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700"/>
              <a:t>Language : Java, JavaScript, jQuery, JSP, HTML, CSS</a:t>
            </a:r>
            <a:endParaRPr lang="en-US" altLang="ko-KR" sz="170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700"/>
              <a:t>Framework &amp; Libraries: Spring Framework, Mybatis, Bootstrap, Maven, AJAX, JSON</a:t>
            </a:r>
            <a:endParaRPr lang="en-US" altLang="ko-KR" sz="170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700"/>
              <a:t>DB : ORACLE</a:t>
            </a:r>
            <a:endParaRPr lang="en-US" altLang="ko-KR" sz="170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700"/>
              <a:t>Server : Tomcat v9.0</a:t>
            </a:r>
            <a:endParaRPr lang="en-US" altLang="ko-KR" sz="170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700"/>
              <a:t>Design Pattern : MVC2</a:t>
            </a:r>
            <a:endParaRPr lang="en-US" altLang="ko-KR" sz="1700"/>
          </a:p>
          <a:p>
            <a:pPr marL="800100" lvl="1" indent="-342900">
              <a:buFont typeface="+mj-lt"/>
              <a:buAutoNum type="arabicPeriod"/>
              <a:defRPr/>
            </a:pPr>
            <a:r>
              <a:rPr lang="en-US" altLang="ko-KR" sz="1700"/>
              <a:t>External APIs : Google Chart, DaumKakao Address &amp; Map, kakaoLogin</a:t>
            </a:r>
            <a:endParaRPr lang="ko-KR" altLang="en-US" sz="17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카카오 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5E3E7826-BC9E-43CA-903D-56EFA5331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256" y="1166190"/>
            <a:ext cx="3447487" cy="493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748987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299" y="1604540"/>
          <a:ext cx="9494371" cy="2779587"/>
        </p:xfrm>
        <a:graphic>
          <a:graphicData uri="http://schemas.openxmlformats.org/drawingml/2006/table">
            <a:tbl>
              <a:tblPr/>
              <a:tblGrid>
                <a:gridCol w="9494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@Select("SELECT CMPASSWORD FROM COMPANY WHERE CMID = #{ALoginId}")</a:t>
                      </a:r>
                    </a:p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public 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getloginPw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aLoginId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 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a_memberList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aLoginId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getloginPw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05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</a:t>
                      </a:r>
                      <a:r>
                        <a:rPr lang="en-US" altLang="ko-KR" sz="11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423889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543221"/>
            <a:ext cx="9113870" cy="1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관리자 회원 리스트 </a:t>
            </a:r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4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a_memberList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4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"members"</a:t>
            </a:r>
            <a:r>
              <a:rPr lang="en-US" altLang="ko-KR" sz="14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MEMBERS ORDER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BY MCODE ASC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11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MEMBERS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CF6B007C-8DC0-49C5-9AED-DDD2C8A4EC37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리스트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4F4FB42B-7A7B-41D6-B8B3-2A2FE215D1C3}"/>
              </a:ext>
            </a:extLst>
          </p:cNvPr>
          <p:cNvGrpSpPr/>
          <p:nvPr/>
        </p:nvGrpSpPr>
        <p:grpSpPr>
          <a:xfrm>
            <a:off x="519723" y="3151961"/>
            <a:ext cx="358563" cy="261610"/>
            <a:chOff x="519723" y="1878571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F6C925F3-BFC9-4C7E-8968-AEF2508BB18B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41DC8CB-09A0-4ED5-8F6F-351D2A6EAB8A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0904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a_memberList.jsp</a:t>
            </a:r>
            <a:r>
              <a:rPr lang="ko-KR" altLang="en-US" sz="1200" dirty="0"/>
              <a:t>에서 탈퇴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순서대로 데이터가 삭제되고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a_memberList.jsp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a_memberList.jsp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a_memberDelete</a:t>
              </a:r>
              <a:endParaRPr lang="en-US" altLang="ko-KR" sz="10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a_delHistory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Getvcode</a:t>
              </a:r>
              <a:r>
                <a:rPr lang="en-US" altLang="ko-KR" sz="1000" dirty="0">
                  <a:solidFill>
                    <a:schemeClr val="tx1"/>
                  </a:solidFill>
                </a:rPr>
                <a:t> …</a:t>
              </a: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int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a_memberDelete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a_memberDelete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MemberDTO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a_memberDelete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MemberDTO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a_memberDelete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a_delHistory</a:t>
              </a:r>
              <a:r>
                <a:rPr lang="en-US" altLang="ko-KR" sz="900" dirty="0">
                  <a:solidFill>
                    <a:schemeClr val="tx1"/>
                  </a:solidFill>
                </a:rPr>
                <a:t>( ) ….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MemberDTO</a:t>
              </a:r>
              <a:endParaRPr lang="en-US" altLang="ko-KR" sz="900" dirty="0">
                <a:solidFill>
                  <a:schemeClr val="tx1"/>
                </a:solidFill>
              </a:endParaRP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 int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6776618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50453"/>
              </p:ext>
            </p:extLst>
          </p:nvPr>
        </p:nvGraphicFramePr>
        <p:xfrm>
          <a:off x="241300" y="1564639"/>
          <a:ext cx="9385300" cy="260800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8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a_memberDelete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a_memberDelete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err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a_memberDelete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.a_memberDelete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a_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694308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7B7EF3DE-31E6-46D5-AED9-D86ABA71D9E0}"/>
              </a:ext>
            </a:extLst>
          </p:cNvPr>
          <p:cNvGrpSpPr/>
          <p:nvPr/>
        </p:nvGrpSpPr>
        <p:grpSpPr>
          <a:xfrm>
            <a:off x="5461209" y="2038301"/>
            <a:ext cx="358563" cy="261610"/>
            <a:chOff x="4099027" y="918107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6DD54328-EDE9-4632-B7E6-66772199EDC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2D0D7A1C-EEA7-46CF-A642-DD9A1355287C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제목 2">
            <a:extLst>
              <a:ext uri="{FF2B5EF4-FFF2-40B4-BE49-F238E27FC236}">
                <a16:creationId xmlns="" xmlns:a16="http://schemas.microsoft.com/office/drawing/2014/main" id="{F875FC67-9131-417A-B5B9-E30B678DDA33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178481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삭제하다 오류가 날 경우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rollback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을 하기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Transactional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어노테이션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사용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회원이 리뷰에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좋아요를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누른 내역을 모두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회원이 작성한 모든 리뷰 코드 데이터를 요청한다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회원이 작성한 모든 리뷰에 달려있는 좋아요 내역을 모두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회원이 작성한 모든 리뷰를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회원이 예약한 모든 내역을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회원이 호텔에 남긴 찜 목록을 모두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9.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회원이 남긴 모든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문의 목록을 삭제한다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회원을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마지막 회원 탈퇴까지 마무리가 되면 그 결과에 따라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리턴값을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다르게 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5886288"/>
              </p:ext>
            </p:extLst>
          </p:nvPr>
        </p:nvGraphicFramePr>
        <p:xfrm>
          <a:off x="250942" y="1856068"/>
          <a:ext cx="5076612" cy="426720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@Transactional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(rollbackFor = {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Exception.</a:t>
                      </a:r>
                      <a:r>
                        <a:rPr lang="en-US" altLang="ko-KR" sz="14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})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a_memberDelete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.a_delHistory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&lt;String&gt;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vcodeList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.getvcode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 </a:t>
                      </a:r>
                    </a:p>
                    <a:p>
                      <a:pPr algn="l"/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for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vcodeList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.a_delHistoryVcode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);}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.a_delReview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.a_delBooking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.a_delHeart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.a_delHelp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 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.a_memberDelete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 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7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825254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050151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13447" y="3561382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2A949D90-C4BF-4E98-9354-6BBFAC15BB80}"/>
              </a:ext>
            </a:extLst>
          </p:cNvPr>
          <p:cNvGrpSpPr/>
          <p:nvPr/>
        </p:nvGrpSpPr>
        <p:grpSpPr>
          <a:xfrm>
            <a:off x="14724" y="2484938"/>
            <a:ext cx="358563" cy="261610"/>
            <a:chOff x="4099027" y="918107"/>
            <a:chExt cx="358563" cy="261610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8A5F267C-7274-4CD6-9986-7E39631374F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B810EF8E-DEA3-46ED-B192-8BD63AF2826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D927FB9A-2AF9-477D-B94F-274558CD9212}"/>
              </a:ext>
            </a:extLst>
          </p:cNvPr>
          <p:cNvGrpSpPr/>
          <p:nvPr/>
        </p:nvGrpSpPr>
        <p:grpSpPr>
          <a:xfrm>
            <a:off x="14724" y="2700090"/>
            <a:ext cx="358563" cy="261610"/>
            <a:chOff x="4099027" y="918107"/>
            <a:chExt cx="358563" cy="261610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06DD5FDA-08BB-425F-9093-5398BB64304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CBE59622-78D5-4F5C-92A8-9467E2DA4D2B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CD8397BF-4B0F-47EF-AE20-DB0D0079BA86}"/>
              </a:ext>
            </a:extLst>
          </p:cNvPr>
          <p:cNvGrpSpPr/>
          <p:nvPr/>
        </p:nvGrpSpPr>
        <p:grpSpPr>
          <a:xfrm>
            <a:off x="14724" y="3775850"/>
            <a:ext cx="358563" cy="261610"/>
            <a:chOff x="4099027" y="918107"/>
            <a:chExt cx="358563" cy="261610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0C2DFCB6-A48D-4BF3-80CB-AC500137808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BD382919-401F-42D4-A57E-6E9024A1CEB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52976C19-E429-4B04-BB3D-E9434A255E27}"/>
              </a:ext>
            </a:extLst>
          </p:cNvPr>
          <p:cNvGrpSpPr/>
          <p:nvPr/>
        </p:nvGrpSpPr>
        <p:grpSpPr>
          <a:xfrm>
            <a:off x="19207" y="3995485"/>
            <a:ext cx="358563" cy="261610"/>
            <a:chOff x="4099027" y="918107"/>
            <a:chExt cx="358563" cy="261610"/>
          </a:xfrm>
        </p:grpSpPr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C108D1A9-224D-4BA7-A7EA-FE36E13E20B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516A5E2F-B627-43CE-A004-132525B15EE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BC8A92C7-FEF5-48F4-8EF2-8A60D7E0D59A}"/>
              </a:ext>
            </a:extLst>
          </p:cNvPr>
          <p:cNvGrpSpPr/>
          <p:nvPr/>
        </p:nvGrpSpPr>
        <p:grpSpPr>
          <a:xfrm>
            <a:off x="23690" y="4215120"/>
            <a:ext cx="358563" cy="261610"/>
            <a:chOff x="4099027" y="918107"/>
            <a:chExt cx="358563" cy="261610"/>
          </a:xfrm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D58FCE2F-E105-4FE1-AE7B-59C57440CA65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8CEA356E-83A5-464D-A117-8C2B03D0A0A8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AC8D7202-28DE-490B-978A-557649570D6F}"/>
              </a:ext>
            </a:extLst>
          </p:cNvPr>
          <p:cNvGrpSpPr/>
          <p:nvPr/>
        </p:nvGrpSpPr>
        <p:grpSpPr>
          <a:xfrm>
            <a:off x="14726" y="4407861"/>
            <a:ext cx="358563" cy="261610"/>
            <a:chOff x="4099027" y="918107"/>
            <a:chExt cx="358563" cy="261610"/>
          </a:xfrm>
        </p:grpSpPr>
        <p:sp>
          <p:nvSpPr>
            <p:cNvPr id="40" name="타원 39">
              <a:extLst>
                <a:ext uri="{FF2B5EF4-FFF2-40B4-BE49-F238E27FC236}">
                  <a16:creationId xmlns="" xmlns:a16="http://schemas.microsoft.com/office/drawing/2014/main" id="{4A21B4D9-D6B9-4684-A699-A25FEDF8562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B2173869-3E2D-4A14-B2FA-1B90501EED6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AB20082B-FA7F-42DA-A7F9-7A90737EF8A8}"/>
              </a:ext>
            </a:extLst>
          </p:cNvPr>
          <p:cNvGrpSpPr/>
          <p:nvPr/>
        </p:nvGrpSpPr>
        <p:grpSpPr>
          <a:xfrm>
            <a:off x="19206" y="5283568"/>
            <a:ext cx="358563" cy="246221"/>
            <a:chOff x="4072133" y="931554"/>
            <a:chExt cx="358563" cy="246221"/>
          </a:xfrm>
        </p:grpSpPr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72FBBD0E-EE94-433B-B0A1-5FFE04196484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A0894259-2F82-405C-93F8-79C06D48EA4C}"/>
                </a:ext>
              </a:extLst>
            </p:cNvPr>
            <p:cNvSpPr txBox="1"/>
            <p:nvPr/>
          </p:nvSpPr>
          <p:spPr>
            <a:xfrm>
              <a:off x="4072133" y="931554"/>
              <a:ext cx="35856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00" b="1" dirty="0">
                  <a:solidFill>
                    <a:schemeClr val="bg1"/>
                  </a:solidFill>
                </a:rPr>
                <a:t>10</a:t>
              </a:r>
              <a:endParaRPr lang="ko-KR" altLang="en-US" sz="1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제목 2">
            <a:extLst>
              <a:ext uri="{FF2B5EF4-FFF2-40B4-BE49-F238E27FC236}">
                <a16:creationId xmlns="" xmlns:a16="http://schemas.microsoft.com/office/drawing/2014/main" id="{022A315D-F366-4E0F-ADE0-21D31579AE6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576774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60617" y="1981056"/>
          <a:ext cx="4478619" cy="3736659"/>
        </p:xfrm>
        <a:graphic>
          <a:graphicData uri="http://schemas.openxmlformats.org/drawingml/2006/table">
            <a:tbl>
              <a:tblPr/>
              <a:tblGrid>
                <a:gridCol w="4478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  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a_memberDelete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void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a_delHistory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getvcode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void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a_delReview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void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a_delHistoryVcode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void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a_delBooking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void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a_delHeart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void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a_delHelp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469075" y="2362352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4F4FB42B-7A7B-41D6-B8B3-2A2FE215D1C3}"/>
              </a:ext>
            </a:extLst>
          </p:cNvPr>
          <p:cNvGrpSpPr/>
          <p:nvPr/>
        </p:nvGrpSpPr>
        <p:grpSpPr>
          <a:xfrm>
            <a:off x="469074" y="2743648"/>
            <a:ext cx="358563" cy="261610"/>
            <a:chOff x="519723" y="1878571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F6C925F3-BFC9-4C7E-8968-AEF2508BB18B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41DC8CB-09A0-4ED5-8F6F-351D2A6EAB8A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E208D008-6A70-4D1B-9FC8-22A2480442A7}"/>
              </a:ext>
            </a:extLst>
          </p:cNvPr>
          <p:cNvGrpSpPr/>
          <p:nvPr/>
        </p:nvGrpSpPr>
        <p:grpSpPr>
          <a:xfrm>
            <a:off x="473557" y="3097753"/>
            <a:ext cx="358563" cy="261610"/>
            <a:chOff x="519723" y="1878571"/>
            <a:chExt cx="358563" cy="261610"/>
          </a:xfrm>
        </p:grpSpPr>
        <p:sp>
          <p:nvSpPr>
            <p:cNvPr id="18" name="타원 17">
              <a:extLst>
                <a:ext uri="{FF2B5EF4-FFF2-40B4-BE49-F238E27FC236}">
                  <a16:creationId xmlns="" xmlns:a16="http://schemas.microsoft.com/office/drawing/2014/main" id="{D3657F16-80C1-4EB6-83FC-9221947DF433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F8BD8049-045E-48B5-A553-AE685BDFB96B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5AF59DF5-45C9-4C11-8651-62C7FCB75131}"/>
              </a:ext>
            </a:extLst>
          </p:cNvPr>
          <p:cNvGrpSpPr/>
          <p:nvPr/>
        </p:nvGrpSpPr>
        <p:grpSpPr>
          <a:xfrm>
            <a:off x="478040" y="3438411"/>
            <a:ext cx="358563" cy="261610"/>
            <a:chOff x="519723" y="1878571"/>
            <a:chExt cx="358563" cy="261610"/>
          </a:xfrm>
        </p:grpSpPr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78DF14D3-8306-4A21-BED7-E52FF25491D4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DCA66885-B6B0-4250-856D-EF95D4DB028B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3F7BECED-3036-4C92-AACC-9030F1C1B247}"/>
              </a:ext>
            </a:extLst>
          </p:cNvPr>
          <p:cNvGrpSpPr/>
          <p:nvPr/>
        </p:nvGrpSpPr>
        <p:grpSpPr>
          <a:xfrm>
            <a:off x="464593" y="3788033"/>
            <a:ext cx="358563" cy="261610"/>
            <a:chOff x="519723" y="1878571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5E19CF7-BEA4-45C3-8000-C04E009D8D23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9F5393AD-8933-40CB-B301-84B23C0E9BAE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127D32D-17E1-49F0-9200-5E851BA513B0}"/>
              </a:ext>
            </a:extLst>
          </p:cNvPr>
          <p:cNvGrpSpPr/>
          <p:nvPr/>
        </p:nvGrpSpPr>
        <p:grpSpPr>
          <a:xfrm>
            <a:off x="455629" y="4195926"/>
            <a:ext cx="358563" cy="261610"/>
            <a:chOff x="519723" y="1878571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FFA8BBEB-A7F3-467A-B78A-90211A9EAB04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DE66F3D5-2392-466E-871B-E38E649B0B1D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BC0FEB3C-5186-4DEC-B570-C6105902711F}"/>
              </a:ext>
            </a:extLst>
          </p:cNvPr>
          <p:cNvGrpSpPr/>
          <p:nvPr/>
        </p:nvGrpSpPr>
        <p:grpSpPr>
          <a:xfrm>
            <a:off x="460112" y="4550031"/>
            <a:ext cx="358563" cy="261610"/>
            <a:chOff x="519723" y="1878571"/>
            <a:chExt cx="358563" cy="261610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CD78886A-546A-47A1-82ED-9C9BCB1FD6E8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1B672432-6907-40FA-9AD1-0A6814D4D226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="" xmlns:a16="http://schemas.microsoft.com/office/drawing/2014/main" id="{9E61C20D-B236-4C13-BAB3-22B27DD88371}"/>
              </a:ext>
            </a:extLst>
          </p:cNvPr>
          <p:cNvGrpSpPr/>
          <p:nvPr/>
        </p:nvGrpSpPr>
        <p:grpSpPr>
          <a:xfrm>
            <a:off x="451148" y="4917583"/>
            <a:ext cx="358563" cy="261610"/>
            <a:chOff x="519723" y="1878571"/>
            <a:chExt cx="358563" cy="261610"/>
          </a:xfrm>
        </p:grpSpPr>
        <p:sp>
          <p:nvSpPr>
            <p:cNvPr id="36" name="타원 35">
              <a:extLst>
                <a:ext uri="{FF2B5EF4-FFF2-40B4-BE49-F238E27FC236}">
                  <a16:creationId xmlns="" xmlns:a16="http://schemas.microsoft.com/office/drawing/2014/main" id="{FD415A0C-D44B-44A7-A470-11CF0C77C0CC}"/>
                </a:ext>
              </a:extLst>
            </p:cNvPr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62807CBB-FE3F-48CC-98B9-8CBB4B0613E0}"/>
                </a:ext>
              </a:extLst>
            </p:cNvPr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527A720D-98F4-45A6-B449-6C491563D493}"/>
              </a:ext>
            </a:extLst>
          </p:cNvPr>
          <p:cNvSpPr txBox="1"/>
          <p:nvPr/>
        </p:nvSpPr>
        <p:spPr>
          <a:xfrm>
            <a:off x="4631266" y="1062596"/>
            <a:ext cx="5114117" cy="5381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Service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b="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Interface(</a:t>
            </a:r>
            <a:r>
              <a:rPr lang="en-US" altLang="en-US" sz="1200" b="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CompanyMapper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)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를 참조하여</a:t>
            </a:r>
            <a:r>
              <a:rPr lang="en-US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Mapper id=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”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a_memberDelete</a:t>
            </a:r>
            <a:r>
              <a:rPr lang="ko-KR" altLang="en-US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”를 실행한다</a:t>
            </a:r>
            <a:r>
              <a:rPr lang="en-US" altLang="ko-KR" sz="12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endParaRPr lang="en-US" altLang="ko-KR" sz="12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 typeface="Times New Roman"/>
              <a:buNone/>
              <a:tabLst/>
              <a:defRPr/>
            </a:pP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2. Service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b="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b="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a_delHistory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 typeface="Times New Roman"/>
              <a:buNone/>
              <a:tabLst/>
              <a:defRPr/>
            </a:pPr>
            <a:endParaRPr lang="en-US" altLang="ko-KR" sz="1200" b="0" dirty="0">
              <a:solidFill>
                <a:srgbClr val="000000"/>
              </a:solidFill>
              <a:latin typeface="+mn-lt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3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b="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b="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getvcode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4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b="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b="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delReview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b="0" dirty="0">
              <a:solidFill>
                <a:srgbClr val="000000"/>
              </a:solidFill>
              <a:latin typeface="+mn-lt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5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b="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vcode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b="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delHistoryVcode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6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b="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b="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delBooking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b="0" dirty="0">
              <a:solidFill>
                <a:srgbClr val="000000"/>
              </a:solidFill>
              <a:latin typeface="+mn-lt"/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7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b="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b="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delHeart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endParaRPr lang="en-US" altLang="ko-KR" sz="1200" dirty="0">
              <a:solidFill>
                <a:srgbClr val="000000"/>
              </a:solidFill>
              <a:ea typeface="맑은 고딕"/>
              <a:cs typeface="Times New Roman"/>
            </a:endParaRPr>
          </a:p>
          <a:p>
            <a:pPr algn="just">
              <a:lnSpc>
                <a:spcPct val="115000"/>
              </a:lnSpc>
              <a:spcAft>
                <a:spcPct val="0"/>
              </a:spcAft>
              <a:buSzPct val="25000"/>
              <a:defRPr/>
            </a:pPr>
            <a:r>
              <a:rPr lang="en-US" altLang="en-US" sz="1200" dirty="0">
                <a:solidFill>
                  <a:srgbClr val="000000"/>
                </a:solidFill>
                <a:ea typeface="맑은 고딕"/>
                <a:cs typeface="Times New Roman"/>
              </a:rPr>
              <a:t>8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 Service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에서 갖고 온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ko-KR" altLang="en-US" sz="1200" b="0" dirty="0" err="1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파라미터값을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MemberDTO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에 넣어서 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Interface(</a:t>
            </a:r>
            <a:r>
              <a:rPr lang="en-US" altLang="en-US" sz="1200" b="0" dirty="0" err="1">
                <a:solidFill>
                  <a:srgbClr val="010101"/>
                </a:solidFill>
                <a:latin typeface="맑은 고딕" panose="020B0503020000020004" pitchFamily="50" charset="-127"/>
                <a:ea typeface="굴림체"/>
                <a:cs typeface="Consolas"/>
              </a:rPr>
              <a:t>MemberMapper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)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를 참조하여</a:t>
            </a:r>
            <a:r>
              <a:rPr lang="en-US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 Mapper id=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</a:t>
            </a:r>
            <a:r>
              <a:rPr lang="en-US" altLang="ko-KR" sz="1200" b="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a_</a:t>
            </a:r>
            <a:r>
              <a:rPr lang="en-US" altLang="ko-KR" sz="1200" b="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delHelp</a:t>
            </a:r>
            <a:r>
              <a:rPr lang="ko-KR" altLang="en-US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”를 실행한다</a:t>
            </a:r>
            <a:r>
              <a:rPr lang="en-US" altLang="ko-KR" sz="1200" b="0" dirty="0">
                <a:solidFill>
                  <a:srgbClr val="000000"/>
                </a:solidFill>
                <a:latin typeface="+mn-lt"/>
                <a:ea typeface="맑은 고딕"/>
                <a:cs typeface="Times New Roman"/>
              </a:rPr>
              <a:t>.</a:t>
            </a:r>
          </a:p>
          <a:p>
            <a:pPr marL="0" marR="0" lvl="0" indent="0" algn="just" defTabSz="914400" rtl="0" eaLnBrk="1" fontAlgn="auto" latinLnBrk="1" hangingPunct="1">
              <a:lnSpc>
                <a:spcPct val="115000"/>
              </a:lnSpc>
              <a:spcBef>
                <a:spcPts val="0"/>
              </a:spcBef>
              <a:spcAft>
                <a:spcPct val="0"/>
              </a:spcAft>
              <a:buClrTx/>
              <a:buSzPct val="25000"/>
              <a:buFont typeface="Times New Roman"/>
              <a:buNone/>
              <a:tabLst/>
              <a:defRPr/>
            </a:pPr>
            <a:endParaRPr lang="en-US" altLang="ko-KR" sz="1200" b="0" dirty="0">
              <a:solidFill>
                <a:srgbClr val="000000"/>
              </a:solidFill>
              <a:latin typeface="+mn-lt"/>
              <a:ea typeface="맑은 고딕"/>
              <a:cs typeface="Times New Roman"/>
            </a:endParaRPr>
          </a:p>
        </p:txBody>
      </p:sp>
      <p:sp>
        <p:nvSpPr>
          <p:cNvPr id="39" name="제목 2">
            <a:extLst>
              <a:ext uri="{FF2B5EF4-FFF2-40B4-BE49-F238E27FC236}">
                <a16:creationId xmlns="" xmlns:a16="http://schemas.microsoft.com/office/drawing/2014/main" id="{BFB63E21-C36D-4D90-B144-04ACEBEA919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6669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122675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1531081"/>
            <a:ext cx="4136964" cy="5303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관리자 회원 삭제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a_memberDelete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MEMBERS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WHERE MCODE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mcode}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history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삭제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a_delHistory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com.Hotel.dto.MemberDTO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HISTORY WHERE HIID = #{mid}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로그인 된 아이디로 작성한 리뷰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select 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getvcode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com.Hotel.dto.MemberDTO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resultType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VCODE FROM REVIEW WHERE VWRITER = #{mid}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 삭제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a_delReview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com.Hotel.dto.MemberDTO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REVIEW WHERE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VWRITER = #{mid}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BEF39770-8ADA-4D08-BEE7-086031E55A42}"/>
              </a:ext>
            </a:extLst>
          </p:cNvPr>
          <p:cNvSpPr txBox="1"/>
          <p:nvPr/>
        </p:nvSpPr>
        <p:spPr>
          <a:xfrm>
            <a:off x="4861735" y="1506156"/>
            <a:ext cx="481093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리뷰에 연관된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history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삭제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a_delHistoryVcode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HISTORY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WHERE HI_VCODE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vcode}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예약 삭제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a_delBooking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</a:p>
          <a:p>
            <a:pPr algn="l"/>
            <a:r>
              <a:rPr lang="en-US" altLang="ko-KR" sz="1200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com.Hotel.dto.MemberDTO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BOOKING WHERE B_MCODE = #{</a:t>
            </a:r>
            <a:r>
              <a:rPr lang="en-US" altLang="ko-KR" sz="12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mcode}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찜 삭제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a_delHeart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com.Hotel.dto.MemberDTO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HEART WHERE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HTID = #{mid}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ko-KR" altLang="en-US" sz="1200" dirty="0">
              <a:latin typeface="맑은 고딕" panose="020B0503020000020004" pitchFamily="50" charset="-127"/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&lt;!-- 1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대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문의 삭제 </a:t>
            </a:r>
            <a:r>
              <a:rPr lang="en-US" altLang="ko-KR" sz="1200" dirty="0">
                <a:solidFill>
                  <a:srgbClr val="3F5FBF"/>
                </a:solidFill>
                <a:latin typeface="맑은 고딕" panose="020B0503020000020004" pitchFamily="50" charset="-127"/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a_delHelp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com.Hotel.dto.MemberDTO</a:t>
            </a:r>
            <a:r>
              <a:rPr lang="en-US" altLang="ko-KR" sz="12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2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DELETE FROM HELP WHERE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</a:rPr>
              <a:t>HE_MID = #{mid}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  <a:latin typeface="맑은 고딕" panose="020B0503020000020004" pitchFamily="50" charset="-127"/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en-US" altLang="en-US" sz="9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8" name="제목 2">
            <a:extLst>
              <a:ext uri="{FF2B5EF4-FFF2-40B4-BE49-F238E27FC236}">
                <a16:creationId xmlns="" xmlns:a16="http://schemas.microsoft.com/office/drawing/2014/main" id="{BDE7D04E-DD97-4759-BBA3-9456C9FF605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581557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08"/>
              </p:ext>
            </p:extLst>
          </p:nvPr>
        </p:nvGraphicFramePr>
        <p:xfrm>
          <a:off x="2736978" y="811213"/>
          <a:ext cx="5151428" cy="5547360"/>
        </p:xfrm>
        <a:graphic>
          <a:graphicData uri="http://schemas.openxmlformats.org/drawingml/2006/table">
            <a:tbl>
              <a:tblPr/>
              <a:tblGrid>
                <a:gridCol w="515142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member </a:t>
                      </a:r>
                      <a:r>
                        <a:rPr lang="ko-KR" altLang="en-US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탈퇴 *</a:t>
                      </a:r>
                      <a:r>
                        <a:rPr lang="en-US" altLang="ko-KR" sz="14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memberDelete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mid) {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ko-KR" altLang="en-US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inputPw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prompt(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비밀번호를 입력해주세요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loginPw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4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loginPw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inputPw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loginPw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 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'post'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a_memberDelete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 :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'mid'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mid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'text'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 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console.log(result);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(result == </a:t>
                      </a:r>
                      <a:r>
                        <a:rPr lang="en-US" altLang="ko-KR" sz="14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'OK'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"#mem"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).remove();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탈퇴되었습니다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.'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 : </a:t>
                      </a:r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'member </a:t>
                      </a:r>
                      <a:r>
                        <a:rPr lang="ko-KR" altLang="en-US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삭제 연결 실패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제목 2">
            <a:extLst>
              <a:ext uri="{FF2B5EF4-FFF2-40B4-BE49-F238E27FC236}">
                <a16:creationId xmlns="" xmlns:a16="http://schemas.microsoft.com/office/drawing/2014/main" id="{47437C36-F898-4864-BF3C-0D35B695F4F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탈퇴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9896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회원 리스트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탈퇴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73D47908-9A5D-48DC-A754-2FEA22604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247" y="1532787"/>
            <a:ext cx="8507506" cy="4023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86723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a_companyList.jsp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a_companyList.jsp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 : companyList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ArrayList&lt;CompanyDTO&gt;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“/a_companyList”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companyList()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endParaRPr lang="en-US" altLang="ko-KR" sz="100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getloginPw(</a:t>
            </a:r>
            <a:r>
              <a:rPr lang="en-US" altLang="ko-KR" sz="900">
                <a:solidFill>
                  <a:schemeClr val="tx1"/>
                </a:solidFill>
              </a:rPr>
              <a:t>ALoginId</a:t>
            </a:r>
            <a:r>
              <a:rPr lang="en-US" altLang="ko-KR" sz="1000">
                <a:solidFill>
                  <a:schemeClr val="tx1"/>
                </a:solidFill>
              </a:rPr>
              <a:t>),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companyList()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getloginPw(</a:t>
            </a:r>
            <a:r>
              <a:rPr lang="en-US" altLang="ko-KR" sz="900">
                <a:solidFill>
                  <a:schemeClr val="tx1"/>
                </a:solidFill>
              </a:rPr>
              <a:t>ALoginId</a:t>
            </a:r>
            <a:r>
              <a:rPr lang="en-US" altLang="ko-KR" sz="1000">
                <a:solidFill>
                  <a:schemeClr val="tx1"/>
                </a:solidFill>
              </a:rPr>
              <a:t>),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companyList()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String,</a:t>
            </a:r>
          </a:p>
          <a:p>
            <a:pPr algn="ctr">
              <a:defRPr/>
            </a:pPr>
            <a:r>
              <a:rPr lang="en-US" altLang="ko-KR" sz="800">
                <a:solidFill>
                  <a:schemeClr val="tx1"/>
                </a:solidFill>
              </a:rPr>
              <a:t>ArrayList&lt;CompanyDTO&gt;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업체 목록을 불러오고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 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5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목록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54548346"/>
      </p:ext>
    </p:extLst>
  </p:cSld>
  <p:clrMapOvr>
    <a:masterClrMapping/>
  </p:clrMapOvr>
  <p:transition/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2650681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a_companyList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companyList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1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println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i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companyList</a:t>
                      </a:r>
                      <a:r>
                        <a:rPr lang="en-US" altLang="ko-KR" sz="1200" b="0" i="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.companyList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companyService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companyList()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334034" y="2906605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DE197470-1235-40CA-A9AD-04039EBCAE5E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목록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35102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joinMember.jsp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62523" y="2870200"/>
            <a:ext cx="1677377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MemberLoginForm.jsp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mapperId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en-US" altLang="ko-KR" sz="1000" dirty="0" err="1">
                <a:solidFill>
                  <a:schemeClr val="tx1"/>
                </a:solidFill>
              </a:rPr>
              <a:t>joinMember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70218" y="1950971"/>
            <a:ext cx="1574799" cy="741529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Mapping: “/</a:t>
            </a:r>
            <a:r>
              <a:rPr lang="en-US" altLang="ko-KR" sz="1000" dirty="0" err="1">
                <a:solidFill>
                  <a:schemeClr val="tx1"/>
                </a:solidFill>
              </a:rPr>
              <a:t>joinMember</a:t>
            </a:r>
            <a:r>
              <a:rPr lang="en-US" altLang="ko-KR" sz="1000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Method: </a:t>
            </a:r>
            <a:r>
              <a:rPr lang="en-US" altLang="ko-KR" sz="1000" dirty="0" err="1">
                <a:solidFill>
                  <a:schemeClr val="tx1"/>
                </a:solidFill>
              </a:rPr>
              <a:t>joinMember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</a:rPr>
              <a:t>MemberDTO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</a:rPr>
              <a:t>memberDTO</a:t>
            </a:r>
            <a:r>
              <a:rPr lang="en-US" altLang="ko-KR" sz="1000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dirty="0" err="1">
                <a:solidFill>
                  <a:schemeClr val="tx1"/>
                </a:solidFill>
              </a:rPr>
              <a:t>joinMember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</a:rPr>
              <a:t>MemberDTO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</a:rPr>
              <a:t>memberDTO</a:t>
            </a:r>
            <a:r>
              <a:rPr lang="en-US" altLang="ko-KR" sz="1000" dirty="0">
                <a:solidFill>
                  <a:schemeClr val="tx1"/>
                </a:solidFill>
              </a:rPr>
              <a:t>  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dirty="0" err="1">
                <a:solidFill>
                  <a:schemeClr val="tx1"/>
                </a:solidFill>
              </a:rPr>
              <a:t>joinMember</a:t>
            </a:r>
            <a:r>
              <a:rPr lang="en-US" altLang="ko-KR" sz="1000" dirty="0">
                <a:solidFill>
                  <a:schemeClr val="tx1"/>
                </a:solidFill>
              </a:rPr>
              <a:t>(</a:t>
            </a:r>
            <a:r>
              <a:rPr lang="en-US" altLang="ko-KR" sz="1000" dirty="0" err="1">
                <a:solidFill>
                  <a:schemeClr val="tx1"/>
                </a:solidFill>
              </a:rPr>
              <a:t>MemberDTO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en-US" altLang="ko-KR" sz="1000" dirty="0" err="1">
                <a:solidFill>
                  <a:schemeClr val="tx1"/>
                </a:solidFill>
              </a:rPr>
              <a:t>memberDTO</a:t>
            </a:r>
            <a:r>
              <a:rPr lang="en-US" altLang="ko-KR" sz="1000" dirty="0">
                <a:solidFill>
                  <a:schemeClr val="tx1"/>
                </a:solidFill>
              </a:rPr>
              <a:t> 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ModelAndView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buAutoNum type="arabicPeriod"/>
            </a:pPr>
            <a:r>
              <a:rPr lang="ko-KR" altLang="en-US" sz="1200" dirty="0" err="1"/>
              <a:t>입력창에</a:t>
            </a:r>
            <a:r>
              <a:rPr lang="ko-KR" altLang="en-US" sz="1200" dirty="0"/>
              <a:t> 필요한 정보들을 입력한 후 회원가입을 클릭하면 서버로 요청한다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값을 컨트롤러에서 받아 서비스에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전달받은 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해당 테이블에 값의 존재 여부를 확인인 후 결과값을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</a:t>
            </a:r>
            <a:r>
              <a:rPr lang="ko-KR" altLang="en-US" sz="1200" dirty="0"/>
              <a:t>에서 받은 값을 인터페이스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컨트롤러를 거쳐 클라이언트로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클라이언트에서 </a:t>
            </a:r>
            <a:r>
              <a:rPr lang="ko-KR" altLang="en-US" sz="1200" dirty="0" err="1"/>
              <a:t>응답받은</a:t>
            </a:r>
            <a:r>
              <a:rPr lang="ko-KR" altLang="en-US" sz="1200" dirty="0"/>
              <a:t> 값에 따라 페이지를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61610"/>
            <a:chOff x="4099027" y="918107"/>
            <a:chExt cx="358563" cy="261610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61610"/>
            <a:chOff x="4099027" y="918107"/>
            <a:chExt cx="358563" cy="261610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048" y="2730576"/>
            <a:ext cx="358563" cy="247796"/>
            <a:chOff x="4113268" y="917059"/>
            <a:chExt cx="358563" cy="24779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13268" y="917059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일반 회원가입</a:t>
            </a:r>
          </a:p>
        </p:txBody>
      </p:sp>
    </p:spTree>
    <p:extLst>
      <p:ext uri="{BB962C8B-B14F-4D97-AF65-F5344CB8AC3E}">
        <p14:creationId xmlns:p14="http://schemas.microsoft.com/office/powerpoint/2010/main" val="3772513675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968161"/>
          <a:ext cx="9385935" cy="347472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ModelAndView companyList()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 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ModelAndView();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     // </a:t>
                      </a:r>
                      <a:r>
                        <a:rPr lang="ko-KR" altLang="en-US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업체 리스트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select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ArrayList&lt;CompanyDTO&gt; </a:t>
                      </a:r>
                      <a:r>
                        <a:rPr lang="en-US" altLang="ko-KR" sz="12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companyList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                              = 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.companyList();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System.</a:t>
                      </a:r>
                      <a:r>
                        <a:rPr lang="en-US" altLang="ko-KR" sz="1200" b="0" i="1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println(</a:t>
                      </a:r>
                      <a:r>
                        <a:rPr lang="en-US" altLang="ko-KR" sz="1200" b="0" i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companyList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ALoginId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(String) 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session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.getAttribute(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"ALoginId"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     // </a:t>
                      </a:r>
                      <a:r>
                        <a:rPr lang="ko-KR" altLang="en-US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업체 비밀번호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String </a:t>
                      </a:r>
                      <a:r>
                        <a:rPr lang="en-US" altLang="ko-KR" sz="12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loginPw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.getloginPw(</a:t>
                      </a:r>
                      <a:r>
                        <a:rPr lang="en-US" altLang="ko-KR" sz="12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ALoginId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 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.addObject(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"loginPw", </a:t>
                      </a:r>
                      <a:r>
                        <a:rPr lang="en-US" altLang="ko-KR" sz="12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loginPw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 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.addObject(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"companyList", </a:t>
                      </a:r>
                      <a:r>
                        <a:rPr lang="en-US" altLang="ko-KR" sz="1200" b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companyList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 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.setViewName(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"admin/a_companyList"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     return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715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CompanyMapper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companyMapper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9236" y="2311231"/>
            <a:ext cx="358563" cy="251966"/>
            <a:chOff x="4099025" y="918105"/>
            <a:chExt cx="358563" cy="251966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1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3596" y="2859396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33121" y="3396826"/>
            <a:ext cx="358563" cy="249695"/>
            <a:chOff x="4099027" y="918107"/>
            <a:chExt cx="358563" cy="249695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532863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companyList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companyList()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session.getAttribute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통해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ALoginId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값에 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ALoginId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loginPw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</a:t>
                      </a:r>
                      <a:r>
                        <a:rPr lang="ko-KR" altLang="en-US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getloginPw(ALoginId)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이동할 페이지를 지정한다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6.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331908" y="3939038"/>
            <a:ext cx="358563" cy="250375"/>
            <a:chOff x="4099027" y="918106"/>
            <a:chExt cx="358563" cy="250375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7" y="918106"/>
              <a:ext cx="358563" cy="25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55" name="그룹 13"/>
          <p:cNvGrpSpPr/>
          <p:nvPr/>
        </p:nvGrpSpPr>
        <p:grpSpPr>
          <a:xfrm>
            <a:off x="323596" y="4702308"/>
            <a:ext cx="358563" cy="250375"/>
            <a:chOff x="4099027" y="918106"/>
            <a:chExt cx="358563" cy="250375"/>
          </a:xfrm>
        </p:grpSpPr>
        <p:sp>
          <p:nvSpPr>
            <p:cNvPr id="56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7" name="TextBox 15"/>
            <p:cNvSpPr txBox="1"/>
            <p:nvPr/>
          </p:nvSpPr>
          <p:spPr>
            <a:xfrm>
              <a:off x="4099027" y="918106"/>
              <a:ext cx="358563" cy="25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24" name="그룹 13"/>
          <p:cNvGrpSpPr/>
          <p:nvPr/>
        </p:nvGrpSpPr>
        <p:grpSpPr>
          <a:xfrm>
            <a:off x="327580" y="4871334"/>
            <a:ext cx="358563" cy="253916"/>
            <a:chOff x="4099027" y="918106"/>
            <a:chExt cx="358563" cy="253916"/>
          </a:xfrm>
        </p:grpSpPr>
        <p:sp>
          <p:nvSpPr>
            <p:cNvPr id="2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4099027" y="918106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27" name="제목 2">
            <a:extLst>
              <a:ext uri="{FF2B5EF4-FFF2-40B4-BE49-F238E27FC236}">
                <a16:creationId xmlns="" xmlns:a16="http://schemas.microsoft.com/office/drawing/2014/main" id="{98D9BCBC-4F39-4B64-B4FC-478AADD42C41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목록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36218956"/>
      </p:ext>
    </p:extLst>
  </p:cSld>
  <p:clrMapOvr>
    <a:masterClrMapping/>
  </p:clrMapOvr>
  <p:transition/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3033650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  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public int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companyDelete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rgbClr val="010101"/>
                        </a:solidFill>
                        <a:cs typeface="Consola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    </a:t>
                      </a:r>
                      <a:r>
                        <a:rPr lang="en-US" altLang="ko-KR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2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업체 로그인 아이디 비밀번호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@Select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>
                          <a:solidFill>
                            <a:srgbClr val="1D1DFF"/>
                          </a:solidFill>
                          <a:latin typeface="+mn-lt"/>
                          <a:ea typeface="+mn-ea"/>
                          <a:cs typeface="+mn-cs"/>
                        </a:rPr>
                        <a:t>"SELECT CMPASSWORD FROM COMPANY WHERE CMID = #{ALoginId}"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getloginPw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aLoginId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10101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13080" indent="-228600" algn="l">
                        <a:lnSpc>
                          <a:spcPct val="115000"/>
                        </a:lnSpc>
                        <a:spcAft>
                          <a:spcPct val="0"/>
                        </a:spcAft>
                        <a:buAutoNum type="arabicPeriod"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Interface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companyList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513080" marR="0" indent="-22860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AutoNum type="arabicPeriod"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Interface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실행하고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cs typeface="Times New Roman"/>
                        </a:rPr>
                        <a:t>Company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해당하는 값을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513080" marR="0" indent="-22860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AutoNum type="arabicPeriod"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513080" indent="-228600" algn="l">
                        <a:lnSpc>
                          <a:spcPct val="115000"/>
                        </a:lnSpc>
                        <a:spcAft>
                          <a:spcPct val="0"/>
                        </a:spcAft>
                        <a:buAutoNum type="arabicPeriod"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3550" y="1894938"/>
            <a:ext cx="358563" cy="249695"/>
            <a:chOff x="4099027" y="918107"/>
            <a:chExt cx="358563" cy="249695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05236" y="2480187"/>
            <a:ext cx="358563" cy="253916"/>
            <a:chOff x="4099026" y="918106"/>
            <a:chExt cx="358563" cy="253916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6" y="918106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CE4C2F6D-B7BA-4580-90E2-F0FBD58B8CCA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목록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93916408"/>
      </p:ext>
    </p:extLst>
  </p:cSld>
  <p:clrMapOvr>
    <a:masterClrMapping/>
  </p:clrMapOvr>
  <p:transition/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1300" y="123192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1779846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&lt;!–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업체</a:t>
                      </a:r>
                      <a:r>
                        <a:rPr lang="en-US" altLang="ko-KR" sz="1200" baseline="0">
                          <a:solidFill>
                            <a:srgbClr val="3F5FBF"/>
                          </a:solidFill>
                        </a:rPr>
                        <a:t> </a:t>
                      </a:r>
                      <a:r>
                        <a:rPr lang="ko-KR" altLang="en-US" sz="1200" baseline="0">
                          <a:solidFill>
                            <a:srgbClr val="3F5FBF"/>
                          </a:solidFill>
                        </a:rPr>
                        <a:t>목록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0" kern="1200">
                          <a:solidFill>
                            <a:srgbClr val="1D1DFF"/>
                          </a:solidFill>
                          <a:latin typeface="+mn-lt"/>
                          <a:ea typeface="+mn-ea"/>
                          <a:cs typeface="+mn-cs"/>
                        </a:rPr>
                        <a:t>"companyList" </a:t>
                      </a:r>
                      <a:r>
                        <a:rPr lang="en-US" altLang="ko-KR" sz="120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resultMap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0" kern="1200">
                          <a:solidFill>
                            <a:srgbClr val="1D1DFF"/>
                          </a:solidFill>
                          <a:latin typeface="+mn-lt"/>
                          <a:ea typeface="+mn-ea"/>
                          <a:cs typeface="+mn-cs"/>
                        </a:rPr>
                        <a:t>"company"</a:t>
                      </a:r>
                      <a:r>
                        <a:rPr lang="en-US" altLang="ko-KR" sz="1200" i="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SELECT * FROM COMPANY WHERE CMCHECK = 1 AND NOT CMID = 'ADMIN'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ORDER BY CMCODE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008080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테이블에서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cmcheck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가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이며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가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cdmin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이 아닌 데이터를 조회하여 출력한다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74797" y="2114155"/>
            <a:ext cx="358563" cy="249695"/>
            <a:chOff x="4099027" y="918107"/>
            <a:chExt cx="358563" cy="249695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7B6B057F-1A82-4B09-AAB8-1530D5B5DCE7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목록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47583808"/>
      </p:ext>
    </p:extLst>
  </p:cSld>
  <p:clrMapOvr>
    <a:masterClrMapping/>
  </p:clrMapOvr>
  <p:transition/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a_companyList.jsp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a_companyList.jsp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 : companyDelete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int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“companyDelete”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companyDelete(cmid)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companyDelete(cmid)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companyDelete(cmid)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int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업체 목록을 불러오고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 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5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삭제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81661178"/>
      </p:ext>
    </p:extLst>
  </p:cSld>
  <p:clrMapOvr>
    <a:masterClrMapping/>
  </p:clrMapOvr>
  <p:transition/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2860993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companyDelete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companyDelete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20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cmcode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1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println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i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companyDelete</a:t>
                      </a:r>
                      <a:r>
                        <a:rPr lang="en-US" altLang="ko-KR" sz="1200" b="0" i="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:: “ + </a:t>
                      </a:r>
                      <a:r>
                        <a:rPr lang="en-US" altLang="ko-KR" sz="1200" b="0" i="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.companyDelete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baseline="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cmcode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클라이언트에서 요청한 값을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cmid</a:t>
                      </a:r>
                      <a:r>
                        <a:rPr lang="ko-KR" altLang="en-US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 변수에 담는다</a:t>
                      </a:r>
                      <a:r>
                        <a:rPr lang="en-US" altLang="ko-KR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companyService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companyDelete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(cmid, cmcode)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334240" y="2906605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361" y="2351892"/>
            <a:ext cx="358563" cy="253223"/>
            <a:chOff x="4099026" y="918106"/>
            <a:chExt cx="358563" cy="253223"/>
          </a:xfrm>
        </p:grpSpPr>
        <p:sp>
          <p:nvSpPr>
            <p:cNvPr id="11" name="타원 1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제목 2">
            <a:extLst>
              <a:ext uri="{FF2B5EF4-FFF2-40B4-BE49-F238E27FC236}">
                <a16:creationId xmlns="" xmlns:a16="http://schemas.microsoft.com/office/drawing/2014/main" id="{95066679-9CC5-4902-B007-F4C202224AA2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삭제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34870345"/>
      </p:ext>
    </p:extLst>
  </p:cSld>
  <p:clrMapOvr>
    <a:masterClrMapping/>
  </p:clrMapOvr>
  <p:transition/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794540"/>
          <a:ext cx="9385935" cy="475488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@Transactional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(rollbackFor = { Exception.</a:t>
                      </a: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class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})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 companyDelete(String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cmcode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ModelAndView();</a:t>
                      </a:r>
                    </a:p>
                    <a:p>
                      <a:pPr lvl="0">
                        <a:defRPr/>
                      </a:pPr>
                      <a:endParaRPr lang="ko-KR" altLang="en-US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history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.deleteHistory(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리뷰 삭제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.deleteReview(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찜 삭제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.deleteHeartHotel(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호텔정보 삭제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.deleteH_Info(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예약 삭제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.deleteBooking(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kern="120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룸 사진 삭제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String[]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deleteProfile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.getRoomFilename(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savePath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"C:\\Users\\user\\Desktop\\Hotel\\src\\”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 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“main\\webapp\\resources\\img\\roomFile\\"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nn-NO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nn-NO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nn-NO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 </a:t>
                      </a:r>
                      <a:r>
                        <a:rPr lang="nn-NO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nn-NO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deleteProfile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nn-NO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length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nn-NO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deleteProfile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file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savePath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deleteProfile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file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.delete();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1300" y="1482726"/>
            <a:ext cx="4953000" cy="715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CompanyMapper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companyMapper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431" y="2320254"/>
            <a:ext cx="358563" cy="251966"/>
            <a:chOff x="4099025" y="918105"/>
            <a:chExt cx="358563" cy="251966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1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4161" y="2668568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3314" y="4863623"/>
            <a:ext cx="358563" cy="252925"/>
            <a:chOff x="4099027" y="918107"/>
            <a:chExt cx="358563" cy="252925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52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그룹 13"/>
          <p:cNvGrpSpPr/>
          <p:nvPr/>
        </p:nvGrpSpPr>
        <p:grpSpPr>
          <a:xfrm>
            <a:off x="66673" y="5051595"/>
            <a:ext cx="358563" cy="251925"/>
            <a:chOff x="4099026" y="918105"/>
            <a:chExt cx="358563" cy="251925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6" y="918105"/>
              <a:ext cx="358563" cy="251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55" name="그룹 13"/>
          <p:cNvGrpSpPr/>
          <p:nvPr/>
        </p:nvGrpSpPr>
        <p:grpSpPr>
          <a:xfrm>
            <a:off x="329141" y="5781271"/>
            <a:ext cx="358563" cy="252145"/>
            <a:chOff x="4099027" y="918105"/>
            <a:chExt cx="358563" cy="252145"/>
          </a:xfrm>
        </p:grpSpPr>
        <p:sp>
          <p:nvSpPr>
            <p:cNvPr id="56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7" name="TextBox 15"/>
            <p:cNvSpPr txBox="1"/>
            <p:nvPr/>
          </p:nvSpPr>
          <p:spPr>
            <a:xfrm>
              <a:off x="4099027" y="918105"/>
              <a:ext cx="358563" cy="2521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24" name="그룹 13"/>
          <p:cNvGrpSpPr/>
          <p:nvPr/>
        </p:nvGrpSpPr>
        <p:grpSpPr>
          <a:xfrm>
            <a:off x="331963" y="5965605"/>
            <a:ext cx="358563" cy="253916"/>
            <a:chOff x="4099027" y="918106"/>
            <a:chExt cx="358563" cy="253916"/>
          </a:xfrm>
        </p:grpSpPr>
        <p:sp>
          <p:nvSpPr>
            <p:cNvPr id="2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4099027" y="918106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814028"/>
          <a:ext cx="4711700" cy="3187634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6689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데이터들을 삭제하기위</a:t>
                      </a:r>
                      <a:r>
                        <a:rPr lang="ko-KR" altLang="en-US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해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delete(cmid)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String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 배열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deleteProfile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getRoomFilename(cmid)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savePath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룸파일 저장소를 담는다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 file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이라는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File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savePath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,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deleteProfile[i]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6. file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삭제한다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7" name="제목 2">
            <a:extLst>
              <a:ext uri="{FF2B5EF4-FFF2-40B4-BE49-F238E27FC236}">
                <a16:creationId xmlns="" xmlns:a16="http://schemas.microsoft.com/office/drawing/2014/main" id="{7DBD529C-744D-4EA1-80BE-96B9A40CB514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삭제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34052903"/>
      </p:ext>
    </p:extLst>
  </p:cSld>
  <p:clrMapOvr>
    <a:masterClrMapping/>
  </p:clrMapOvr>
  <p:transition/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794540"/>
          <a:ext cx="9385935" cy="49377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호텔 사진 삭제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String[]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deleteHotelProfile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.getHotelFilename(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hotelSavePath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"C:\\Users\\user\\Desktop\\Hotel\\src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\\main\\webapp\\resources\\img\\hotelFile\\"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nn-NO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nn-NO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nn-NO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0;</a:t>
                      </a:r>
                      <a:r>
                        <a:rPr lang="nn-NO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 i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&lt; </a:t>
                      </a:r>
                      <a:r>
                        <a:rPr lang="nn-NO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deleteHotelProfile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nn-NO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length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 </a:t>
                      </a:r>
                      <a:r>
                        <a:rPr lang="nn-NO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nn-NO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++) {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hotelFile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new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File(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hotelSavePath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deleteHotelProfile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]);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hotelFile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.delete();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endParaRPr lang="ko-KR" altLang="en-US" sz="1200" kern="120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룸</a:t>
                      </a: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호텔 삭제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.deleteRoom(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.deleteHotel(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ko-KR" altLang="en-US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업체 삭제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companyDelete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companyMapper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.companyDelete(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"companyDelete::"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companyDelete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cmcode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== </a:t>
                      </a: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null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.setViewName("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redirect:/a_companyList"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else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session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.invalidate();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.setViewName(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"redirect:/"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>
                        <a:solidFill>
                          <a:schemeClr val="dk1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41300" y="1482726"/>
            <a:ext cx="4953000" cy="715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CompanyMapper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companyMapper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7150" y="2124815"/>
            <a:ext cx="358563" cy="251966"/>
            <a:chOff x="4099025" y="918105"/>
            <a:chExt cx="358563" cy="251966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1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7150" y="2308380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9781" y="2843969"/>
            <a:ext cx="358563" cy="252925"/>
            <a:chOff x="4099027" y="918107"/>
            <a:chExt cx="358563" cy="252925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52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9</a:t>
              </a:r>
            </a:p>
          </p:txBody>
        </p:sp>
      </p:grpSp>
      <p:grpSp>
        <p:nvGrpSpPr>
          <p:cNvPr id="52" name="그룹 13"/>
          <p:cNvGrpSpPr/>
          <p:nvPr/>
        </p:nvGrpSpPr>
        <p:grpSpPr>
          <a:xfrm>
            <a:off x="323141" y="3040761"/>
            <a:ext cx="358563" cy="252984"/>
            <a:chOff x="4099026" y="918105"/>
            <a:chExt cx="358563" cy="252984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6" y="918105"/>
              <a:ext cx="358563" cy="2529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55" name="그룹 13"/>
          <p:cNvGrpSpPr/>
          <p:nvPr/>
        </p:nvGrpSpPr>
        <p:grpSpPr>
          <a:xfrm>
            <a:off x="57150" y="3579587"/>
            <a:ext cx="358563" cy="250375"/>
            <a:chOff x="4099027" y="918106"/>
            <a:chExt cx="358563" cy="250375"/>
          </a:xfrm>
        </p:grpSpPr>
        <p:sp>
          <p:nvSpPr>
            <p:cNvPr id="56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7" name="TextBox 15"/>
            <p:cNvSpPr txBox="1"/>
            <p:nvPr/>
          </p:nvSpPr>
          <p:spPr>
            <a:xfrm>
              <a:off x="4099027" y="918106"/>
              <a:ext cx="358563" cy="25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11</a:t>
              </a:r>
            </a:p>
          </p:txBody>
        </p:sp>
      </p:grpSp>
      <p:grpSp>
        <p:nvGrpSpPr>
          <p:cNvPr id="24" name="그룹 13"/>
          <p:cNvGrpSpPr/>
          <p:nvPr/>
        </p:nvGrpSpPr>
        <p:grpSpPr>
          <a:xfrm>
            <a:off x="329353" y="5250524"/>
            <a:ext cx="358563" cy="253916"/>
            <a:chOff x="4099027" y="918106"/>
            <a:chExt cx="358563" cy="253916"/>
          </a:xfrm>
        </p:grpSpPr>
        <p:sp>
          <p:nvSpPr>
            <p:cNvPr id="2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6" name="TextBox 15"/>
            <p:cNvSpPr txBox="1"/>
            <p:nvPr/>
          </p:nvSpPr>
          <p:spPr>
            <a:xfrm>
              <a:off x="4099027" y="918106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13</a:t>
              </a: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735710"/>
          <a:ext cx="4718685" cy="4377818"/>
        </p:xfrm>
        <a:graphic>
          <a:graphicData uri="http://schemas.openxmlformats.org/drawingml/2006/table">
            <a:tbl>
              <a:tblPr firstRow="1" bandRow="1"/>
              <a:tblGrid>
                <a:gridCol w="4718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3205">
                <a:tc>
                  <a:txBody>
                    <a:bodyPr/>
                    <a:lstStyle/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7. String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 배열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deleteHotelProfile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getHotelFilename(cmid)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8.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hotelSavePath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호텔파일 저장소를 담는다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9.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hotelFile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이라는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File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hotelSavePath,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deleteHotelProfile[i]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담은 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10.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hotelFile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삭제한다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11.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데이터들을 삭제하기위</a:t>
                      </a:r>
                      <a:r>
                        <a:rPr lang="ko-KR" altLang="en-US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해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delete(cmid)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12.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companyDelete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메소드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companyDelete(cmid)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이동할 페이지를 지정한다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14.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invalidate이라는 함수를 사용하여 session을 삭제 한다.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15.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이동할 페이지를 지정한다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16.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8" name="그룹 13"/>
          <p:cNvGrpSpPr/>
          <p:nvPr/>
        </p:nvGrpSpPr>
        <p:grpSpPr>
          <a:xfrm>
            <a:off x="324521" y="5606210"/>
            <a:ext cx="358563" cy="253916"/>
            <a:chOff x="4099027" y="918106"/>
            <a:chExt cx="358563" cy="253916"/>
          </a:xfrm>
        </p:grpSpPr>
        <p:sp>
          <p:nvSpPr>
            <p:cNvPr id="59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0" name="TextBox 15"/>
            <p:cNvSpPr txBox="1"/>
            <p:nvPr/>
          </p:nvSpPr>
          <p:spPr>
            <a:xfrm>
              <a:off x="4099027" y="918106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14</a:t>
              </a:r>
            </a:p>
          </p:txBody>
        </p:sp>
      </p:grpSp>
      <p:grpSp>
        <p:nvGrpSpPr>
          <p:cNvPr id="61" name="그룹 13"/>
          <p:cNvGrpSpPr/>
          <p:nvPr/>
        </p:nvGrpSpPr>
        <p:grpSpPr>
          <a:xfrm>
            <a:off x="57150" y="4508097"/>
            <a:ext cx="358563" cy="253916"/>
            <a:chOff x="4099027" y="918106"/>
            <a:chExt cx="358563" cy="253916"/>
          </a:xfrm>
        </p:grpSpPr>
        <p:sp>
          <p:nvSpPr>
            <p:cNvPr id="62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3" name="TextBox 15"/>
            <p:cNvSpPr txBox="1"/>
            <p:nvPr/>
          </p:nvSpPr>
          <p:spPr>
            <a:xfrm>
              <a:off x="4099027" y="918106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12</a:t>
              </a:r>
            </a:p>
          </p:txBody>
        </p:sp>
      </p:grpSp>
      <p:grpSp>
        <p:nvGrpSpPr>
          <p:cNvPr id="64" name="그룹 13"/>
          <p:cNvGrpSpPr/>
          <p:nvPr/>
        </p:nvGrpSpPr>
        <p:grpSpPr>
          <a:xfrm>
            <a:off x="326723" y="5811258"/>
            <a:ext cx="358563" cy="250380"/>
            <a:chOff x="4099027" y="918106"/>
            <a:chExt cx="358563" cy="250380"/>
          </a:xfrm>
        </p:grpSpPr>
        <p:sp>
          <p:nvSpPr>
            <p:cNvPr id="6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6" name="TextBox 15"/>
            <p:cNvSpPr txBox="1"/>
            <p:nvPr/>
          </p:nvSpPr>
          <p:spPr>
            <a:xfrm>
              <a:off x="4099027" y="918106"/>
              <a:ext cx="358563" cy="250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15</a:t>
              </a:r>
            </a:p>
          </p:txBody>
        </p:sp>
      </p:grpSp>
      <p:grpSp>
        <p:nvGrpSpPr>
          <p:cNvPr id="67" name="그룹 13"/>
          <p:cNvGrpSpPr/>
          <p:nvPr/>
        </p:nvGrpSpPr>
        <p:grpSpPr>
          <a:xfrm>
            <a:off x="62930" y="6158829"/>
            <a:ext cx="358563" cy="250380"/>
            <a:chOff x="4099027" y="918106"/>
            <a:chExt cx="358563" cy="250380"/>
          </a:xfrm>
        </p:grpSpPr>
        <p:sp>
          <p:nvSpPr>
            <p:cNvPr id="68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9" name="TextBox 15"/>
            <p:cNvSpPr txBox="1"/>
            <p:nvPr/>
          </p:nvSpPr>
          <p:spPr>
            <a:xfrm>
              <a:off x="4099027" y="918106"/>
              <a:ext cx="358563" cy="250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19</a:t>
              </a:r>
            </a:p>
          </p:txBody>
        </p:sp>
      </p:grpSp>
      <p:sp>
        <p:nvSpPr>
          <p:cNvPr id="38" name="제목 2">
            <a:extLst>
              <a:ext uri="{FF2B5EF4-FFF2-40B4-BE49-F238E27FC236}">
                <a16:creationId xmlns="" xmlns:a16="http://schemas.microsoft.com/office/drawing/2014/main" id="{B312CA0E-5965-4149-8D3E-35853EE9D1B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삭제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00931859"/>
      </p:ext>
    </p:extLst>
  </p:cSld>
  <p:clrMapOvr>
    <a:masterClrMapping/>
  </p:clrMapOvr>
  <p:transition/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4692016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cs typeface="Consolas"/>
                        </a:rPr>
                        <a:t>public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cs typeface="Consolas"/>
                        </a:rPr>
                        <a:t>interface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1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CompanyMapper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    ..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</a:rPr>
                        <a:t>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history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100" b="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@Delete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"DELETE FROM HISTORY WHERE HI_VCODE IN (SELECT VCODE FROM REVIEW, HOTEL WHERE HOCODE 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      </a:t>
                      </a:r>
                      <a:r>
                        <a:rPr lang="en-US" altLang="ko-KR" sz="1100" b="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+</a:t>
                      </a:r>
                      <a:r>
                        <a:rPr lang="ko-KR" altLang="en-US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= V_HOCODE AND HO_CID = #{cmid})"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void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deleteHistory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리뷰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100" b="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@Delete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"DELETE FROM REVIEW WHERE V_HOCODE IN (SELECT HOCODE FROM HOTEL WHERE HO_CID = #{cmid})"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void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deleteReview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찜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100" b="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@Delete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"DELETE FROM HEART WHERE HT_HOCODE IN (SELECT HOCODE FROM HOTEL WHERE HO_CID = #{cmid})"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void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deleteHeartHotel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호텔정보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100" b="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@Delete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"DELETE FROM H_INFO WHERE IN_HOCODE IN (SELECT HOCODE FROM HOTEL WHERE HO_CID = #{cmid})"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void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deleteH_Info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예약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100" b="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@Delete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"DELETE FROM BOOKING WHERE B_HOCODE IN (SELECT HOCODE FROM HOTEL WHERE HO_CID = #{cmid})"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void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deleteBooking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100" b="0" dirty="0">
                          <a:solidFill>
                            <a:srgbClr val="010101"/>
                          </a:solidFill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100" b="0" dirty="0">
                        <a:solidFill>
                          <a:srgbClr val="010101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1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13080" marR="0" indent="-22860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AutoNum type="arabicPeriod"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Service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넘어온 </a:t>
                      </a: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Interface</a:t>
                      </a:r>
                      <a:r>
                        <a:rPr lang="en-US" altLang="ko-KR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(</a:t>
                      </a:r>
                      <a:r>
                        <a:rPr lang="en-US" altLang="ko-KR" sz="11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</a:t>
                      </a:r>
                      <a:r>
                        <a:rPr lang="en-US" altLang="en-US" sz="11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Mapper</a:t>
                      </a: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실행하고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 DB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  <a:r>
                        <a:rPr lang="ko-KR" altLang="en-US" sz="1100" b="0" baseline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cmid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값과 일치하는 데이터를 삭제한다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14419" y="2009591"/>
            <a:ext cx="358563" cy="249695"/>
            <a:chOff x="4099027" y="918107"/>
            <a:chExt cx="358563" cy="249695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57B92528-3B61-486F-9253-57CDCCA22C4E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삭제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09954523"/>
      </p:ext>
    </p:extLst>
  </p:cSld>
  <p:clrMapOvr>
    <a:masterClrMapping/>
  </p:clrMapOvr>
  <p:transition/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4767454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cs typeface="Consolas"/>
                        </a:rPr>
                        <a:t>public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cs typeface="Consolas"/>
                        </a:rPr>
                        <a:t>interface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1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CompanyMapper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100" dirty="0">
                          <a:solidFill>
                            <a:srgbClr val="000000"/>
                          </a:solidFill>
                        </a:rPr>
                        <a:t>  </a:t>
                      </a:r>
                      <a:r>
                        <a:rPr lang="en-US" altLang="en-US" sz="1100" b="0" dirty="0">
                          <a:solidFill>
                            <a:srgbClr val="008000"/>
                          </a:solidFill>
                          <a:cs typeface="Consolas"/>
                        </a:rPr>
                        <a:t>//</a:t>
                      </a:r>
                      <a:r>
                        <a:rPr lang="en-US" altLang="en-US" sz="1100" b="0" dirty="0" err="1">
                          <a:solidFill>
                            <a:srgbClr val="008000"/>
                          </a:solidFill>
                          <a:cs typeface="Consolas"/>
                        </a:rPr>
                        <a:t>업체</a:t>
                      </a:r>
                      <a:r>
                        <a:rPr lang="en-US" altLang="en-US" sz="1100" b="0" dirty="0">
                          <a:solidFill>
                            <a:srgbClr val="008000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100" b="0" dirty="0" err="1">
                          <a:solidFill>
                            <a:srgbClr val="008000"/>
                          </a:solidFill>
                          <a:cs typeface="Consolas"/>
                        </a:rPr>
                        <a:t>삭제</a:t>
                      </a:r>
                      <a:endParaRPr lang="en-US" altLang="en-US" sz="1100" b="0" dirty="0">
                        <a:solidFill>
                          <a:srgbClr val="008000"/>
                        </a:solidFill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  </a:t>
                      </a:r>
                      <a:r>
                        <a:rPr lang="en-US" altLang="en-US" sz="1100" b="0" dirty="0">
                          <a:solidFill>
                            <a:srgbClr val="800080"/>
                          </a:solidFill>
                          <a:cs typeface="Consolas"/>
                        </a:rPr>
                        <a:t>public int </a:t>
                      </a:r>
                      <a:r>
                        <a:rPr lang="en-US" altLang="en-US" sz="11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companyDelete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(String </a:t>
                      </a:r>
                      <a:r>
                        <a:rPr lang="en-US" altLang="en-US" sz="1100" b="0" dirty="0" err="1">
                          <a:solidFill>
                            <a:srgbClr val="9C3B00"/>
                          </a:solidFill>
                          <a:cs typeface="Consolas"/>
                        </a:rPr>
                        <a:t>cmid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);  </a:t>
                      </a:r>
                    </a:p>
                    <a:p>
                      <a:pPr lvl="0">
                        <a:defRPr/>
                      </a:pPr>
                      <a:endParaRPr lang="en-US" altLang="en-US" sz="1100" b="0" dirty="0">
                        <a:solidFill>
                          <a:srgbClr val="010101"/>
                        </a:solidFill>
                        <a:cs typeface="Consola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룸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select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@Select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"SELECT ROFILENAME FROM ROOM, HOTEL WHERE HOCODE = RO_HOCODE AND HO_CID = #{cmid}"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String[] </a:t>
                      </a: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getRoomFilename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호텔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사진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select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@Select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"SELECT HOFILENAME FROM HOTEL WHERE HO_CID = #{cmid}"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String[] </a:t>
                      </a: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getHotelFilename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룸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100" b="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@Delete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"DELETE FROM ROOM WHERE RO_HOCODE IN (SELECT HOCODE FROM HOTEL WHERE HO_CID = #{cmid})"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void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deleteRoom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1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호텔</a:t>
                      </a:r>
                      <a:r>
                        <a:rPr lang="en-US" altLang="ko-KR" sz="1100" b="0" kern="1200" dirty="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삭제</a:t>
                      </a:r>
                      <a:endParaRPr lang="en-US" altLang="ko-KR" sz="1100" b="0" kern="1200" dirty="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</a:t>
                      </a:r>
                      <a:r>
                        <a:rPr lang="en-US" altLang="ko-KR" sz="1100" b="0" kern="1200" dirty="0">
                          <a:solidFill>
                            <a:srgbClr val="808080"/>
                          </a:solidFill>
                          <a:latin typeface="+mn-lt"/>
                          <a:ea typeface="+mn-ea"/>
                          <a:cs typeface="+mn-cs"/>
                        </a:rPr>
                        <a:t>@Delete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1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"DELETE FROM HOTEL WHERE HO_CID = #{cmid}"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</a:t>
                      </a:r>
                      <a:r>
                        <a:rPr lang="ko-KR" altLang="en-US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public void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100" b="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deleteHotel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100" b="0" kern="1200" dirty="0" err="1">
                          <a:solidFill>
                            <a:srgbClr val="9C3B00"/>
                          </a:solidFill>
                          <a:latin typeface="+mn-lt"/>
                          <a:ea typeface="+mn-ea"/>
                          <a:cs typeface="+mn-cs"/>
                        </a:rPr>
                        <a:t>cmid</a:t>
                      </a:r>
                      <a:r>
                        <a:rPr lang="en-US" altLang="ko-KR" sz="11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100" b="0" dirty="0">
                          <a:solidFill>
                            <a:srgbClr val="010101"/>
                          </a:solidFill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100" b="0" dirty="0">
                        <a:solidFill>
                          <a:srgbClr val="010101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1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513080" indent="-228600" algn="l">
                        <a:lnSpc>
                          <a:spcPct val="115000"/>
                        </a:lnSpc>
                        <a:spcAft>
                          <a:spcPct val="0"/>
                        </a:spcAft>
                        <a:buAutoNum type="arabicPeriod"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Service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넘어온 </a:t>
                      </a: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Interface</a:t>
                      </a:r>
                      <a:r>
                        <a:rPr lang="en-US" altLang="ko-KR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(</a:t>
                      </a:r>
                      <a:r>
                        <a:rPr lang="en-US" altLang="ko-KR" sz="11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</a:t>
                      </a:r>
                      <a:r>
                        <a:rPr lang="en-US" altLang="en-US" sz="11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Mapper</a:t>
                      </a: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 id=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companyDelete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”를 실행한다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513080" marR="0" indent="-22860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AutoNum type="arabicPeriod"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Service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넘어온 </a:t>
                      </a: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Interface</a:t>
                      </a:r>
                      <a:r>
                        <a:rPr lang="en-US" altLang="ko-KR" sz="1100" b="0" dirty="0">
                          <a:solidFill>
                            <a:srgbClr val="010101"/>
                          </a:solidFill>
                          <a:cs typeface="Consolas"/>
                        </a:rPr>
                        <a:t>(</a:t>
                      </a:r>
                      <a:r>
                        <a:rPr lang="en-US" altLang="ko-KR" sz="11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</a:t>
                      </a:r>
                      <a:r>
                        <a:rPr lang="en-US" altLang="en-US" sz="11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Mapper</a:t>
                      </a: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실행하고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,</a:t>
                      </a:r>
                      <a:r>
                        <a:rPr lang="en-US" altLang="ko-KR" sz="1100" b="0" baseline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 DB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  <a:r>
                        <a:rPr lang="ko-KR" altLang="en-US" sz="1100" b="0" baseline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cmid</a:t>
                      </a:r>
                      <a:r>
                        <a:rPr lang="ko-KR" altLang="en-US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값과 일치하는 데이터를 삭제한다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513080" indent="-228600" algn="l">
                        <a:lnSpc>
                          <a:spcPct val="115000"/>
                        </a:lnSpc>
                        <a:spcAft>
                          <a:spcPct val="0"/>
                        </a:spcAft>
                        <a:buAutoNum type="arabicPeriod"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1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43700" y="2036755"/>
            <a:ext cx="358563" cy="249695"/>
            <a:chOff x="4099027" y="918107"/>
            <a:chExt cx="358563" cy="249695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17746" y="2541922"/>
            <a:ext cx="358563" cy="253916"/>
            <a:chOff x="4099026" y="918106"/>
            <a:chExt cx="358563" cy="253916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6" y="918106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95B4C711-8FE8-4FB8-8AC9-F2412581CF0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삭제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6687286"/>
      </p:ext>
    </p:extLst>
  </p:cSld>
  <p:clrMapOvr>
    <a:masterClrMapping/>
  </p:clrMapOvr>
  <p:transition/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1300" y="123192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1779846"/>
          <a:ext cx="9519285" cy="110534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&lt;!–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업체</a:t>
                      </a:r>
                      <a:r>
                        <a:rPr lang="en-US" altLang="ko-KR" sz="1200" baseline="0">
                          <a:solidFill>
                            <a:srgbClr val="3F5FBF"/>
                          </a:solidFill>
                        </a:rPr>
                        <a:t> </a:t>
                      </a:r>
                      <a:r>
                        <a:rPr lang="ko-KR" altLang="en-US" sz="1200" baseline="0">
                          <a:solidFill>
                            <a:srgbClr val="3F5FBF"/>
                          </a:solidFill>
                        </a:rPr>
                        <a:t>삭제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&lt;delete </a:t>
                      </a:r>
                      <a:r>
                        <a:rPr lang="en-US" altLang="ko-KR" sz="120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0" kern="1200">
                          <a:solidFill>
                            <a:srgbClr val="1D1DFF"/>
                          </a:solidFill>
                          <a:latin typeface="+mn-lt"/>
                          <a:ea typeface="+mn-ea"/>
                          <a:cs typeface="+mn-cs"/>
                        </a:rPr>
                        <a:t>"companyDelete" </a:t>
                      </a:r>
                      <a:r>
                        <a:rPr lang="en-US" altLang="ko-KR" sz="1200" i="0" kern="1200">
                          <a:solidFill>
                            <a:srgbClr val="80008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i="0" kern="120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"String"</a:t>
                      </a:r>
                      <a:r>
                        <a:rPr lang="en-US" altLang="ko-KR" sz="1200" i="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DELETE FROM COMPANY WHERE CMID=#{cmid}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&lt;/</a:t>
                      </a:r>
                      <a:r>
                        <a:rPr lang="en-US" altLang="ko-KR" sz="1200" i="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r>
                        <a:rPr lang="en-US" altLang="ko-KR" sz="1200" kern="1200">
                          <a:solidFill>
                            <a:srgbClr val="008000"/>
                          </a:solidFill>
                          <a:latin typeface="+mn-lt"/>
                          <a:ea typeface="+mn-ea"/>
                          <a:cs typeface="+mn-cs"/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endParaRPr lang="en-US" altLang="ko-KR" sz="1200" kern="1200">
                        <a:solidFill>
                          <a:srgbClr val="008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테이블에서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조회하여 삭제한다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183615" y="2096515"/>
            <a:ext cx="358563" cy="252843"/>
            <a:chOff x="4099026" y="918106"/>
            <a:chExt cx="358563" cy="25284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28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085C1D7E-F492-42D7-BE10-45AAB0CBE769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삭제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19947513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300" cy="3226753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Autowired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Autowired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HttpSession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session;</a:t>
                      </a:r>
                    </a:p>
                    <a:p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Verdan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Verdana"/>
                        </a:rPr>
                        <a:t>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Verdana"/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Verdana"/>
                        </a:rPr>
                        <a:t>joinMember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Verdan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)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Verdan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</a:rPr>
                        <a:t>joinMember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</a:rPr>
                        <a:t>MemberDTO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/>
                        </a:rPr>
                        <a:t>memberDTO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</a:rPr>
                        <a:t>,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Verdana"/>
                        </a:rPr>
                        <a:t>RedirectAttributes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/>
                        </a:rPr>
                        <a:t>ra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) {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rgbClr val="0000C0"/>
                          </a:solidFill>
                          <a:latin typeface="Verdana"/>
                        </a:rPr>
                        <a:t>  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Verdana"/>
                        </a:rPr>
                        <a:t>mav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</a:rPr>
                        <a:t> = </a:t>
                      </a:r>
                      <a:r>
                        <a:rPr lang="en-US" altLang="ko-KR" sz="1200" b="0" baseline="0" dirty="0" err="1">
                          <a:solidFill>
                            <a:srgbClr val="4F04E4"/>
                          </a:solidFill>
                          <a:latin typeface="Verdana"/>
                        </a:rPr>
                        <a:t>memberService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Verdana"/>
                        </a:rPr>
                        <a:t>.joinMember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</a:rPr>
                        <a:t>(</a:t>
                      </a:r>
                      <a:r>
                        <a:rPr lang="en-US" altLang="ko-KR" sz="1200" b="0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/>
                        </a:rPr>
                        <a:t>memberDTO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</a:rPr>
                        <a:t>, </a:t>
                      </a:r>
                      <a:r>
                        <a:rPr lang="en-US" altLang="ko-KR" sz="1200" b="0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/>
                        </a:rPr>
                        <a:t>ra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</a:rPr>
                        <a:t>);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baseline="0" dirty="0">
                          <a:solidFill>
                            <a:srgbClr val="7F0055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Verdan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Verdan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C0"/>
                          </a:solidFill>
                          <a:latin typeface="Verdana"/>
                        </a:rPr>
                        <a:t>;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}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회원정보 값을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 정보를 저장하기 위해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형태의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변수를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담고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MemberService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있는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joinMember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실행시킨다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값으로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return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시킨다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06897" y="31802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9339" y="3389211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9340" y="3578824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일반 회원가입</a:t>
            </a:r>
          </a:p>
        </p:txBody>
      </p:sp>
    </p:spTree>
    <p:extLst>
      <p:ext uri="{BB962C8B-B14F-4D97-AF65-F5344CB8AC3E}">
        <p14:creationId xmlns:p14="http://schemas.microsoft.com/office/powerpoint/2010/main" val="4054447016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실행화면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목록 및 삭제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1209" y="1183201"/>
            <a:ext cx="4680279" cy="248251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64207" y="1829788"/>
            <a:ext cx="4478386" cy="24672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775981" y="4124020"/>
            <a:ext cx="4463976" cy="21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3434"/>
      </p:ext>
    </p:extLst>
  </p:cSld>
  <p:clrMapOvr>
    <a:masterClrMapping/>
  </p:clrMapOvr>
  <p:transition/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companyMain.jsp</a:t>
            </a:r>
            <a:r>
              <a:rPr lang="ko-KR" altLang="en-US" sz="1200" dirty="0"/>
              <a:t>에서 업체 가입 승인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 값을 요청하고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값과 </a:t>
            </a:r>
            <a:r>
              <a:rPr lang="en-US" altLang="ko-KR" sz="1200" dirty="0"/>
              <a:t>view</a:t>
            </a:r>
            <a:r>
              <a:rPr lang="ko-KR" altLang="en-US" sz="1200" dirty="0"/>
              <a:t>를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companyMain.jsp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a_approveJoin.jsp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a_approveJoin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a_approveJoin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a_approveJoin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a_approveJoin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a_approveJoin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ModelAndView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ArrayList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페이지</a:t>
            </a:r>
          </a:p>
        </p:txBody>
      </p:sp>
    </p:spTree>
    <p:extLst>
      <p:ext uri="{BB962C8B-B14F-4D97-AF65-F5344CB8AC3E}">
        <p14:creationId xmlns:p14="http://schemas.microsoft.com/office/powerpoint/2010/main" val="335682522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6658065"/>
              </p:ext>
            </p:extLst>
          </p:nvPr>
        </p:nvGraphicFramePr>
        <p:xfrm>
          <a:off x="241300" y="1564639"/>
          <a:ext cx="9385300" cy="2382457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a_approveJoin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a_approveJoin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a_approveJoin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.a_approveJoin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9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ompanyService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a_approveJoin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640520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38C23A6-E41F-4655-8543-FF73A156A6BD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페이지</a:t>
            </a:r>
          </a:p>
        </p:txBody>
      </p:sp>
    </p:spTree>
    <p:extLst>
      <p:ext uri="{BB962C8B-B14F-4D97-AF65-F5344CB8AC3E}">
        <p14:creationId xmlns:p14="http://schemas.microsoft.com/office/powerpoint/2010/main" val="280924183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회원가입 승인을 요청한 업체 리스트 데이터를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통해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요청하고 그 값을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ArrayList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리턴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리턴 받은 값을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객체에 저장하고 이동할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view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주소까지 저장한 뒤 컨트롤러로 전달한다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1566087"/>
              </p:ext>
            </p:extLst>
          </p:nvPr>
        </p:nvGraphicFramePr>
        <p:xfrm>
          <a:off x="250942" y="1977091"/>
          <a:ext cx="5076612" cy="301752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a_approveJoin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8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8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CompanyDTO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8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companyList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8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companyMapper</a:t>
                      </a:r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.a_approveJoin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8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8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companyList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8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companyList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8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8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"admin/</a:t>
                      </a:r>
                      <a:r>
                        <a:rPr lang="en-US" altLang="ko-KR" sz="18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a_approveJoin</a:t>
                      </a:r>
                      <a:r>
                        <a:rPr lang="en-US" altLang="ko-KR" sz="18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8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8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8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8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8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305644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0" y="2868956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ADC650CB-47B2-43EB-B3C6-DE8CF79EA6E9}"/>
              </a:ext>
            </a:extLst>
          </p:cNvPr>
          <p:cNvGrpSpPr/>
          <p:nvPr/>
        </p:nvGrpSpPr>
        <p:grpSpPr>
          <a:xfrm>
            <a:off x="0" y="3640358"/>
            <a:ext cx="358563" cy="261610"/>
            <a:chOff x="4099027" y="918107"/>
            <a:chExt cx="358563" cy="261610"/>
          </a:xfrm>
        </p:grpSpPr>
        <p:sp>
          <p:nvSpPr>
            <p:cNvPr id="27" name="타원 26">
              <a:extLst>
                <a:ext uri="{FF2B5EF4-FFF2-40B4-BE49-F238E27FC236}">
                  <a16:creationId xmlns="" xmlns:a16="http://schemas.microsoft.com/office/drawing/2014/main" id="{CEAD5BFD-71BB-462C-8799-8862CA6722A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83A477A0-8B96-4AE0-BBF3-C4BE30013025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제목 2">
            <a:extLst>
              <a:ext uri="{FF2B5EF4-FFF2-40B4-BE49-F238E27FC236}">
                <a16:creationId xmlns="" xmlns:a16="http://schemas.microsoft.com/office/drawing/2014/main" id="{EAC9FCBD-D8CF-4905-A644-5F445BE4739B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페이지</a:t>
            </a:r>
          </a:p>
        </p:txBody>
      </p:sp>
    </p:spTree>
    <p:extLst>
      <p:ext uri="{BB962C8B-B14F-4D97-AF65-F5344CB8AC3E}">
        <p14:creationId xmlns:p14="http://schemas.microsoft.com/office/powerpoint/2010/main" val="3121061683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806245"/>
          <a:ext cx="9105900" cy="1449135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CompanyDTO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a_approveJoin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a_approveJoin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1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승인이 되지 않은 </a:t>
            </a:r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company </a:t>
            </a:r>
            <a:r>
              <a:rPr lang="ko-KR" altLang="en-US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모두 </a:t>
            </a:r>
            <a:r>
              <a:rPr lang="en-US" altLang="ko-KR" sz="1400" u="sng" dirty="0" err="1">
                <a:solidFill>
                  <a:srgbClr val="3F5FBF"/>
                </a:solidFill>
                <a:latin typeface="맑은 고딕" panose="020B0503020000020004" pitchFamily="50" charset="-127"/>
              </a:rPr>
              <a:t>selete</a:t>
            </a:r>
            <a:r>
              <a:rPr lang="en-US" altLang="ko-KR" sz="14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 </a:t>
            </a:r>
            <a:r>
              <a:rPr lang="en-US" altLang="ko-KR" sz="14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a_approveJoin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resultMap</a:t>
            </a:r>
            <a:r>
              <a:rPr lang="en-US" altLang="ko-KR" sz="14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"company"</a:t>
            </a:r>
            <a:r>
              <a:rPr lang="en-US" altLang="ko-KR" sz="14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SELECT * FROM COMPANY WHERE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CMCHECK = 0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select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11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조회한다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40115851-5289-49C7-987D-2A5785EC890D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페이지</a:t>
            </a:r>
          </a:p>
        </p:txBody>
      </p:sp>
    </p:spTree>
    <p:extLst>
      <p:ext uri="{BB962C8B-B14F-4D97-AF65-F5344CB8AC3E}">
        <p14:creationId xmlns:p14="http://schemas.microsoft.com/office/powerpoint/2010/main" val="2403462697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a_approveJoin.jsp</a:t>
            </a:r>
            <a:r>
              <a:rPr lang="ko-KR" altLang="en-US" sz="1200" dirty="0"/>
              <a:t>에서 승인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 값을 갱신하고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a_approveJoin.jsp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a_approveJoin.jsp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comApprove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comApprove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comApprove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 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comApprove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 : 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comApprove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 : 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처리</a:t>
            </a:r>
          </a:p>
        </p:txBody>
      </p:sp>
    </p:spTree>
    <p:extLst>
      <p:ext uri="{BB962C8B-B14F-4D97-AF65-F5344CB8AC3E}">
        <p14:creationId xmlns:p14="http://schemas.microsoft.com/office/powerpoint/2010/main" val="1083633223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56597"/>
              </p:ext>
            </p:extLst>
          </p:nvPr>
        </p:nvGraphicFramePr>
        <p:xfrm>
          <a:off x="241300" y="1564639"/>
          <a:ext cx="9385300" cy="251656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0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comApprove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comApprove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comApprove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.comApprove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comApprove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297288" y="2436943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694308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38C23A6-E41F-4655-8543-FF73A156A6BD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처리</a:t>
            </a:r>
          </a:p>
        </p:txBody>
      </p:sp>
    </p:spTree>
    <p:extLst>
      <p:ext uri="{BB962C8B-B14F-4D97-AF65-F5344CB8AC3E}">
        <p14:creationId xmlns:p14="http://schemas.microsoft.com/office/powerpoint/2010/main" val="427962662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회원가입 승인을 요청한 업체코드를 파라미터로 넘기고 업체 정보를 갱신한다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갱신 성공과 실패를 판단하여 경우에 맞춰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리턴할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데이터 값을 바꾼다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6361431"/>
              </p:ext>
            </p:extLst>
          </p:nvPr>
        </p:nvGraphicFramePr>
        <p:xfrm>
          <a:off x="250942" y="1977091"/>
          <a:ext cx="5076612" cy="256032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comApprove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companyMapper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.comApprove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u="sng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u="sng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4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359432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0" y="3245472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제목 2">
            <a:extLst>
              <a:ext uri="{FF2B5EF4-FFF2-40B4-BE49-F238E27FC236}">
                <a16:creationId xmlns="" xmlns:a16="http://schemas.microsoft.com/office/drawing/2014/main" id="{EAC9FCBD-D8CF-4905-A644-5F445BE4739B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처리</a:t>
            </a:r>
          </a:p>
        </p:txBody>
      </p:sp>
    </p:spTree>
    <p:extLst>
      <p:ext uri="{BB962C8B-B14F-4D97-AF65-F5344CB8AC3E}">
        <p14:creationId xmlns:p14="http://schemas.microsoft.com/office/powerpoint/2010/main" val="1245027815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299" y="1806245"/>
          <a:ext cx="9494371" cy="1449135"/>
        </p:xfrm>
        <a:graphic>
          <a:graphicData uri="http://schemas.openxmlformats.org/drawingml/2006/table">
            <a:tbl>
              <a:tblPr/>
              <a:tblGrid>
                <a:gridCol w="9494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comApprove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cmcode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comApprove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15693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승인을 누르면 </a:t>
            </a:r>
            <a:r>
              <a:rPr lang="en-US" altLang="ko-KR" sz="1400" u="sng" dirty="0" err="1">
                <a:solidFill>
                  <a:srgbClr val="3F5FBF"/>
                </a:solidFill>
                <a:latin typeface="맑은 고딕" panose="020B0503020000020004" pitchFamily="50" charset="-127"/>
              </a:rPr>
              <a:t>cmcheck</a:t>
            </a:r>
            <a:r>
              <a:rPr lang="ko-KR" altLang="en-US" sz="14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sz="14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1</a:t>
            </a:r>
            <a:r>
              <a:rPr lang="ko-KR" altLang="en-US" sz="14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로 </a:t>
            </a:r>
            <a:r>
              <a:rPr lang="en-US" altLang="ko-KR" sz="14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update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 </a:t>
            </a:r>
            <a:r>
              <a:rPr lang="en-US" altLang="ko-KR" sz="14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comApprove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4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4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UPDATE COMPANY SET CMCHECK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 1 WHERE CMCODE = #{</a:t>
            </a:r>
            <a:r>
              <a:rPr lang="en-US" altLang="ko-KR" sz="14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cmcode}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endParaRPr lang="en-US" altLang="en-US" sz="11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갱신한다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40115851-5289-49C7-987D-2A5785EC890D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처리</a:t>
            </a:r>
          </a:p>
        </p:txBody>
      </p:sp>
    </p:spTree>
    <p:extLst>
      <p:ext uri="{BB962C8B-B14F-4D97-AF65-F5344CB8AC3E}">
        <p14:creationId xmlns:p14="http://schemas.microsoft.com/office/powerpoint/2010/main" val="3916777526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buFontTx/>
              <a:buAutoNum type="arabicPeriod"/>
            </a:pPr>
            <a:r>
              <a:rPr lang="en-US" altLang="ko-KR" sz="1200" dirty="0" err="1">
                <a:solidFill>
                  <a:schemeClr val="tx1"/>
                </a:solidFill>
              </a:rPr>
              <a:t>a_approveJoin.jsp</a:t>
            </a:r>
            <a:r>
              <a:rPr lang="ko-KR" altLang="en-US" sz="1200" dirty="0"/>
              <a:t>에서 승인 버튼을 누르면 서버 주소가 호출된다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인터페이스로 파라미터를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이용하여 테이블에서 데이터 값을 갱신하고 결과 값을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 – interface – Service </a:t>
            </a:r>
            <a:r>
              <a:rPr lang="ko-KR" altLang="en-US" sz="1200" dirty="0"/>
              <a:t>순서로 결과 값이 넘어간 뒤 </a:t>
            </a:r>
            <a:r>
              <a:rPr lang="en-US" altLang="ko-KR" sz="1200" dirty="0"/>
              <a:t>service</a:t>
            </a:r>
            <a:r>
              <a:rPr lang="ko-KR" altLang="en-US" sz="1200" dirty="0"/>
              <a:t>에 넘어온 값을 컨트롤러로 넘긴다</a:t>
            </a:r>
            <a:r>
              <a:rPr lang="en-US" altLang="ko-KR" sz="1200" dirty="0"/>
              <a:t>..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컨트롤러에서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데이터를 넘긴다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a_approveJoin.jsp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a_approveJoin.jsp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comDecline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comDecline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comDecline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 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comDecline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 : 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comDecline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 : 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:String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거절</a:t>
            </a:r>
          </a:p>
        </p:txBody>
      </p:sp>
    </p:spTree>
    <p:extLst>
      <p:ext uri="{BB962C8B-B14F-4D97-AF65-F5344CB8AC3E}">
        <p14:creationId xmlns:p14="http://schemas.microsoft.com/office/powerpoint/2010/main" val="1852774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19077" y="758952"/>
          <a:ext cx="4711700" cy="5008754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받아온 값을 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이메일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와 이메일 도메인을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@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와 연결시켜 한번에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memail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4.Mcode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MAX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로 넘어가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select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문을 사용해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Max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값을 주기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위해 만들었다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코드 값을 설정해 주기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String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값의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mcode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를 선언해준다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6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if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문을 사용해 가져온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null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일 경우 받아온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는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ME000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값의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mcodeNum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선언하고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Integer.parseInt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사용해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문자형인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숫자형으로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바꿔주기위해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사용하고 뒤에 숫자 부분만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씩 증가 시키기 위해서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(2, 5) +1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해주었다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이어서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if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 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else if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문을 사용해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mcodeNum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&lt;10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일때는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 + 00 +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mcodeNum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숫자가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씩 증가한다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mcodeNum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&lt;100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일때도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마찬가지로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0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뒤에 숫자가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씩 증가하는 형태로 문자와 숫자를 합쳐 코드가 증가 시킨다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7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mcode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memberDTO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보내 저장 시킨다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8.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형 변수를 만들고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memberDTO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정보를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memberMapper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9. if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문을 사용해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inserResult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값이 전부 받아와 지면 아이디가 나오면서 메시지를 띄워준다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10.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객체에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11.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64210"/>
              </p:ext>
            </p:extLst>
          </p:nvPr>
        </p:nvGraphicFramePr>
        <p:xfrm>
          <a:off x="250013" y="1533526"/>
          <a:ext cx="4912944" cy="4861560"/>
        </p:xfrm>
        <a:graphic>
          <a:graphicData uri="http://schemas.openxmlformats.org/drawingml/2006/table">
            <a:tbl>
              <a:tblPr/>
              <a:tblGrid>
                <a:gridCol w="49129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joinMember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RedirectAttributes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ra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100" b="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100" b="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.setMemail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.getMemailid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"@"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.getMemaildomain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());</a:t>
                      </a:r>
                    </a:p>
                    <a:p>
                      <a:pPr algn="l"/>
                      <a:endParaRPr lang="ko-KR" altLang="en-US" sz="1100" b="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"ME000"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Integer.</a:t>
                      </a:r>
                      <a:r>
                        <a:rPr lang="en-US" altLang="ko-KR" sz="1100" b="0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parseInt</a:t>
                      </a:r>
                      <a:r>
                        <a:rPr lang="en-US" altLang="ko-KR" sz="1100" b="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getMcode</a:t>
                      </a:r>
                      <a:r>
                        <a:rPr lang="en-US" altLang="ko-KR" sz="1100" b="0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.substring</a:t>
                      </a:r>
                      <a:r>
                        <a:rPr lang="en-US" altLang="ko-KR" sz="1100" b="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(2, 5)) + 1;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&lt; 10) {</a:t>
                      </a:r>
                    </a:p>
                    <a:p>
                      <a:pPr algn="l"/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"00"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&lt; 100) {</a:t>
                      </a:r>
                    </a:p>
                    <a:p>
                      <a:pPr algn="l"/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"0"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mcodeNum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100" b="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mcode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.joinMember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b="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msg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memberDTO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.getMid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ko-KR" altLang="en-US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님 가입되었습니다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."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"msg"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msg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100" b="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b="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"member/</a:t>
                      </a:r>
                      <a:r>
                        <a:rPr lang="en-US" altLang="ko-KR" sz="1100" b="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MemberLoginForm</a:t>
                      </a:r>
                      <a:r>
                        <a:rPr lang="en-US" altLang="ko-KR" sz="1100" b="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100" b="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7919" y="148513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6273" y="1826210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49697" y="2206692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1085" y="2642839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9759" y="2819438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69709" y="2996380"/>
            <a:ext cx="358563" cy="261610"/>
            <a:chOff x="4099026" y="925156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6" y="925156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7013" y="4840613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42639" y="5027089"/>
            <a:ext cx="358563" cy="261610"/>
            <a:chOff x="4099027" y="918107"/>
            <a:chExt cx="358563" cy="261610"/>
          </a:xfrm>
        </p:grpSpPr>
        <p:sp>
          <p:nvSpPr>
            <p:cNvPr id="32" name="타원 3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36445" y="5206701"/>
            <a:ext cx="358563" cy="261610"/>
            <a:chOff x="4099027" y="918107"/>
            <a:chExt cx="358563" cy="261610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9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0259" y="5522378"/>
            <a:ext cx="358563" cy="261610"/>
            <a:chOff x="4072601" y="930864"/>
            <a:chExt cx="358563" cy="261610"/>
          </a:xfrm>
        </p:grpSpPr>
        <p:sp>
          <p:nvSpPr>
            <p:cNvPr id="38" name="타원 3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72601" y="930864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10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-9384" y="5977078"/>
            <a:ext cx="358563" cy="261610"/>
            <a:chOff x="4060927" y="9308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60927" y="9308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일반 회원가입</a:t>
            </a:r>
          </a:p>
        </p:txBody>
      </p:sp>
    </p:spTree>
    <p:extLst>
      <p:ext uri="{BB962C8B-B14F-4D97-AF65-F5344CB8AC3E}">
        <p14:creationId xmlns:p14="http://schemas.microsoft.com/office/powerpoint/2010/main" val="2449584940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807359"/>
              </p:ext>
            </p:extLst>
          </p:nvPr>
        </p:nvGraphicFramePr>
        <p:xfrm>
          <a:off x="241300" y="1564639"/>
          <a:ext cx="9385300" cy="263848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0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comDecline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comDecline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comDecline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.comDecline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4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endParaRPr lang="ko-KR" altLang="en-US" sz="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comDecline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909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297288" y="2436943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1009" y="2694308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38C23A6-E41F-4655-8543-FF73A156A6BD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거절</a:t>
            </a:r>
          </a:p>
        </p:txBody>
      </p:sp>
    </p:spTree>
    <p:extLst>
      <p:ext uri="{BB962C8B-B14F-4D97-AF65-F5344CB8AC3E}">
        <p14:creationId xmlns:p14="http://schemas.microsoft.com/office/powerpoint/2010/main" val="2608663747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회원가입 승인을 요청한 업체코드를 파라미터로 넘기고 업체 정보를 갱신한다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갱신 성공과 실패를 판단하여 경우에 맞춰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리턴할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데이터 값을 바꾼다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064475"/>
              </p:ext>
            </p:extLst>
          </p:nvPr>
        </p:nvGraphicFramePr>
        <p:xfrm>
          <a:off x="250942" y="1977091"/>
          <a:ext cx="5076612" cy="292608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comDecline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ko-KR" altLang="en-US" sz="1600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companyMapper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.comDecline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ko-KR" altLang="en-US" sz="16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6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05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2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2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companyMapper</a:t>
            </a:r>
            <a:r>
              <a:rPr lang="en-US" altLang="ko-KR" sz="12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94627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0241" y="2440114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D3405B82-1C59-412E-9194-2F75A13FEC1D}"/>
              </a:ext>
            </a:extLst>
          </p:cNvPr>
          <p:cNvGrpSpPr/>
          <p:nvPr/>
        </p:nvGrpSpPr>
        <p:grpSpPr>
          <a:xfrm>
            <a:off x="0" y="3433730"/>
            <a:ext cx="358563" cy="261610"/>
            <a:chOff x="4099027" y="918107"/>
            <a:chExt cx="358563" cy="261610"/>
          </a:xfrm>
        </p:grpSpPr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A3610B-B834-429D-AEE6-8DFDE8C6B41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476C1B22-6E1A-4BD3-8830-720DD8B2EE1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제목 2">
            <a:extLst>
              <a:ext uri="{FF2B5EF4-FFF2-40B4-BE49-F238E27FC236}">
                <a16:creationId xmlns="" xmlns:a16="http://schemas.microsoft.com/office/drawing/2014/main" id="{EAC9FCBD-D8CF-4905-A644-5F445BE4739B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거절</a:t>
            </a:r>
          </a:p>
        </p:txBody>
      </p:sp>
    </p:spTree>
    <p:extLst>
      <p:ext uri="{BB962C8B-B14F-4D97-AF65-F5344CB8AC3E}">
        <p14:creationId xmlns:p14="http://schemas.microsoft.com/office/powerpoint/2010/main" val="2765844896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2459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299" y="1806245"/>
          <a:ext cx="9494371" cy="1449135"/>
        </p:xfrm>
        <a:graphic>
          <a:graphicData uri="http://schemas.openxmlformats.org/drawingml/2006/table">
            <a:tbl>
              <a:tblPr/>
              <a:tblGrid>
                <a:gridCol w="949437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comDecline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cmcode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2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cmcode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comDecline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ABCDEE0-E295-442C-AFE6-39EB29269405}"/>
              </a:ext>
            </a:extLst>
          </p:cNvPr>
          <p:cNvGrpSpPr/>
          <p:nvPr/>
        </p:nvGrpSpPr>
        <p:grpSpPr>
          <a:xfrm>
            <a:off x="519723" y="2200503"/>
            <a:ext cx="358563" cy="261610"/>
            <a:chOff x="519723" y="1878571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572722" y="1931218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9723" y="1878571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E9880BC9-968F-404E-9336-EF4413D8700F}"/>
              </a:ext>
            </a:extLst>
          </p:cNvPr>
          <p:cNvSpPr/>
          <p:nvPr/>
        </p:nvSpPr>
        <p:spPr>
          <a:xfrm>
            <a:off x="233330" y="380859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77B54D2D-687F-41EE-B6A3-A682E64A640A}"/>
              </a:ext>
            </a:extLst>
          </p:cNvPr>
          <p:cNvSpPr txBox="1"/>
          <p:nvPr/>
        </p:nvSpPr>
        <p:spPr>
          <a:xfrm>
            <a:off x="233330" y="4099470"/>
            <a:ext cx="9113870" cy="1647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&lt;!-- </a:t>
            </a:r>
            <a:r>
              <a:rPr lang="ko-KR" altLang="en-US" sz="1400" dirty="0">
                <a:solidFill>
                  <a:srgbClr val="3F5FBF"/>
                </a:solidFill>
                <a:latin typeface="맑은 고딕" panose="020B0503020000020004" pitchFamily="50" charset="-127"/>
              </a:rPr>
              <a:t>거절을 누르면 </a:t>
            </a:r>
            <a:r>
              <a:rPr lang="en-US" altLang="ko-KR" sz="1400" u="sng" dirty="0" err="1">
                <a:solidFill>
                  <a:srgbClr val="3F5FBF"/>
                </a:solidFill>
                <a:latin typeface="맑은 고딕" panose="020B0503020000020004" pitchFamily="50" charset="-127"/>
              </a:rPr>
              <a:t>cmcheck</a:t>
            </a:r>
            <a:r>
              <a:rPr lang="ko-KR" altLang="en-US" sz="14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를 </a:t>
            </a:r>
            <a:r>
              <a:rPr lang="en-US" altLang="ko-KR" sz="14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0</a:t>
            </a:r>
            <a:r>
              <a:rPr lang="ko-KR" altLang="en-US" sz="14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로 </a:t>
            </a:r>
            <a:r>
              <a:rPr lang="en-US" altLang="ko-KR" sz="1400" u="sng" dirty="0">
                <a:solidFill>
                  <a:srgbClr val="3F5FBF"/>
                </a:solidFill>
                <a:latin typeface="맑은 고딕" panose="020B0503020000020004" pitchFamily="50" charset="-127"/>
              </a:rPr>
              <a:t>update --&gt;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 </a:t>
            </a:r>
            <a:r>
              <a:rPr lang="en-US" altLang="ko-KR" sz="1400" dirty="0">
                <a:solidFill>
                  <a:srgbClr val="7F007F"/>
                </a:solidFill>
                <a:latin typeface="맑은 고딕" panose="020B0503020000020004" pitchFamily="50" charset="-127"/>
              </a:rPr>
              <a:t>id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</a:t>
            </a:r>
            <a:r>
              <a:rPr lang="en-US" altLang="ko-KR" sz="1400" i="1" dirty="0" err="1">
                <a:solidFill>
                  <a:srgbClr val="2A00FF"/>
                </a:solidFill>
                <a:latin typeface="맑은 고딕" panose="020B0503020000020004" pitchFamily="50" charset="-127"/>
              </a:rPr>
              <a:t>comDecline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 </a:t>
            </a:r>
            <a:r>
              <a:rPr lang="en-US" altLang="ko-KR" sz="1400" i="1" dirty="0" err="1">
                <a:solidFill>
                  <a:srgbClr val="7F007F"/>
                </a:solidFill>
                <a:latin typeface="맑은 고딕" panose="020B0503020000020004" pitchFamily="50" charset="-127"/>
              </a:rPr>
              <a:t>parameterType</a:t>
            </a:r>
            <a:r>
              <a:rPr lang="en-US" altLang="ko-KR" sz="1400" i="1" dirty="0">
                <a:solidFill>
                  <a:srgbClr val="000000"/>
                </a:solidFill>
                <a:latin typeface="맑은 고딕" panose="020B0503020000020004" pitchFamily="50" charset="-127"/>
              </a:rPr>
              <a:t>=</a:t>
            </a:r>
            <a:r>
              <a:rPr lang="en-US" altLang="ko-KR" sz="1400" i="1" dirty="0">
                <a:solidFill>
                  <a:srgbClr val="2A00FF"/>
                </a:solidFill>
                <a:latin typeface="맑은 고딕" panose="020B0503020000020004" pitchFamily="50" charset="-127"/>
              </a:rPr>
              <a:t>"String"</a:t>
            </a:r>
            <a:r>
              <a:rPr lang="en-US" altLang="ko-KR" sz="1400" i="1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UPDATE COMPANY SET CMCHECK</a:t>
            </a:r>
          </a:p>
          <a:p>
            <a:pPr algn="l"/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= 2 WHERE CMCODE = #{</a:t>
            </a:r>
            <a:r>
              <a:rPr lang="en-US" altLang="ko-KR" sz="1400" u="sng" dirty="0">
                <a:solidFill>
                  <a:srgbClr val="000000"/>
                </a:solidFill>
                <a:latin typeface="맑은 고딕" panose="020B0503020000020004" pitchFamily="50" charset="-127"/>
              </a:rPr>
              <a:t>cmcode}</a:t>
            </a:r>
          </a:p>
          <a:p>
            <a:pPr algn="l"/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&lt;/</a:t>
            </a:r>
            <a:r>
              <a:rPr lang="en-US" altLang="ko-KR" sz="1400" dirty="0">
                <a:solidFill>
                  <a:srgbClr val="3F7F7F"/>
                </a:solidFill>
                <a:latin typeface="맑은 고딕" panose="020B0503020000020004" pitchFamily="50" charset="-127"/>
              </a:rPr>
              <a:t>update</a:t>
            </a:r>
            <a:r>
              <a:rPr lang="en-US" altLang="ko-KR" sz="1400" dirty="0">
                <a:solidFill>
                  <a:srgbClr val="008080"/>
                </a:solidFill>
                <a:latin typeface="맑은 고딕" panose="020B0503020000020004" pitchFamily="50" charset="-127"/>
              </a:rPr>
              <a:t>&gt;</a:t>
            </a:r>
            <a:endParaRPr lang="en-US" altLang="en-US" sz="10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endParaRPr lang="en-US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  <a:p>
            <a:pPr marL="0" lvl="0" indent="0" algn="just" latinLnBrk="1">
              <a:lnSpc>
                <a:spcPct val="115000"/>
              </a:lnSpc>
              <a:spcAft>
                <a:spcPct val="0"/>
              </a:spcAft>
              <a:buSzPct val="25000"/>
              <a:buFont typeface="Times New Roman"/>
              <a:buNone/>
            </a:pP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1. Service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에서 갖고 온 파라미터 값을 조건으로 하여</a:t>
            </a:r>
            <a:r>
              <a:rPr lang="en-US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 DB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의 </a:t>
            </a:r>
            <a:r>
              <a:rPr lang="en-US" altLang="ko-KR" sz="1400" dirty="0">
                <a:solidFill>
                  <a:srgbClr val="000000"/>
                </a:solidFill>
                <a:latin typeface="맑은 고딕" panose="020B0503020000020004" pitchFamily="50" charset="-127"/>
              </a:rPr>
              <a:t>COMPANY</a:t>
            </a:r>
            <a:r>
              <a:rPr lang="en-US" altLang="ko-KR" sz="1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400" b="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테이블에 </a:t>
            </a:r>
            <a:r>
              <a:rPr lang="ko-KR" altLang="en-US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데이터를 갱신한다</a:t>
            </a:r>
            <a:r>
              <a:rPr lang="en-US" altLang="ko-KR" sz="1400" dirty="0">
                <a:solidFill>
                  <a:srgbClr val="000000"/>
                </a:solidFill>
                <a:latin typeface="맑은 고딕"/>
                <a:ea typeface="맑은 고딕"/>
                <a:cs typeface="Times New Roman"/>
              </a:rPr>
              <a:t>.</a:t>
            </a:r>
            <a:endParaRPr lang="ko-KR" altLang="en-US" sz="1400" b="0" dirty="0">
              <a:solidFill>
                <a:srgbClr val="000000"/>
              </a:solidFill>
              <a:latin typeface="맑은 고딕"/>
              <a:ea typeface="맑은 고딕"/>
              <a:cs typeface="Times New Roman"/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40115851-5289-49C7-987D-2A5785EC890D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 거절</a:t>
            </a:r>
          </a:p>
        </p:txBody>
      </p:sp>
    </p:spTree>
    <p:extLst>
      <p:ext uri="{BB962C8B-B14F-4D97-AF65-F5344CB8AC3E}">
        <p14:creationId xmlns:p14="http://schemas.microsoft.com/office/powerpoint/2010/main" val="3573986323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005178"/>
              </p:ext>
            </p:extLst>
          </p:nvPr>
        </p:nvGraphicFramePr>
        <p:xfrm>
          <a:off x="241301" y="1484313"/>
          <a:ext cx="4620434" cy="4876800"/>
        </p:xfrm>
        <a:graphic>
          <a:graphicData uri="http://schemas.openxmlformats.org/drawingml/2006/table">
            <a:tbl>
              <a:tblPr/>
              <a:tblGrid>
                <a:gridCol w="46204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6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업체 승인 버튼을 누를 경우 *</a:t>
                      </a:r>
                      <a:r>
                        <a:rPr lang="en-US" altLang="ko-KR" sz="16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comApprove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 :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'post'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comApprove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 :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'text'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 : </a:t>
                      </a:r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(result) {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(result == </a:t>
                      </a:r>
                      <a:r>
                        <a:rPr lang="en-US" altLang="ko-KR" sz="16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'OK'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승인되었습니다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.'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"#com"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).remove();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 : </a:t>
                      </a:r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'approve </a:t>
                      </a:r>
                      <a:r>
                        <a:rPr lang="ko-KR" altLang="en-US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연결 실패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6C58F4A7-0B85-458B-B283-B0AF2B1B3E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841872"/>
              </p:ext>
            </p:extLst>
          </p:nvPr>
        </p:nvGraphicFramePr>
        <p:xfrm>
          <a:off x="4946375" y="1337505"/>
          <a:ext cx="4718324" cy="4876800"/>
        </p:xfrm>
        <a:graphic>
          <a:graphicData uri="http://schemas.openxmlformats.org/drawingml/2006/table">
            <a:tbl>
              <a:tblPr/>
              <a:tblGrid>
                <a:gridCol w="471832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6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업체 거절 버튼을 누를 경우 *</a:t>
                      </a:r>
                      <a:r>
                        <a:rPr lang="en-US" altLang="ko-KR" sz="16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comDecline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 :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'post'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comDecline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 :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'text'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 : </a:t>
                      </a:r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(result) {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(result == </a:t>
                      </a:r>
                      <a:r>
                        <a:rPr lang="en-US" altLang="ko-KR" sz="16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'OK'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거절되었습니다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.'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"#com"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6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cmcode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).remove();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 : </a:t>
                      </a:r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'decline </a:t>
                      </a:r>
                      <a:r>
                        <a:rPr lang="ko-KR" altLang="en-US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연결 실패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제목 2">
            <a:extLst>
              <a:ext uri="{FF2B5EF4-FFF2-40B4-BE49-F238E27FC236}">
                <a16:creationId xmlns="" xmlns:a16="http://schemas.microsoft.com/office/drawing/2014/main" id="{EEEB53A4-78E8-44DF-8E99-7F233E536F9D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</a:t>
            </a:r>
            <a:r>
              <a:rPr lang="en-US" altLang="ko-KR" dirty="0">
                <a:solidFill>
                  <a:schemeClr val="tx1"/>
                </a:solidFill>
              </a:rPr>
              <a:t>/</a:t>
            </a:r>
            <a:r>
              <a:rPr lang="ko-KR" altLang="en-US" dirty="0">
                <a:solidFill>
                  <a:schemeClr val="tx1"/>
                </a:solidFill>
              </a:rPr>
              <a:t> 거절</a:t>
            </a:r>
          </a:p>
        </p:txBody>
      </p:sp>
    </p:spTree>
    <p:extLst>
      <p:ext uri="{BB962C8B-B14F-4D97-AF65-F5344CB8AC3E}">
        <p14:creationId xmlns:p14="http://schemas.microsoft.com/office/powerpoint/2010/main" val="3657457073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4" y="79168"/>
            <a:ext cx="7648973" cy="490719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승인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거절 페이지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B77C993-67BC-418B-9D71-A48C2406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25" y="1633019"/>
            <a:ext cx="8573949" cy="420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84466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462923" y="3940449"/>
            <a:ext cx="8980151" cy="1952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/>
              <a:t>개요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후기 삭제 버튼 클릭해 서버로 요청한다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요청 받은 값을 컨트롤러에서 서비스로 전달한다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서비스에서 인터페이스에 전달한다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인터페이스에서 받은 값으로 </a:t>
            </a:r>
            <a:r>
              <a:rPr lang="en-US" altLang="ko-KR" sz="1100" dirty="0"/>
              <a:t>Mapper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100" dirty="0"/>
              <a:t>DB</a:t>
            </a:r>
            <a:r>
              <a:rPr lang="ko-KR" altLang="en-US" sz="1100" dirty="0"/>
              <a:t>에 테이블에 값을 삭제 후 결과값을 인터페이스에 전달한다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클라이언트에서 페이지를 이동한다</a:t>
            </a:r>
            <a:r>
              <a:rPr lang="en-US" altLang="ko-KR" sz="1100" dirty="0"/>
              <a:t>.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6611CF76-31CA-4375-A1B8-08842A3121B7}"/>
              </a:ext>
            </a:extLst>
          </p:cNvPr>
          <p:cNvGrpSpPr/>
          <p:nvPr/>
        </p:nvGrpSpPr>
        <p:grpSpPr>
          <a:xfrm>
            <a:off x="443691" y="1495568"/>
            <a:ext cx="8946500" cy="2262700"/>
            <a:chOff x="443691" y="1495568"/>
            <a:chExt cx="8946500" cy="2262700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0F0EC16E-0B33-4B0B-A756-48A0DFB88FC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599832" y="200381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8139F9E5-9B7D-41FC-9633-6E061EEF1619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066981" y="201248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919F1AB4-F77D-4619-A31B-0226515A96C7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1231320" y="2008542"/>
              <a:ext cx="7329" cy="1741056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CB3E6438-4E37-4440-9410-5455368E9E8A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4903827" y="2012484"/>
              <a:ext cx="19256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E89BF987-BB65-4990-AC13-342C1F317E70}"/>
                </a:ext>
              </a:extLst>
            </p:cNvPr>
            <p:cNvSpPr/>
            <p:nvPr/>
          </p:nvSpPr>
          <p:spPr>
            <a:xfrm>
              <a:off x="443691" y="1495568"/>
              <a:ext cx="1589915" cy="5129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Client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8A6F9F9-5887-4559-911C-E2D737CFEAE4}"/>
                </a:ext>
              </a:extLst>
            </p:cNvPr>
            <p:cNvSpPr/>
            <p:nvPr/>
          </p:nvSpPr>
          <p:spPr>
            <a:xfrm>
              <a:off x="2283476" y="1504238"/>
              <a:ext cx="156700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Controller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D319EF23-29C3-4795-93E7-0D9FFA1EDBF7}"/>
                </a:ext>
              </a:extLst>
            </p:cNvPr>
            <p:cNvSpPr/>
            <p:nvPr/>
          </p:nvSpPr>
          <p:spPr>
            <a:xfrm>
              <a:off x="4116197" y="1504238"/>
              <a:ext cx="157525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Service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BD55E3D-8F4F-4EA6-98F2-0DECF33D8AD8}"/>
                </a:ext>
              </a:extLst>
            </p:cNvPr>
            <p:cNvSpPr/>
            <p:nvPr/>
          </p:nvSpPr>
          <p:spPr>
            <a:xfrm>
              <a:off x="5957168" y="150423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Interface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1DF05CF3-A81F-46AB-978F-FF27CD363F53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6747528" y="2012484"/>
              <a:ext cx="23051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수행의 시작/종료 36">
              <a:extLst>
                <a:ext uri="{FF2B5EF4-FFF2-40B4-BE49-F238E27FC236}">
                  <a16:creationId xmlns="" xmlns:a16="http://schemas.microsoft.com/office/drawing/2014/main" id="{8AC21BB6-E878-41C9-8D46-1D2023DD443D}"/>
                </a:ext>
              </a:extLst>
            </p:cNvPr>
            <p:cNvSpPr/>
            <p:nvPr/>
          </p:nvSpPr>
          <p:spPr>
            <a:xfrm>
              <a:off x="512582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a_reviewList.jsp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>
              <a:extLst>
                <a:ext uri="{FF2B5EF4-FFF2-40B4-BE49-F238E27FC236}">
                  <a16:creationId xmlns="" xmlns:a16="http://schemas.microsoft.com/office/drawing/2014/main" id="{0B10CF2F-6826-4937-B39A-998A9818E1FD}"/>
                </a:ext>
              </a:extLst>
            </p:cNvPr>
            <p:cNvSpPr/>
            <p:nvPr/>
          </p:nvSpPr>
          <p:spPr>
            <a:xfrm>
              <a:off x="504069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a_reviewList.jsp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394E4024-A653-4B80-A0A8-CBCFA27D01C0}"/>
                </a:ext>
              </a:extLst>
            </p:cNvPr>
            <p:cNvCxnSpPr>
              <a:cxnSpLocks/>
              <a:stCxn id="37" idx="3"/>
              <a:endCxn id="48" idx="1"/>
            </p:cNvCxnSpPr>
            <p:nvPr/>
          </p:nvCxnSpPr>
          <p:spPr>
            <a:xfrm flipV="1">
              <a:off x="1964713" y="2562379"/>
              <a:ext cx="5900447" cy="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순서도: 수행의 시작/종료 39">
              <a:extLst>
                <a:ext uri="{FF2B5EF4-FFF2-40B4-BE49-F238E27FC236}">
                  <a16:creationId xmlns="" xmlns:a16="http://schemas.microsoft.com/office/drawing/2014/main" id="{33F6E294-0C3D-464B-99FC-C9984A36468C}"/>
                </a:ext>
              </a:extLst>
            </p:cNvPr>
            <p:cNvSpPr/>
            <p:nvPr/>
          </p:nvSpPr>
          <p:spPr>
            <a:xfrm>
              <a:off x="2346004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Mapping : “/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reviewDel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  <a:endParaRPr lang="en-US" altLang="ko-KR" sz="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reviewListDel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vcode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1" name="순서도: 수행의 시작/종료 40">
              <a:extLst>
                <a:ext uri="{FF2B5EF4-FFF2-40B4-BE49-F238E27FC236}">
                  <a16:creationId xmlns="" xmlns:a16="http://schemas.microsoft.com/office/drawing/2014/main" id="{95B0F95C-3A8E-4B2D-AD05-9E54389A21E5}"/>
                </a:ext>
              </a:extLst>
            </p:cNvPr>
            <p:cNvSpPr/>
            <p:nvPr/>
          </p:nvSpPr>
          <p:spPr>
            <a:xfrm>
              <a:off x="4182850" y="2227577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reviewListDel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vcode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2" name="순서도: 수행의 시작/종료 41">
              <a:extLst>
                <a:ext uri="{FF2B5EF4-FFF2-40B4-BE49-F238E27FC236}">
                  <a16:creationId xmlns="" xmlns:a16="http://schemas.microsoft.com/office/drawing/2014/main" id="{766B35FE-920C-4CB8-8C67-51783D8F9B68}"/>
                </a:ext>
              </a:extLst>
            </p:cNvPr>
            <p:cNvSpPr/>
            <p:nvPr/>
          </p:nvSpPr>
          <p:spPr>
            <a:xfrm>
              <a:off x="6020121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historyDelete</a:t>
              </a:r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vcode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),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historyDelete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reviewDTO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299CD89B-9E69-401A-8E0B-940F49F99C74}"/>
                </a:ext>
              </a:extLst>
            </p:cNvPr>
            <p:cNvCxnSpPr>
              <a:cxnSpLocks/>
              <a:stCxn id="49" idx="1"/>
              <a:endCxn id="38" idx="3"/>
            </p:cNvCxnSpPr>
            <p:nvPr/>
          </p:nvCxnSpPr>
          <p:spPr>
            <a:xfrm flipH="1">
              <a:off x="1956200" y="3323534"/>
              <a:ext cx="59089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수행의 시작/종료 43">
              <a:extLst>
                <a:ext uri="{FF2B5EF4-FFF2-40B4-BE49-F238E27FC236}">
                  <a16:creationId xmlns="" xmlns:a16="http://schemas.microsoft.com/office/drawing/2014/main" id="{B4CE6B54-F69A-4825-8B20-5581268A25B2}"/>
                </a:ext>
              </a:extLst>
            </p:cNvPr>
            <p:cNvSpPr/>
            <p:nvPr/>
          </p:nvSpPr>
          <p:spPr>
            <a:xfrm>
              <a:off x="2347768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ModelAndView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행의 시작/종료 44">
              <a:extLst>
                <a:ext uri="{FF2B5EF4-FFF2-40B4-BE49-F238E27FC236}">
                  <a16:creationId xmlns="" xmlns:a16="http://schemas.microsoft.com/office/drawing/2014/main" id="{FAA418D7-DA33-4C1A-AD9A-F805D3DF2C52}"/>
                </a:ext>
              </a:extLst>
            </p:cNvPr>
            <p:cNvSpPr/>
            <p:nvPr/>
          </p:nvSpPr>
          <p:spPr>
            <a:xfrm>
              <a:off x="4198035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ModelAndView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순서도: 수행의 시작/종료 45">
              <a:extLst>
                <a:ext uri="{FF2B5EF4-FFF2-40B4-BE49-F238E27FC236}">
                  <a16:creationId xmlns="" xmlns:a16="http://schemas.microsoft.com/office/drawing/2014/main" id="{32CC795A-2848-4B86-9D76-97536B1350B8}"/>
                </a:ext>
              </a:extLst>
            </p:cNvPr>
            <p:cNvSpPr/>
            <p:nvPr/>
          </p:nvSpPr>
          <p:spPr>
            <a:xfrm>
              <a:off x="6044417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int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B48334D0-F579-48F4-8962-D9FD7B369EB8}"/>
                </a:ext>
              </a:extLst>
            </p:cNvPr>
            <p:cNvSpPr/>
            <p:nvPr/>
          </p:nvSpPr>
          <p:spPr>
            <a:xfrm>
              <a:off x="7809473" y="149556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Mapper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순서도: 수행의 시작/종료 47">
              <a:extLst>
                <a:ext uri="{FF2B5EF4-FFF2-40B4-BE49-F238E27FC236}">
                  <a16:creationId xmlns="" xmlns:a16="http://schemas.microsoft.com/office/drawing/2014/main" id="{B436E811-B863-4EF6-9D5C-D18CAFB4ED52}"/>
                </a:ext>
              </a:extLst>
            </p:cNvPr>
            <p:cNvSpPr/>
            <p:nvPr/>
          </p:nvSpPr>
          <p:spPr>
            <a:xfrm>
              <a:off x="7865160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historyDelete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historyDelete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순서도: 수행의 시작/종료 48">
              <a:extLst>
                <a:ext uri="{FF2B5EF4-FFF2-40B4-BE49-F238E27FC236}">
                  <a16:creationId xmlns="" xmlns:a16="http://schemas.microsoft.com/office/drawing/2014/main" id="{77E8772E-80DB-4E2E-A39E-C4F8CA1BB9FD}"/>
                </a:ext>
              </a:extLst>
            </p:cNvPr>
            <p:cNvSpPr/>
            <p:nvPr/>
          </p:nvSpPr>
          <p:spPr>
            <a:xfrm>
              <a:off x="7865160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int</a:t>
              </a: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6B883182-F9F3-4F0A-91CA-9D164DCAB1EF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고객후기 삭제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292427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Controller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C8699104-C4D1-4BBF-A6F6-019865740DDE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49080F3-4F83-47F7-8D1B-359E430819DF}"/>
              </a:ext>
            </a:extLst>
          </p:cNvPr>
          <p:cNvSpPr txBox="1"/>
          <p:nvPr/>
        </p:nvSpPr>
        <p:spPr>
          <a:xfrm>
            <a:off x="677723" y="1834214"/>
            <a:ext cx="447132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</a:rPr>
              <a:t>관리자 후기 삭제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</a:rPr>
              <a:t>(value = </a:t>
            </a:r>
            <a:r>
              <a:rPr lang="en-US" altLang="ko-KR" sz="1200" dirty="0">
                <a:solidFill>
                  <a:srgbClr val="2A00FF"/>
                </a:solidFill>
              </a:rPr>
              <a:t>"/</a:t>
            </a:r>
            <a:r>
              <a:rPr lang="en-US" altLang="ko-KR" sz="1200" dirty="0" err="1">
                <a:solidFill>
                  <a:srgbClr val="2A00FF"/>
                </a:solidFill>
              </a:rPr>
              <a:t>reviewDel</a:t>
            </a:r>
            <a:r>
              <a:rPr lang="en-US" altLang="ko-KR" sz="1200" dirty="0">
                <a:solidFill>
                  <a:srgbClr val="2A00FF"/>
                </a:solidFill>
              </a:rPr>
              <a:t>"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ModelAndView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reviewListDel</a:t>
            </a:r>
            <a:r>
              <a:rPr lang="en-US" altLang="ko-KR" sz="1200" dirty="0">
                <a:solidFill>
                  <a:srgbClr val="000000"/>
                </a:solidFill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</a:rPr>
              <a:t>vcode</a:t>
            </a:r>
            <a:r>
              <a:rPr lang="en-US" altLang="ko-KR" sz="1200" dirty="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"/</a:t>
            </a:r>
            <a:r>
              <a:rPr lang="en-US" altLang="ko-KR" sz="1200" i="1" dirty="0" err="1">
                <a:solidFill>
                  <a:srgbClr val="2A00FF"/>
                </a:solidFill>
              </a:rPr>
              <a:t>reviewDel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</a:rPr>
              <a:t>리뷰 삭제하는 중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</a:rPr>
              <a:t>mav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</a:rPr>
              <a:t>reviewService</a:t>
            </a:r>
            <a:r>
              <a:rPr lang="en-US" altLang="ko-KR" sz="1200" dirty="0" err="1">
                <a:solidFill>
                  <a:srgbClr val="000000"/>
                </a:solidFill>
              </a:rPr>
              <a:t>.reviewListDel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</a:rPr>
              <a:t>vcode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C0"/>
                </a:solidFill>
              </a:rPr>
              <a:t>mav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A92CC86-06C0-42D4-A527-8139654BD833}"/>
              </a:ext>
            </a:extLst>
          </p:cNvPr>
          <p:cNvSpPr txBox="1"/>
          <p:nvPr/>
        </p:nvSpPr>
        <p:spPr>
          <a:xfrm>
            <a:off x="677724" y="3526984"/>
            <a:ext cx="85505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just" latinLnBrk="1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클라이언트에서 요청한 값을 </a:t>
            </a:r>
            <a:r>
              <a:rPr lang="en-US" altLang="ko-KR" sz="1200" b="0" i="0" dirty="0" err="1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vcode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에 넣는다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.</a:t>
            </a:r>
          </a:p>
          <a:p>
            <a:pPr marL="228600" lvl="0" indent="-228600" algn="just" latinLnBrk="1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b="0" i="0" dirty="0" err="1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reviewService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에 있는 </a:t>
            </a:r>
            <a:r>
              <a:rPr lang="en-US" altLang="ko-KR" sz="1200" b="0" i="0" dirty="0" err="1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reviewListDel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(</a:t>
            </a:r>
            <a:r>
              <a:rPr lang="en-US" altLang="ko-KR" sz="1200" b="0" i="0" dirty="0" err="1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vcode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)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를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 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실행한다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6985F51-574A-44BE-8E69-37784EFC490D}"/>
              </a:ext>
            </a:extLst>
          </p:cNvPr>
          <p:cNvGrpSpPr/>
          <p:nvPr/>
        </p:nvGrpSpPr>
        <p:grpSpPr>
          <a:xfrm>
            <a:off x="522876" y="2231644"/>
            <a:ext cx="309693" cy="253916"/>
            <a:chOff x="4099027" y="936729"/>
            <a:chExt cx="309693" cy="253916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86E0B08F-5CB9-4C35-A126-4AB5A05B0BE0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053FA15E-A0FD-47E1-8C0B-55698BE0183A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2536AC16-CF65-4E08-BB85-1257BD572CAC}"/>
              </a:ext>
            </a:extLst>
          </p:cNvPr>
          <p:cNvGrpSpPr/>
          <p:nvPr/>
        </p:nvGrpSpPr>
        <p:grpSpPr>
          <a:xfrm>
            <a:off x="522875" y="2752356"/>
            <a:ext cx="309693" cy="253916"/>
            <a:chOff x="4099027" y="936729"/>
            <a:chExt cx="309693" cy="253916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AFEF7932-0962-416B-B536-A4C7F19D3015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E624A143-F7C7-44F4-A8A8-24169C0149D0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제목 2">
            <a:extLst>
              <a:ext uri="{FF2B5EF4-FFF2-40B4-BE49-F238E27FC236}">
                <a16:creationId xmlns="" xmlns:a16="http://schemas.microsoft.com/office/drawing/2014/main" id="{FB9E7516-4BD3-45B9-A55B-F43AA09A7A34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고객후기 삭제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95727224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302E28E-B465-4A1A-B03E-9ECE1B54272C}"/>
              </a:ext>
            </a:extLst>
          </p:cNvPr>
          <p:cNvSpPr txBox="1"/>
          <p:nvPr/>
        </p:nvSpPr>
        <p:spPr>
          <a:xfrm>
            <a:off x="677724" y="1834214"/>
            <a:ext cx="499144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</a:rPr>
              <a:t>관리자 후기 리스트 삭제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</a:rPr>
              <a:t>@Transactional</a:t>
            </a:r>
            <a:r>
              <a:rPr lang="en-US" altLang="ko-KR" sz="1200" dirty="0">
                <a:solidFill>
                  <a:srgbClr val="000000"/>
                </a:solidFill>
              </a:rPr>
              <a:t>(rollbackFor = </a:t>
            </a:r>
            <a:r>
              <a:rPr lang="en-US" altLang="ko-KR" sz="1200" dirty="0" err="1">
                <a:solidFill>
                  <a:srgbClr val="000000"/>
                </a:solidFill>
              </a:rPr>
              <a:t>Exception.</a:t>
            </a:r>
            <a:r>
              <a:rPr lang="en-US" altLang="ko-KR" sz="1200" dirty="0" err="1">
                <a:solidFill>
                  <a:srgbClr val="7F0055"/>
                </a:solidFill>
              </a:rPr>
              <a:t>class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ModelAndView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reviewListDel</a:t>
            </a:r>
            <a:r>
              <a:rPr lang="en-US" altLang="ko-KR" sz="1200" dirty="0">
                <a:solidFill>
                  <a:srgbClr val="000000"/>
                </a:solidFill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</a:rPr>
              <a:t>vcode</a:t>
            </a:r>
            <a:r>
              <a:rPr lang="en-US" altLang="ko-KR" sz="1200" dirty="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</a:rPr>
              <a:t>mav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>
                <a:solidFill>
                  <a:srgbClr val="7F0055"/>
                </a:solidFill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ModelAndView</a:t>
            </a:r>
            <a:r>
              <a:rPr lang="en-US" altLang="ko-KR" sz="1200" dirty="0">
                <a:solidFill>
                  <a:srgbClr val="000000"/>
                </a:solidFill>
              </a:rPr>
              <a:t>();</a:t>
            </a:r>
          </a:p>
          <a:p>
            <a:pPr algn="l"/>
            <a:endParaRPr lang="ko-KR" altLang="en-US" sz="1200" dirty="0"/>
          </a:p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</a:rPr>
              <a:t>후기 </a:t>
            </a:r>
            <a:r>
              <a:rPr lang="en-US" altLang="ko-KR" sz="1200" dirty="0">
                <a:solidFill>
                  <a:srgbClr val="3F7F5F"/>
                </a:solidFill>
              </a:rPr>
              <a:t>history </a:t>
            </a:r>
            <a:r>
              <a:rPr lang="ko-KR" altLang="en-US" sz="1200" dirty="0">
                <a:solidFill>
                  <a:srgbClr val="3F7F5F"/>
                </a:solidFill>
              </a:rPr>
              <a:t>삭제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</a:rPr>
              <a:t>HistoryDel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</a:rPr>
              <a:t>reviewMapper</a:t>
            </a:r>
            <a:r>
              <a:rPr lang="en-US" altLang="ko-KR" sz="1200" dirty="0" err="1">
                <a:solidFill>
                  <a:srgbClr val="000000"/>
                </a:solidFill>
              </a:rPr>
              <a:t>.historyDelete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</a:rPr>
              <a:t>vcode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200" dirty="0"/>
          </a:p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</a:rPr>
              <a:t>후기 삭제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</a:rPr>
              <a:t>ReviewDel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</a:rPr>
              <a:t>reviewMapper</a:t>
            </a:r>
            <a:r>
              <a:rPr lang="en-US" altLang="ko-KR" sz="1200" dirty="0" err="1">
                <a:solidFill>
                  <a:srgbClr val="000000"/>
                </a:solidFill>
              </a:rPr>
              <a:t>.deleteReview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</a:rPr>
              <a:t>vcode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da-DK" altLang="ko-KR" sz="1200" dirty="0">
                <a:solidFill>
                  <a:srgbClr val="000000"/>
                </a:solidFill>
              </a:rPr>
              <a:t>System.</a:t>
            </a:r>
            <a:r>
              <a:rPr lang="da-DK" altLang="ko-KR" sz="1200" i="1" dirty="0">
                <a:solidFill>
                  <a:srgbClr val="0000C0"/>
                </a:solidFill>
              </a:rPr>
              <a:t>out</a:t>
            </a:r>
            <a:r>
              <a:rPr lang="da-DK" altLang="ko-KR" sz="1200" i="1" dirty="0">
                <a:solidFill>
                  <a:srgbClr val="000000"/>
                </a:solidFill>
              </a:rPr>
              <a:t>.println(</a:t>
            </a:r>
            <a:r>
              <a:rPr lang="da-DK" altLang="ko-KR" sz="1200" i="1" dirty="0">
                <a:solidFill>
                  <a:srgbClr val="2A00FF"/>
                </a:solidFill>
              </a:rPr>
              <a:t>"HistoryDel::"</a:t>
            </a:r>
            <a:r>
              <a:rPr lang="da-DK" altLang="ko-KR" sz="1200" i="1" dirty="0">
                <a:solidFill>
                  <a:srgbClr val="000000"/>
                </a:solidFill>
              </a:rPr>
              <a:t> + </a:t>
            </a:r>
            <a:r>
              <a:rPr lang="da-DK" altLang="ko-KR" sz="1200" i="1" dirty="0">
                <a:solidFill>
                  <a:srgbClr val="6A3E3E"/>
                </a:solidFill>
              </a:rPr>
              <a:t>HistoryDel</a:t>
            </a:r>
            <a:r>
              <a:rPr lang="da-DK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</a:rPr>
              <a:t>ReviewDel</a:t>
            </a:r>
            <a:r>
              <a:rPr lang="en-US" altLang="ko-KR" sz="1200" i="1" dirty="0">
                <a:solidFill>
                  <a:srgbClr val="2A00FF"/>
                </a:solidFill>
              </a:rPr>
              <a:t>::"</a:t>
            </a:r>
            <a:r>
              <a:rPr lang="en-US" altLang="ko-KR" sz="1200" i="1" dirty="0">
                <a:solidFill>
                  <a:srgbClr val="000000"/>
                </a:solidFill>
              </a:rPr>
              <a:t> + </a:t>
            </a:r>
            <a:r>
              <a:rPr lang="en-US" altLang="ko-KR" sz="1200" i="1" dirty="0" err="1">
                <a:solidFill>
                  <a:srgbClr val="6A3E3E"/>
                </a:solidFill>
              </a:rPr>
              <a:t>ReviewDel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C0"/>
                </a:solidFill>
              </a:rPr>
              <a:t>mav</a:t>
            </a:r>
            <a:r>
              <a:rPr lang="en-US" altLang="ko-KR" sz="1200" dirty="0" err="1">
                <a:solidFill>
                  <a:srgbClr val="000000"/>
                </a:solidFill>
              </a:rPr>
              <a:t>.setViewName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>
                <a:solidFill>
                  <a:srgbClr val="2A00FF"/>
                </a:solidFill>
              </a:rPr>
              <a:t>"redirect:/</a:t>
            </a:r>
            <a:r>
              <a:rPr lang="en-US" altLang="ko-KR" sz="1200" dirty="0" err="1">
                <a:solidFill>
                  <a:srgbClr val="2A00FF"/>
                </a:solidFill>
              </a:rPr>
              <a:t>a_reviewList</a:t>
            </a:r>
            <a:r>
              <a:rPr lang="en-US" altLang="ko-KR" sz="1200" dirty="0">
                <a:solidFill>
                  <a:srgbClr val="2A00FF"/>
                </a:solidFill>
              </a:rPr>
              <a:t>"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C0"/>
                </a:solidFill>
              </a:rPr>
              <a:t>mav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4EEA66F-078F-44B2-A407-BA69F2E96DDF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Service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C8699104-C4D1-4BBF-A6F6-019865740DDE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DBCFECE-B751-40B5-AF2B-48E65BCC1AF4}"/>
              </a:ext>
            </a:extLst>
          </p:cNvPr>
          <p:cNvSpPr txBox="1"/>
          <p:nvPr/>
        </p:nvSpPr>
        <p:spPr>
          <a:xfrm>
            <a:off x="677724" y="4819646"/>
            <a:ext cx="8550550" cy="144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ko-KR" altLang="en-US" sz="1200" dirty="0">
                <a:latin typeface="+mn-ea"/>
                <a:cs typeface="Times New Roman"/>
              </a:rPr>
              <a:t>반환할 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ModelAndView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mav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생성한다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0" i="0" u="none" strike="noStrike" dirty="0">
              <a:effectLst/>
              <a:latin typeface="맑은 고딕" panose="020B0503020000020004" pitchFamily="50" charset="-127"/>
            </a:endParaRP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nt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타입의 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historyDelete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vcode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interface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보내준다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0" i="0" u="none" strike="noStrike" dirty="0">
              <a:effectLst/>
              <a:latin typeface="맑은 고딕" panose="020B0503020000020004" pitchFamily="50" charset="-127"/>
            </a:endParaRP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nt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타입의 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deleteReview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vcode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interface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보내준다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kumimoji="0" lang="en-US" altLang="ko-K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setViewName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을 통해 이동할 페이지를 지정한다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Times New Roman"/>
              </a:rPr>
              <a:t>.</a:t>
            </a:r>
            <a:endParaRPr lang="ko-KR" altLang="ko-KR" sz="1800" b="0" i="0" u="none" strike="noStrike" dirty="0">
              <a:effectLst/>
              <a:latin typeface="맑은 고딕" panose="020B0503020000020004" pitchFamily="50" charset="-127"/>
            </a:endParaRP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b="0" i="0" u="none" strike="noStrike" kern="120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ModelAndView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객체를 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반환한다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0" i="0" u="none" strike="noStrike" dirty="0"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D0A2467A-0A42-47AB-BDAF-A6BF75674378}"/>
              </a:ext>
            </a:extLst>
          </p:cNvPr>
          <p:cNvGrpSpPr/>
          <p:nvPr/>
        </p:nvGrpSpPr>
        <p:grpSpPr>
          <a:xfrm>
            <a:off x="522877" y="2400217"/>
            <a:ext cx="309693" cy="253916"/>
            <a:chOff x="4099027" y="936729"/>
            <a:chExt cx="309693" cy="253916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E07DD6C9-78EE-452B-AD89-0321C5BD48E6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8AFA3171-4E8E-4B9F-98CA-5BFCA3F4301F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408028AA-C755-427B-93A1-81BF6E9C8646}"/>
              </a:ext>
            </a:extLst>
          </p:cNvPr>
          <p:cNvGrpSpPr/>
          <p:nvPr/>
        </p:nvGrpSpPr>
        <p:grpSpPr>
          <a:xfrm>
            <a:off x="522876" y="2920757"/>
            <a:ext cx="309693" cy="253916"/>
            <a:chOff x="4099027" y="936729"/>
            <a:chExt cx="309693" cy="253916"/>
          </a:xfrm>
        </p:grpSpPr>
        <p:sp>
          <p:nvSpPr>
            <p:cNvPr id="20" name="타원 19">
              <a:extLst>
                <a:ext uri="{FF2B5EF4-FFF2-40B4-BE49-F238E27FC236}">
                  <a16:creationId xmlns="" xmlns:a16="http://schemas.microsoft.com/office/drawing/2014/main" id="{A1149657-9EFF-465C-884D-7BDF1CCFEC64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C193292F-2D30-4870-BEEE-F79F9E95404D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177163E1-6426-48BD-92BA-3D98ED2CFDAD}"/>
              </a:ext>
            </a:extLst>
          </p:cNvPr>
          <p:cNvGrpSpPr/>
          <p:nvPr/>
        </p:nvGrpSpPr>
        <p:grpSpPr>
          <a:xfrm>
            <a:off x="522875" y="3482993"/>
            <a:ext cx="309693" cy="253916"/>
            <a:chOff x="4099027" y="936729"/>
            <a:chExt cx="309693" cy="253916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24CE379F-945C-4DA5-A9B0-AF3A1A41DEA1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CDB564F0-4282-4131-B2A0-DFEE35041B91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3A769078-760E-4E36-9385-ACEEB5FAF986}"/>
              </a:ext>
            </a:extLst>
          </p:cNvPr>
          <p:cNvGrpSpPr/>
          <p:nvPr/>
        </p:nvGrpSpPr>
        <p:grpSpPr>
          <a:xfrm>
            <a:off x="522874" y="4045229"/>
            <a:ext cx="309693" cy="253916"/>
            <a:chOff x="4099027" y="936729"/>
            <a:chExt cx="309693" cy="253916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D544704B-664E-4BE4-A127-83A6A0CBE4D0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1E016D3C-F35C-4AB6-8123-A4C02EDFC4BD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39443F69-791C-4356-B427-99D7C5CC258A}"/>
              </a:ext>
            </a:extLst>
          </p:cNvPr>
          <p:cNvGrpSpPr/>
          <p:nvPr/>
        </p:nvGrpSpPr>
        <p:grpSpPr>
          <a:xfrm>
            <a:off x="522873" y="4249114"/>
            <a:ext cx="309693" cy="253916"/>
            <a:chOff x="4099027" y="936729"/>
            <a:chExt cx="309693" cy="253916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DE832262-C911-4CE2-9D20-D0631EDE1B5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DEF3348C-F4FC-4FD0-BA30-36CFB00792EB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제목 2">
            <a:extLst>
              <a:ext uri="{FF2B5EF4-FFF2-40B4-BE49-F238E27FC236}">
                <a16:creationId xmlns="" xmlns:a16="http://schemas.microsoft.com/office/drawing/2014/main" id="{24871C71-651D-46B2-B20B-D55C0BC1ECEC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고객후기 삭제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12082316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F874DA89-E1BB-4B8F-BCD5-3DE13C69420D}"/>
              </a:ext>
            </a:extLst>
          </p:cNvPr>
          <p:cNvSpPr txBox="1"/>
          <p:nvPr/>
        </p:nvSpPr>
        <p:spPr>
          <a:xfrm>
            <a:off x="677724" y="1834214"/>
            <a:ext cx="92282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</a:rPr>
              <a:t>리뷰 </a:t>
            </a:r>
            <a:r>
              <a:rPr lang="en-US" altLang="ko-KR" sz="1200" dirty="0">
                <a:solidFill>
                  <a:srgbClr val="3F7F5F"/>
                </a:solidFill>
              </a:rPr>
              <a:t>history </a:t>
            </a:r>
            <a:r>
              <a:rPr lang="ko-KR" altLang="en-US" sz="1200" dirty="0">
                <a:solidFill>
                  <a:srgbClr val="3F7F5F"/>
                </a:solidFill>
              </a:rPr>
              <a:t>삭제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7F0055"/>
                </a:solidFill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historyDelete</a:t>
            </a:r>
            <a:r>
              <a:rPr lang="en-US" altLang="ko-KR" sz="1200" dirty="0">
                <a:solidFill>
                  <a:srgbClr val="000000"/>
                </a:solidFill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</a:rPr>
              <a:t>vcode</a:t>
            </a:r>
            <a:r>
              <a:rPr lang="en-US" altLang="ko-KR" sz="1200" dirty="0">
                <a:solidFill>
                  <a:srgbClr val="000000"/>
                </a:solidFill>
              </a:rPr>
              <a:t>); </a:t>
            </a:r>
          </a:p>
          <a:p>
            <a:pPr algn="l"/>
            <a:endParaRPr lang="en-US" altLang="ko-KR" sz="1200" dirty="0">
              <a:solidFill>
                <a:srgbClr val="000000"/>
              </a:solidFill>
            </a:endParaRPr>
          </a:p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</a:rPr>
              <a:t>리뷰 삭제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deleteReview</a:t>
            </a:r>
            <a:r>
              <a:rPr lang="en-US" altLang="ko-KR" sz="1200" dirty="0">
                <a:solidFill>
                  <a:srgbClr val="000000"/>
                </a:solidFill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</a:rPr>
              <a:t>vcode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  <a:endParaRPr lang="ko-KR" altLang="en-US" sz="1200" dirty="0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0C5FC04-5B08-4849-999D-CE09A0F0F342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Interface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제목 2">
            <a:extLst>
              <a:ext uri="{FF2B5EF4-FFF2-40B4-BE49-F238E27FC236}">
                <a16:creationId xmlns="" xmlns:a16="http://schemas.microsoft.com/office/drawing/2014/main" id="{1A6DBF82-6FF7-4094-83A9-103ED6F2FC7D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A4EA7076-5584-4F6F-8311-A036D53C2AC2}"/>
              </a:ext>
            </a:extLst>
          </p:cNvPr>
          <p:cNvSpPr txBox="1"/>
          <p:nvPr/>
        </p:nvSpPr>
        <p:spPr>
          <a:xfrm>
            <a:off x="677724" y="2971413"/>
            <a:ext cx="9228276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Interface(</a:t>
            </a:r>
            <a:r>
              <a:rPr lang="en-US" altLang="ko-KR" sz="1200" dirty="0" err="1"/>
              <a:t>ReviewMapper</a:t>
            </a:r>
            <a:r>
              <a:rPr lang="en-US" altLang="ko-KR" sz="1200" dirty="0"/>
              <a:t>)</a:t>
            </a:r>
            <a:r>
              <a:rPr lang="ko-KR" altLang="en-US" sz="1200" dirty="0"/>
              <a:t>를 참조해 </a:t>
            </a:r>
            <a:r>
              <a:rPr lang="en-US" altLang="ko-KR" sz="1200" dirty="0"/>
              <a:t>Mapper id = “</a:t>
            </a:r>
            <a:r>
              <a:rPr lang="en-US" altLang="ko-KR" sz="1200" dirty="0" err="1">
                <a:solidFill>
                  <a:srgbClr val="000000"/>
                </a:solidFill>
              </a:rPr>
              <a:t>historyDelete</a:t>
            </a:r>
            <a:r>
              <a:rPr lang="en-US" altLang="ko-KR" sz="1200" dirty="0"/>
              <a:t>”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Interface(</a:t>
            </a:r>
            <a:r>
              <a:rPr lang="en-US" altLang="ko-KR" sz="1200" dirty="0" err="1"/>
              <a:t>ReviewMapper</a:t>
            </a:r>
            <a:r>
              <a:rPr lang="en-US" altLang="ko-KR" sz="1200" dirty="0"/>
              <a:t>)</a:t>
            </a:r>
            <a:r>
              <a:rPr lang="ko-KR" altLang="en-US" sz="1200" dirty="0"/>
              <a:t>를 참조해 </a:t>
            </a:r>
            <a:r>
              <a:rPr lang="en-US" altLang="ko-KR" sz="1200" dirty="0"/>
              <a:t>Mapper id = “</a:t>
            </a:r>
            <a:r>
              <a:rPr lang="en-US" altLang="ko-KR" sz="1200" dirty="0" err="1">
                <a:solidFill>
                  <a:srgbClr val="000000"/>
                </a:solidFill>
              </a:rPr>
              <a:t>deleteReview</a:t>
            </a:r>
            <a:r>
              <a:rPr lang="en-US" altLang="ko-KR" sz="1200" dirty="0"/>
              <a:t>”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78C9BCE8-8A15-4DC9-B665-2774046995E9}"/>
              </a:ext>
            </a:extLst>
          </p:cNvPr>
          <p:cNvGrpSpPr/>
          <p:nvPr/>
        </p:nvGrpSpPr>
        <p:grpSpPr>
          <a:xfrm>
            <a:off x="522877" y="2015585"/>
            <a:ext cx="309693" cy="253916"/>
            <a:chOff x="4099027" y="936729"/>
            <a:chExt cx="309693" cy="253916"/>
          </a:xfrm>
        </p:grpSpPr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704FCDD0-70FB-4F79-AEE3-06C0B45B07B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A5E634E2-4FEA-4355-9531-8EAC273E62EB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0A3BAD4D-C57B-40B4-AE17-648977A4CE3F}"/>
              </a:ext>
            </a:extLst>
          </p:cNvPr>
          <p:cNvGrpSpPr/>
          <p:nvPr/>
        </p:nvGrpSpPr>
        <p:grpSpPr>
          <a:xfrm>
            <a:off x="526834" y="2595961"/>
            <a:ext cx="309693" cy="253916"/>
            <a:chOff x="4099027" y="936729"/>
            <a:chExt cx="309693" cy="253916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851BAD82-2E25-4754-AED4-2296FC391CAD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B7F184DF-0D4D-436E-8EAB-E3AF7E18D18F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제목 2">
            <a:extLst>
              <a:ext uri="{FF2B5EF4-FFF2-40B4-BE49-F238E27FC236}">
                <a16:creationId xmlns="" xmlns:a16="http://schemas.microsoft.com/office/drawing/2014/main" id="{034BBC66-4C86-4C46-810E-E65AC3853264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고객후기 삭제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9228651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EFE97C7-7FC7-44D9-AC41-B0F2D3F96FF3}"/>
              </a:ext>
            </a:extLst>
          </p:cNvPr>
          <p:cNvSpPr txBox="1"/>
          <p:nvPr/>
        </p:nvSpPr>
        <p:spPr>
          <a:xfrm>
            <a:off x="677723" y="1832789"/>
            <a:ext cx="92282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</a:rPr>
              <a:t>리뷰 </a:t>
            </a:r>
            <a:r>
              <a:rPr lang="en-US" altLang="ko-KR" sz="1200" dirty="0">
                <a:solidFill>
                  <a:srgbClr val="3F5FBF"/>
                </a:solidFill>
              </a:rPr>
              <a:t>history </a:t>
            </a:r>
            <a:r>
              <a:rPr lang="ko-KR" altLang="en-US" sz="1200" dirty="0">
                <a:solidFill>
                  <a:srgbClr val="3F5FBF"/>
                </a:solidFill>
              </a:rPr>
              <a:t>삭제 </a:t>
            </a:r>
            <a:r>
              <a:rPr lang="en-US" altLang="ko-KR" sz="12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</a:rPr>
              <a:t>historyDelete</a:t>
            </a:r>
            <a:r>
              <a:rPr lang="en-US" altLang="ko-KR" sz="1200" i="1" dirty="0">
                <a:solidFill>
                  <a:srgbClr val="2A00FF"/>
                </a:solidFill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DELETE FROM HISTORY WHERE HI_VCODE= #{VCODE}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</a:rPr>
              <a:t>&gt;</a:t>
            </a:r>
            <a:endParaRPr lang="ko-KR" altLang="en-US" sz="1200" dirty="0"/>
          </a:p>
          <a:p>
            <a:pPr algn="l"/>
            <a:endParaRPr lang="en-US" altLang="ko-KR" sz="1200" dirty="0">
              <a:solidFill>
                <a:srgbClr val="3F5FBF"/>
              </a:solidFill>
            </a:endParaRPr>
          </a:p>
          <a:p>
            <a:pPr algn="l"/>
            <a:r>
              <a:rPr lang="en-US" altLang="ko-KR" sz="1200" dirty="0">
                <a:solidFill>
                  <a:srgbClr val="3F5FBF"/>
                </a:solidFill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</a:rPr>
              <a:t>리뷰 삭제 </a:t>
            </a:r>
            <a:r>
              <a:rPr lang="en-US" altLang="ko-KR" sz="12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</a:rPr>
              <a:t>delete </a:t>
            </a:r>
            <a:r>
              <a:rPr lang="en-US" altLang="ko-KR" sz="1200" dirty="0">
                <a:solidFill>
                  <a:srgbClr val="7F007F"/>
                </a:solidFill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</a:rPr>
              <a:t>deleteReview</a:t>
            </a:r>
            <a:r>
              <a:rPr lang="en-US" altLang="ko-KR" sz="1200" i="1" dirty="0">
                <a:solidFill>
                  <a:srgbClr val="2A00FF"/>
                </a:solidFill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"String"</a:t>
            </a:r>
            <a:r>
              <a:rPr lang="en-US" altLang="ko-KR" sz="12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DELETE FROM REVIEW WHERE VCODE = #{vcode}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</a:rPr>
              <a:t>delete</a:t>
            </a:r>
            <a:r>
              <a:rPr lang="en-US" altLang="ko-KR" sz="1200" dirty="0">
                <a:solidFill>
                  <a:srgbClr val="008080"/>
                </a:solidFill>
              </a:rPr>
              <a:t>&gt;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A1C66B62-B156-4EE8-9834-302690E3C51E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Mapper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제목 2">
            <a:extLst>
              <a:ext uri="{FF2B5EF4-FFF2-40B4-BE49-F238E27FC236}">
                <a16:creationId xmlns="" xmlns:a16="http://schemas.microsoft.com/office/drawing/2014/main" id="{1A6DBF82-6FF7-4094-83A9-103ED6F2FC7D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6EC2C27-8ACA-45D9-954C-5B3A871DB621}"/>
              </a:ext>
            </a:extLst>
          </p:cNvPr>
          <p:cNvSpPr txBox="1"/>
          <p:nvPr/>
        </p:nvSpPr>
        <p:spPr>
          <a:xfrm>
            <a:off x="677722" y="3708800"/>
            <a:ext cx="9228276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/>
              <a:t>DB</a:t>
            </a:r>
            <a:r>
              <a:rPr lang="ko-KR" altLang="en-US" sz="1200" dirty="0"/>
              <a:t>의 </a:t>
            </a:r>
            <a:r>
              <a:rPr lang="en-US" altLang="ko-KR" sz="1200" dirty="0">
                <a:solidFill>
                  <a:srgbClr val="000000"/>
                </a:solidFill>
              </a:rPr>
              <a:t>REVIEW</a:t>
            </a:r>
            <a:r>
              <a:rPr lang="ko-KR" altLang="en-US" sz="1200" dirty="0">
                <a:solidFill>
                  <a:srgbClr val="000000"/>
                </a:solidFill>
              </a:rPr>
              <a:t>테이블에서 </a:t>
            </a:r>
            <a:r>
              <a:rPr lang="en-US" altLang="ko-KR" sz="1200" dirty="0" err="1">
                <a:solidFill>
                  <a:srgbClr val="000000"/>
                </a:solidFill>
              </a:rPr>
              <a:t>vcode</a:t>
            </a:r>
            <a:r>
              <a:rPr lang="ko-KR" altLang="en-US" sz="1200" dirty="0">
                <a:solidFill>
                  <a:srgbClr val="000000"/>
                </a:solidFill>
              </a:rPr>
              <a:t>를 조회하여 데이터를 </a:t>
            </a:r>
            <a:r>
              <a:rPr lang="ko-KR" altLang="en-US" sz="1200" dirty="0"/>
              <a:t>삭제한다</a:t>
            </a:r>
            <a:r>
              <a:rPr lang="en-US" altLang="ko-KR" sz="1200" dirty="0"/>
              <a:t>.</a:t>
            </a:r>
          </a:p>
        </p:txBody>
      </p:sp>
      <p:sp>
        <p:nvSpPr>
          <p:cNvPr id="8" name="제목 2">
            <a:extLst>
              <a:ext uri="{FF2B5EF4-FFF2-40B4-BE49-F238E27FC236}">
                <a16:creationId xmlns="" xmlns:a16="http://schemas.microsoft.com/office/drawing/2014/main" id="{C980536E-602F-4719-87D3-6AF3F674030A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고객후기 삭제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8404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5900" cy="1493938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882369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import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com.memberBoard.dto.MemberDTO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memberJoin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MemberDTO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memberDTO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  <a:endParaRPr lang="en-US" altLang="en-US" sz="12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4297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joinMember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를 선언하여 타입을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로 하고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객체화한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를 통해 데이터를 편리하게 가져올 수 있다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22460" cy="1552090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220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Verdana"/>
                        </a:rPr>
                        <a:t>&lt;!–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Verdana"/>
                        </a:rPr>
                        <a:t>일반 회원가입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Verdana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Verdana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Verdana"/>
                        </a:rPr>
                        <a:t>insert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Verdana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Verdana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Verdana"/>
                        </a:rPr>
                        <a:t>“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Verdana"/>
                        </a:rPr>
                        <a:t>joinMember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Verdana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Verdana"/>
                        </a:rPr>
                        <a:t>parameterType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Verdana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Verdana"/>
                        </a:rPr>
                        <a:t>“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Verdana"/>
                        </a:rPr>
                        <a:t>com.Hotel.dto.MemberDTO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Verdana"/>
                        </a:rPr>
                        <a:t>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Verdana"/>
                        </a:rPr>
                        <a:t>&gt;</a:t>
                      </a:r>
                    </a:p>
                    <a:p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Verdana"/>
                        </a:rPr>
                        <a:t>  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MEMBERS(MCODE,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MID, MPASSWORD, MNAME, MPHONE, MBIRTH, MEMAIL)</a:t>
                      </a: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VALUES(#{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mcode</a:t>
                      </a:r>
                      <a:r>
                        <a:rPr lang="en-US" altLang="ko-KR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},#{mid},#{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mpassword</a:t>
                      </a:r>
                      <a:r>
                        <a:rPr lang="en-US" altLang="ko-KR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},#{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mname</a:t>
                      </a:r>
                      <a:r>
                        <a:rPr lang="en-US" altLang="ko-KR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},#{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mphone</a:t>
                      </a:r>
                      <a:r>
                        <a:rPr lang="en-US" altLang="ko-KR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},#{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mbirth</a:t>
                      </a:r>
                      <a:r>
                        <a:rPr lang="en-US" altLang="ko-KR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},#{</a:t>
                      </a:r>
                      <a:r>
                        <a:rPr lang="en-US" altLang="ko-KR" sz="1200" u="sng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memail</a:t>
                      </a:r>
                      <a:r>
                        <a:rPr lang="en-US" altLang="ko-KR" sz="1200" u="sng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})</a:t>
                      </a:r>
                    </a:p>
                    <a:p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Verdana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Verdana"/>
                        </a:rPr>
                        <a:t>insert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Verdana"/>
                        </a:rPr>
                        <a:t>&gt;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05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담긴 정보를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MEMBER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테이블을 조회하여 해당하는 값을 모두 넣어준다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70476" y="1913739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1160" y="4130266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일반 회원가입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499652" y="1677456"/>
            <a:ext cx="358563" cy="261610"/>
            <a:chOff x="4099027" y="918107"/>
            <a:chExt cx="358563" cy="261610"/>
          </a:xfrm>
        </p:grpSpPr>
        <p:sp>
          <p:nvSpPr>
            <p:cNvPr id="17" name="타원 1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2084658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>
            <a:extLst>
              <a:ext uri="{FF2B5EF4-FFF2-40B4-BE49-F238E27FC236}">
                <a16:creationId xmlns="" xmlns:a16="http://schemas.microsoft.com/office/drawing/2014/main" id="{C980536E-602F-4719-87D3-6AF3F674030A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고객후기 삭제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8D4CF690-17D0-4C63-91F4-793E2F098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07" y="802237"/>
            <a:ext cx="7212586" cy="562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01794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restaurantForm.jsp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38199" y="3094340"/>
            <a:ext cx="1677377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rPr>
              <a:t>adminRestaurantList</a:t>
            </a:r>
            <a:r>
              <a:rPr lang="en-US" altLang="ko-KR" sz="1000" dirty="0" err="1">
                <a:solidFill>
                  <a:schemeClr val="tx1"/>
                </a:solidFill>
              </a:rPr>
              <a:t>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69200" y="2034411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mapperId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JoinRestaurant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623862" y="30607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1948363" y="1800705"/>
            <a:ext cx="1736995" cy="1129123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Mapping: “/</a:t>
            </a:r>
            <a:r>
              <a:rPr lang="en-US" altLang="ko-KR" sz="1000" dirty="0" err="1">
                <a:solidFill>
                  <a:schemeClr val="tx1"/>
                </a:solidFill>
              </a:rPr>
              <a:t>JoinRestaurantForm</a:t>
            </a:r>
            <a:r>
              <a:rPr lang="en-US" altLang="ko-KR" sz="1000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Method: 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JoinRestaurant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RestaurantDTO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6A3E3E"/>
                </a:solidFill>
                <a:latin typeface="맑은 고딕" panose="020B0503020000020004" pitchFamily="50" charset="-127"/>
              </a:rPr>
              <a:t>restaurantDTO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CityDTO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6A3E3E"/>
                </a:solidFill>
                <a:latin typeface="맑은 고딕" panose="020B0503020000020004" pitchFamily="50" charset="-127"/>
              </a:rPr>
              <a:t>cityDTO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46643"/>
            <a:ext cx="1613417" cy="783933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JoinRestaurant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RestaurantDTO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6A3E3E"/>
                </a:solidFill>
                <a:latin typeface="맑은 고딕" panose="020B0503020000020004" pitchFamily="50" charset="-127"/>
              </a:rPr>
              <a:t>restaurantDTO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, </a:t>
            </a:r>
            <a:r>
              <a:rPr lang="en-US" altLang="ko-KR" sz="1000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CityDTO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dirty="0" err="1">
                <a:solidFill>
                  <a:srgbClr val="6A3E3E"/>
                </a:solidFill>
                <a:latin typeface="맑은 고딕" panose="020B0503020000020004" pitchFamily="50" charset="-127"/>
              </a:rPr>
              <a:t>cityDTO</a:t>
            </a:r>
            <a:r>
              <a:rPr lang="en-US" altLang="ko-KR" sz="1000" dirty="0">
                <a:solidFill>
                  <a:srgbClr val="000000"/>
                </a:solidFill>
                <a:latin typeface="맑은 고딕" panose="020B0503020000020004" pitchFamily="50" charset="-127"/>
              </a:rPr>
              <a:t>)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691810" y="1984180"/>
            <a:ext cx="1544015" cy="661021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JoinRestaurant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(</a:t>
            </a:r>
            <a:r>
              <a:rPr lang="en-US" altLang="ko-KR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RestaurantDTO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6A3E3E"/>
                </a:solidFill>
                <a:latin typeface="맑은 고딕" panose="020B0503020000020004" pitchFamily="50" charset="-127"/>
              </a:rPr>
              <a:t>restaurantDTO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);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68" name="직선 화살표 연결선 67"/>
          <p:cNvCxnSpPr/>
          <p:nvPr/>
        </p:nvCxnSpPr>
        <p:spPr>
          <a:xfrm flipH="1">
            <a:off x="1757094" y="336739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52017" y="3111149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ModelAndView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73500" y="3097612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ModelAndView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27771" y="3111149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</a:t>
            </a:r>
            <a:r>
              <a:rPr lang="ko-KR" altLang="en-US" sz="1200" dirty="0"/>
              <a:t>맛집 등록을 누르면 서버로 요청한다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값을 컨트롤러에서 받아 서비스에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전달받은 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해당 테이블에 값의 존재 여부를 확인인 후 결과값을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</a:t>
            </a:r>
            <a:r>
              <a:rPr lang="ko-KR" altLang="en-US" sz="1200" dirty="0"/>
              <a:t>에서 받은 값을 인터페이스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컨트롤러를 거쳐 클라이언트로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클라이언트에서 </a:t>
            </a:r>
            <a:r>
              <a:rPr lang="ko-KR" altLang="en-US" sz="1200" dirty="0" err="1"/>
              <a:t>응답받은</a:t>
            </a:r>
            <a:r>
              <a:rPr lang="ko-KR" altLang="en-US" sz="1200" dirty="0"/>
              <a:t> 값에 따라 페이지를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61610"/>
            <a:chOff x="4099027" y="918107"/>
            <a:chExt cx="358563" cy="261610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61610"/>
            <a:chOff x="4099027" y="918107"/>
            <a:chExt cx="358563" cy="261610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048" y="2730576"/>
            <a:ext cx="358563" cy="247796"/>
            <a:chOff x="4113268" y="917059"/>
            <a:chExt cx="358563" cy="24779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13268" y="917059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07199" y="28601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등록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1497029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374341" y="1711425"/>
          <a:ext cx="9385300" cy="3334106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649288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@Controller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class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CompanyController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private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관리자 맛집 </a:t>
                      </a:r>
                      <a:r>
                        <a:rPr lang="ko-KR" altLang="en-US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등록하는거</a:t>
                      </a:r>
                      <a:endParaRPr lang="ko-KR" altLang="en-US" sz="1200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</a:t>
                      </a:r>
                      <a:r>
                        <a:rPr lang="en-US" altLang="ko-KR" sz="1200" dirty="0" err="1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RequestMapping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JoinRestaurant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JoinRestaurant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throws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IllegalStateException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IOException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"/</a:t>
                      </a:r>
                      <a:r>
                        <a:rPr lang="en-US" altLang="ko-KR" sz="12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JoinRestaurant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companyService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.JoinRestaurant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84818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룸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리스트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RestaurantDTO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2.params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 가지고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companyService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있는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JoinRestaurant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실행시킨다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return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시킨다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47647" y="3002802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38066" y="3761264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8066" y="3970227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4BB59F81-8F4F-4C16-9CB9-75F341C909F1}"/>
              </a:ext>
            </a:extLst>
          </p:cNvPr>
          <p:cNvSpPr txBox="1">
            <a:spLocks/>
          </p:cNvSpPr>
          <p:nvPr/>
        </p:nvSpPr>
        <p:spPr>
          <a:xfrm>
            <a:off x="107199" y="28601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등록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288941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515165"/>
              </p:ext>
            </p:extLst>
          </p:nvPr>
        </p:nvGraphicFramePr>
        <p:xfrm>
          <a:off x="5119077" y="758952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JoinRestaurant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uuid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변수의 랜덤 고유 키를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Recode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Max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 설정을 위해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getRecode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If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문과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Integer.parseInt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사용해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문자형인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recode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숫자형으로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바꿔주고 조건에 맞게 코드가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씩 증가한다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6.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레스토랑 전체 주소를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get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으로 받은 값을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+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로 붙이고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Readdr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로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473501"/>
              </p:ext>
            </p:extLst>
          </p:nvPr>
        </p:nvGraphicFramePr>
        <p:xfrm>
          <a:off x="248145" y="1338644"/>
          <a:ext cx="4749592" cy="4861560"/>
        </p:xfrm>
        <a:graphic>
          <a:graphicData uri="http://schemas.openxmlformats.org/drawingml/2006/table">
            <a:tbl>
              <a:tblPr/>
              <a:tblGrid>
                <a:gridCol w="4749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9740">
                <a:tc>
                  <a:txBody>
                    <a:bodyPr/>
                    <a:lstStyle/>
                    <a:p>
                      <a:pPr algn="l"/>
                      <a:endParaRPr lang="ko-KR" altLang="en-US" sz="1100" b="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319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관리자 맛집 등록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JoinRestaurant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throws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IllegalStateException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IOException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UUID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uuid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UUID.</a:t>
                      </a:r>
                      <a:r>
                        <a:rPr lang="en-US" altLang="ko-KR" sz="1100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randomUUID</a:t>
                      </a:r>
                      <a:r>
                        <a:rPr lang="en-US" altLang="ko-KR" sz="11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레스토랑 코드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getRecode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"RE000"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recodeNum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Integer.</a:t>
                      </a:r>
                      <a:r>
                        <a:rPr lang="en-US" altLang="ko-KR" sz="11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parseInt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getRecode</a:t>
                      </a:r>
                      <a:r>
                        <a:rPr lang="en-US" altLang="ko-KR" sz="11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.substring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(2, 5)) + 1;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recodeNum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&lt; 10) {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"00"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recodeNum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recodeNum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&lt; 100) {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"0"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recodeNum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recodeNum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레스토랑 전체 주소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.setReaddr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"("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.getReaddr_postcode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")"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.getReaddr_address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.getReaddr_extraAddress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.getReaddr_detailAddress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9740">
                <a:tc>
                  <a:txBody>
                    <a:bodyPr/>
                    <a:lstStyle/>
                    <a:p>
                      <a:pPr algn="l"/>
                      <a:endParaRPr lang="en-US" altLang="ko-KR" sz="11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9753" y="163706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2018" y="2177239"/>
            <a:ext cx="358563" cy="261610"/>
            <a:chOff x="4113210" y="918698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3210" y="918698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939" y="2479572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2018" y="2988060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5618" y="3308257"/>
            <a:ext cx="358563" cy="261610"/>
            <a:chOff x="4114101" y="935179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114101" y="935179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7123" y="3630652"/>
            <a:ext cx="358563" cy="261610"/>
            <a:chOff x="4114101" y="935179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114101" y="935179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E19CA2D5-65F1-4B8E-B933-1BDAAF77F607}"/>
              </a:ext>
            </a:extLst>
          </p:cNvPr>
          <p:cNvSpPr txBox="1">
            <a:spLocks/>
          </p:cNvSpPr>
          <p:nvPr/>
        </p:nvSpPr>
        <p:spPr>
          <a:xfrm>
            <a:off x="107199" y="28601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등록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027479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2136895"/>
              </p:ext>
            </p:extLst>
          </p:nvPr>
        </p:nvGraphicFramePr>
        <p:xfrm>
          <a:off x="5224676" y="245660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getCtcode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cityDTO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Re_ctcode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ctcode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MultipartFile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사용해 사진 등록을 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savePath변수에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사진파일 저장소를 담는다.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파일 데이터를 지정한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file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6. recode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restaurantDTO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7.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refileName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을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restaurantDTO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8.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JoinRestaurant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restaurantDTO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9.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setViewName을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통해 이동할 페이지를 지정한다.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9065646"/>
              </p:ext>
            </p:extLst>
          </p:nvPr>
        </p:nvGraphicFramePr>
        <p:xfrm>
          <a:off x="277635" y="1331913"/>
          <a:ext cx="4749592" cy="5196840"/>
        </p:xfrm>
        <a:graphic>
          <a:graphicData uri="http://schemas.openxmlformats.org/drawingml/2006/table">
            <a:tbl>
              <a:tblPr/>
              <a:tblGrid>
                <a:gridCol w="474959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9740">
                <a:tc>
                  <a:txBody>
                    <a:bodyPr/>
                    <a:lstStyle/>
                    <a:p>
                      <a:pPr algn="l"/>
                      <a:endParaRPr lang="ko-KR" altLang="en-US" sz="1100" b="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3193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city</a:t>
                      </a:r>
                      <a:r>
                        <a:rPr lang="ko-KR" altLang="en-US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코드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cityMapper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.getCtcode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.setRe_ctcode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레스토랑 </a:t>
                      </a:r>
                      <a:r>
                        <a:rPr lang="ko-KR" altLang="en-US" sz="11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사진등록</a:t>
                      </a:r>
                      <a:endParaRPr lang="ko-KR" altLang="en-US" sz="1100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MultipartFile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.getRephoto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uuid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.toString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"_"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.getOriginalFilename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1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1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refileName</a:t>
                      </a:r>
                      <a:r>
                        <a:rPr lang="en-US" altLang="ko-KR" sz="11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::"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refileName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"C:\\Users\\1\\Documents\\workspace-spring-tool-suite-4-4.8.1.RELEASE\\Hotel\\src\\main\\webapp\\resources\\img\\restaurantFile\\"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레스토랑 사진이 비어있지 </a:t>
                      </a:r>
                      <a:r>
                        <a:rPr lang="ko-KR" altLang="en-US" sz="11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않을때</a:t>
                      </a:r>
                      <a:endParaRPr lang="ko-KR" altLang="en-US" sz="1100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(!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.isEmpty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 {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.transferTo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File(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refileName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.setRefilename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1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레스토랑 등록</a:t>
                      </a:r>
                    </a:p>
                    <a:p>
                      <a:pPr algn="l"/>
                      <a:r>
                        <a:rPr lang="en-US" altLang="ko-KR" sz="11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1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companyMapper</a:t>
                      </a:r>
                      <a:r>
                        <a:rPr lang="en-US" altLang="ko-KR" sz="11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.JoinRestaurant</a:t>
                      </a:r>
                      <a:r>
                        <a:rPr lang="en-US" altLang="ko-KR" sz="11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"redirect:/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adminRestaurantList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en-US" altLang="ko-KR" sz="11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39740">
                <a:tc>
                  <a:txBody>
                    <a:bodyPr/>
                    <a:lstStyle/>
                    <a:p>
                      <a:pPr algn="l"/>
                      <a:endParaRPr lang="en-US" altLang="ko-KR" sz="11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8863" y="1654116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0186" y="1855729"/>
            <a:ext cx="358563" cy="261610"/>
            <a:chOff x="4113210" y="918698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3210" y="918698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0185" y="2325795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68863" y="3137287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52578" y="4144124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80185" y="5839913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57534" y="5316836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8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52577" y="4619641"/>
            <a:ext cx="358563" cy="261610"/>
            <a:chOff x="4099027" y="918107"/>
            <a:chExt cx="358563" cy="261610"/>
          </a:xfrm>
        </p:grpSpPr>
        <p:sp>
          <p:nvSpPr>
            <p:cNvPr id="32" name="타원 3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5707" y="4783929"/>
            <a:ext cx="358563" cy="261610"/>
            <a:chOff x="4099027" y="918107"/>
            <a:chExt cx="358563" cy="261610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제목 2">
            <a:extLst>
              <a:ext uri="{FF2B5EF4-FFF2-40B4-BE49-F238E27FC236}">
                <a16:creationId xmlns="" xmlns:a16="http://schemas.microsoft.com/office/drawing/2014/main" id="{35A941FD-E6D6-4BF0-8DD9-09ABB26B219C}"/>
              </a:ext>
            </a:extLst>
          </p:cNvPr>
          <p:cNvSpPr txBox="1">
            <a:spLocks/>
          </p:cNvSpPr>
          <p:nvPr/>
        </p:nvSpPr>
        <p:spPr>
          <a:xfrm>
            <a:off x="107199" y="28601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등록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379111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14159" y="1480160"/>
          <a:ext cx="9105900" cy="1827938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014611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algn="l"/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   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레스토랑 등록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        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JoinRestaurant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       //max re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코드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        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getRecode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3226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JoinRestaurant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getRecode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47422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318414" y="3833360"/>
          <a:ext cx="9522460" cy="2595817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220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200" dirty="0" err="1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맛집등록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insert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JoinRestaurant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com.Hotel.dto.RestaurantDTO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INSERT INTO RESTAURANT(RE_CTCODE, RECODE, RE_NAME, READDR, REFILENAME,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REINTRO)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VALUES(#{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re_ctcode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 #{recode}, #{rename}, #{</a:t>
                      </a:r>
                      <a:r>
                        <a:rPr lang="en-US" altLang="ko-KR" sz="1200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readdr</a:t>
                      </a:r>
                      <a:r>
                        <a:rPr lang="en-US" altLang="ko-KR" sz="12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 #{</a:t>
                      </a:r>
                      <a:r>
                        <a:rPr lang="en-US" altLang="ko-KR" sz="1200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refilename</a:t>
                      </a:r>
                      <a:r>
                        <a:rPr lang="en-US" altLang="ko-KR" sz="12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 #{</a:t>
                      </a:r>
                      <a:r>
                        <a:rPr lang="en-US" altLang="ko-KR" sz="1200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reintro</a:t>
                      </a:r>
                      <a:r>
                        <a:rPr lang="en-US" altLang="ko-KR" sz="12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insert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200" dirty="0" err="1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맛집코드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1200" dirty="0" err="1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멕스값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 설정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getRecode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(MAX(RECODE)) FROM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056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1.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RestaurantDTO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담긴 정보를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RESTAURANT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테이블을 조회하여 해당하는 값을 모두 넣어준다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recode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MAX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값을 설정해준다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606637" y="1866070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39132" y="4184306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657904" y="2374193"/>
            <a:ext cx="358563" cy="261610"/>
            <a:chOff x="4099027" y="918107"/>
            <a:chExt cx="358563" cy="261610"/>
          </a:xfrm>
        </p:grpSpPr>
        <p:sp>
          <p:nvSpPr>
            <p:cNvPr id="17" name="타원 1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7811A87C-C5AA-4AE1-ACDA-52DBC7B18C5F}"/>
              </a:ext>
            </a:extLst>
          </p:cNvPr>
          <p:cNvSpPr txBox="1">
            <a:spLocks/>
          </p:cNvSpPr>
          <p:nvPr/>
        </p:nvSpPr>
        <p:spPr>
          <a:xfrm>
            <a:off x="107199" y="28601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등록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018995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="" xmlns:a16="http://schemas.microsoft.com/office/drawing/2014/main" id="{A735FBF5-D702-487F-AAFF-DB129316B4DC}"/>
              </a:ext>
            </a:extLst>
          </p:cNvPr>
          <p:cNvSpPr txBox="1">
            <a:spLocks/>
          </p:cNvSpPr>
          <p:nvPr/>
        </p:nvSpPr>
        <p:spPr>
          <a:xfrm>
            <a:off x="107199" y="28601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등록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E9BB1160-9F1A-4590-A447-DAE69633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004" y="996285"/>
            <a:ext cx="5667992" cy="534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50135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restaurantModify.jsp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adminRestaurantList.jsp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restaurantModify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786676"/>
            <a:ext cx="1562100" cy="1083517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 restaurantModify”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restaurantModify(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restaurantDTO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restaurantModify(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Map&lt;restaurantDTO,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restaurantModify(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입력값을 입력한 뒤 수정 버튼 클릭</a:t>
            </a:r>
            <a:r>
              <a:rPr lang="en-US" altLang="ko-KR" sz="1200"/>
              <a:t>, </a:t>
            </a:r>
            <a:r>
              <a:rPr lang="ko-KR" altLang="en-US" sz="1200"/>
              <a:t>해당 코드를 전송하며</a:t>
            </a:r>
            <a:r>
              <a:rPr lang="en-US" altLang="ko-KR" sz="1200"/>
              <a:t>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정보 수정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65188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106BF"/>
                          </a:solidFill>
                        </a:rPr>
                        <a:t>company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 = "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restaurantModify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restaurantModify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RestaurantDTO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restaurantDTO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throws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IllegalStateException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IOException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i="0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restaurantModify</a:t>
                      </a:r>
                      <a:endParaRPr lang="en-US" altLang="ko-KR" sz="12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0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.println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restaurantModify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0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.println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restaurantDTO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.getRecode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.restaurantModify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restaurantDTO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company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restaurantModify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restaurantDTO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-49917" y="3302388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CEF7E2B1-9F1A-4186-9274-DC2F4BF1F12B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정보 수정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31752"/>
              </p:ext>
            </p:extLst>
          </p:nvPr>
        </p:nvGraphicFramePr>
        <p:xfrm>
          <a:off x="410871" y="1652347"/>
          <a:ext cx="9385300" cy="486156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restaurantModify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throws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IllegalStateException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IOException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MultipartFile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"C:\\Users\\1\\Documents\\workspace-spring-tool-suite-4-4.8.1.RELEASE\\Hotel\\src\\main\\webapp\\resources\\img\\restaurantFile\\"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UUID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uuid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UUID.</a:t>
                      </a:r>
                      <a:r>
                        <a:rPr lang="en-US" altLang="ko-KR" sz="1100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randomUUID</a:t>
                      </a:r>
                      <a:r>
                        <a:rPr lang="en-US" altLang="ko-KR" sz="11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1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1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uuid</a:t>
                      </a:r>
                      <a:r>
                        <a:rPr lang="en-US" altLang="ko-KR" sz="11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.toString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.getRephoto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!=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.getRephoto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uuid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.toString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"_"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.getOriginalFilename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1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1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rephotoName</a:t>
                      </a:r>
                      <a:r>
                        <a:rPr lang="en-US" altLang="ko-KR" sz="11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 : "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rephotoName</a:t>
                      </a:r>
                      <a:r>
                        <a:rPr lang="en-US" altLang="ko-KR" sz="11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(!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.isEmpty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 {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.transferTo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File(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rephotoName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restaurantMapper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.getRephotoname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.setRefilename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rephotoName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1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restaurantMapper</a:t>
                      </a:r>
                      <a:r>
                        <a:rPr lang="en-US" altLang="ko-KR" sz="11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.restaurantModify</a:t>
                      </a:r>
                      <a:r>
                        <a:rPr lang="en-US" altLang="ko-KR" sz="11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restaurantDTO</a:t>
                      </a:r>
                      <a:r>
                        <a:rPr lang="en-US" altLang="ko-KR" sz="11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"redirect:/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adminRestaurantList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100" b="0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365326"/>
              </p:ext>
            </p:extLst>
          </p:nvPr>
        </p:nvGraphicFramePr>
        <p:xfrm>
          <a:off x="6099403" y="2245004"/>
          <a:ext cx="3562556" cy="3420959"/>
        </p:xfrm>
        <a:graphic>
          <a:graphicData uri="http://schemas.openxmlformats.org/drawingml/2006/table">
            <a:tbl>
              <a:tblPr/>
              <a:tblGrid>
                <a:gridCol w="35625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1438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952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파일을 수정했을 경우 이전 파일을 파일 저장소에서 삭제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파라미터로 넘기고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restaurantModify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adminRestaurantList.jsp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이동하도록 설정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restaurantModify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리턴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RestaurantMapper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latin typeface="Verdana"/>
              </a:rPr>
              <a:t>restaurantMapper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1008" y="177092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29975" y="3300250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60009" y="5636743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74888" y="5977966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82974" y="6161417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D5038549-DB1C-4072-8E97-6177A7D5D165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정보 수정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일반 회원가입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9797B410-9E2E-499C-A10D-DFA435B1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5669" y="914400"/>
            <a:ext cx="4514661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4701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445959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Restaurant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restaurantModify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restaurantDTO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Interface(Restaurant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Modify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47110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레스토랑 수정 </a:t>
                      </a:r>
                      <a:r>
                        <a:rPr lang="en-US" altLang="ko-KR" sz="12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</a:t>
                      </a:r>
                      <a:r>
                        <a:rPr lang="en-US" altLang="ko-KR" sz="1200" i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update </a:t>
                      </a:r>
                      <a:r>
                        <a:rPr lang="en-US" altLang="ko-KR" sz="120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restaurantModify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com.Hotel.dto.RestaurantDTO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RESTAURANT SET RE_NAME = #{rename}, READDR = #{</a:t>
                      </a:r>
                      <a:r>
                        <a:rPr lang="en-US" altLang="ko-KR" sz="120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readdr}, REFILENAME =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#{</a:t>
                      </a:r>
                      <a:r>
                        <a:rPr lang="en-US" altLang="ko-KR" sz="120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refilename}, REINTRO = #{reintro} WHERE RE_CTCODE = #{re_ctcode} AND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RECODE = #{recode}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&lt;/update&gt;</a:t>
                      </a:r>
                      <a:endParaRPr lang="en-US" altLang="ko-KR" sz="1200" b="0" i="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restaurant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 맛집 번호에 등록된 관광지 정보를 수정한다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5D112E34-56F2-4EE5-B213-AA1720D8D2E0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정보 수정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="" xmlns:a16="http://schemas.microsoft.com/office/drawing/2014/main" id="{A735FBF5-D702-487F-AAFF-DB129316B4DC}"/>
              </a:ext>
            </a:extLst>
          </p:cNvPr>
          <p:cNvSpPr txBox="1">
            <a:spLocks/>
          </p:cNvSpPr>
          <p:nvPr/>
        </p:nvSpPr>
        <p:spPr>
          <a:xfrm>
            <a:off x="107199" y="28601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정보 수정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BC78959-E7F7-4E73-99C5-C5F93988F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075" y="834899"/>
            <a:ext cx="7542987" cy="562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737312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adminLandmarkList.jsp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adminLandmarkList.jsp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landmarkDelete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786676"/>
            <a:ext cx="1562100" cy="1083517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“/landmarkDelete”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landmarkDelete(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String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landmarkDelete(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Map&lt;String,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landmarkDelete(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리스트에서 삭제 버튼 클릭</a:t>
            </a:r>
            <a:r>
              <a:rPr lang="en-US" altLang="ko-KR" sz="1200"/>
              <a:t>, </a:t>
            </a:r>
            <a:r>
              <a:rPr lang="ko-KR" altLang="en-US" sz="1200"/>
              <a:t>해당 코드를 전송하며</a:t>
            </a:r>
            <a:r>
              <a:rPr lang="en-US" altLang="ko-KR" sz="1200"/>
              <a:t>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65188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106BF"/>
                          </a:solidFill>
                        </a:rPr>
                        <a:t>company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restaurantDelete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restaurantDelete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</a:t>
                      </a:r>
                      <a:r>
                        <a:rPr lang="en-US" altLang="ko-KR" sz="1200" b="0" i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 recode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i="0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landmarkDelete</a:t>
                      </a:r>
                      <a:endParaRPr lang="en-US" altLang="ko-KR" sz="12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0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.println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("/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restaurantDelete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.restaurantDelete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recode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company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restaurantDelete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recode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-49917" y="3302388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7CAEBF01-F88E-457F-A476-98051E900939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6320062"/>
              </p:ext>
            </p:extLst>
          </p:nvPr>
        </p:nvGraphicFramePr>
        <p:xfrm>
          <a:off x="410871" y="1652347"/>
          <a:ext cx="9385300" cy="256032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restaurantDelete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deleteProfile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restaurantMapper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.getRephotoname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"C:\\Users\\1\\Documents\\workspace-spring-tool-suite-4-4.8.1.RELEASE\\Hotel\\src\\main\\webapp\\resources\\img\\restaurantFile\\"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File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file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File(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deleteProfile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file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200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restaurantMapper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.restaurantDelete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:"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"redirect:/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adminRestaurantList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280070" y="3200229"/>
          <a:ext cx="4711700" cy="3420959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1438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952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등록되어 있던 파일을 파일 저장소에서 삭제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recode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입력한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RestaurantMapper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restaurantDelete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adminRestaurantList.jsp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이동하도록 설정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restaurantDelete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(recode)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리턴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RestaurantMapper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latin typeface="Verdana"/>
              </a:rPr>
              <a:t>restaurantMapper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39167" y="1828140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1665" y="2914875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1664" y="3276961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27071" y="3657771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44111" y="3828189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2FA6027F-77E4-4BBD-B082-7C17EA0671AF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445959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Restaurant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restaurantDelete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Interface(Restaurant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restaurant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92246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레스토랑 삭제 </a:t>
                      </a:r>
                      <a:r>
                        <a:rPr lang="en-US" altLang="ko-KR" sz="12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&lt;delete </a:t>
                      </a:r>
                      <a:r>
                        <a:rPr lang="en-US" altLang="ko-KR" sz="120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restaurantDelete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en-US" altLang="ko-KR" sz="120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RESTAURANT WHERE RECODE = #{recode}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&lt;/delete&gt;</a:t>
                      </a:r>
                      <a:endParaRPr lang="en-US" altLang="ko-KR" sz="1200" b="0" i="0">
                        <a:solidFill>
                          <a:schemeClr val="accent6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restaurant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 코드의 맛집을 삭제한다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B43FE030-A3EC-4080-A49C-BF5E9B48433B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445959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Restaurant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getRephotoname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Interface(Restaurant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getRephotoname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10534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레스토랑 사진 이름 </a:t>
                      </a:r>
                      <a:r>
                        <a:rPr lang="en-US" altLang="ko-KR" sz="120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select 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i="1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getRephotoname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en-US" altLang="ko-KR" sz="120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1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resultType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i="1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REFILENAME FROM RESTAURANT WHERE RECODE = #{recode}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  <a:endParaRPr lang="en-US" altLang="ko-KR" sz="1200" b="0" i="0">
                        <a:solidFill>
                          <a:schemeClr val="accent6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삭제할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restaurant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정보에 담긴 파일 이름을 가져온다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288711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A4BE7DDF-E4A0-4526-A7E3-C9E83BCCF930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="" xmlns:a16="http://schemas.microsoft.com/office/drawing/2014/main" id="{A735FBF5-D702-487F-AAFF-DB129316B4DC}"/>
              </a:ext>
            </a:extLst>
          </p:cNvPr>
          <p:cNvSpPr txBox="1">
            <a:spLocks/>
          </p:cNvSpPr>
          <p:nvPr/>
        </p:nvSpPr>
        <p:spPr>
          <a:xfrm>
            <a:off x="107199" y="5589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맛집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0EB69EE-C4D8-4600-9696-A6D84573AA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717" y="928049"/>
            <a:ext cx="7244565" cy="533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146758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landmarkInsert.jsp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adminLandmarkList.jsp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landmarkInsert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786676"/>
            <a:ext cx="1562100" cy="1083517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“/landmarkInsert”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landmarkInsert(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LandmarkDTO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landmarkInsert(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Map&lt;LandmarkDTO,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landmarkInsert(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리스트에서 삭제 버튼 클릭</a:t>
            </a:r>
            <a:r>
              <a:rPr lang="en-US" altLang="ko-KR" sz="1200"/>
              <a:t>, </a:t>
            </a:r>
            <a:r>
              <a:rPr lang="ko-KR" altLang="en-US" sz="1200"/>
              <a:t>해당 코드를 전송하며</a:t>
            </a:r>
            <a:r>
              <a:rPr lang="en-US" altLang="ko-KR" sz="1200"/>
              <a:t>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등록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83476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106BF"/>
                          </a:solidFill>
                        </a:rPr>
                        <a:t>company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landmarkInsert</a:t>
                      </a:r>
                      <a:r>
                        <a:rPr lang="en-US" altLang="ko-KR" sz="1200" b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landmarkInsert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throws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IllegalStateException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IOException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landmarkInsert</a:t>
                      </a:r>
                      <a:endParaRPr lang="en-US" altLang="ko-KR" sz="1200" b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out.println</a:t>
                      </a:r>
                      <a:r>
                        <a:rPr lang="en-US" altLang="ko-KR" sz="12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("</a:t>
                      </a:r>
                      <a:r>
                        <a:rPr lang="en-US" altLang="ko-KR" sz="1200" b="0" i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altLang="ko-KR" sz="1200" b="0" i="1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landmarkInsert</a:t>
                      </a:r>
                      <a:r>
                        <a:rPr lang="en-US" altLang="ko-KR" sz="12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companyService.landmarkInsert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cityDTO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company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landmarkInsert(landmarkDTO, cityDTO);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-49917" y="3429000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4D54CE1C-A839-497C-9A1B-2DB42D29C320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등록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joinMember.jsp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62523" y="2870200"/>
            <a:ext cx="1677377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joinMember.jsp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mapperId</a:t>
            </a:r>
            <a:r>
              <a:rPr lang="en-US" altLang="ko-KR" sz="1000" dirty="0">
                <a:solidFill>
                  <a:schemeClr val="tx1"/>
                </a:solidFill>
              </a:rPr>
              <a:t>: </a:t>
            </a:r>
            <a:r>
              <a:rPr lang="en-US" altLang="ko-KR" sz="1000" dirty="0" err="1">
                <a:solidFill>
                  <a:schemeClr val="tx1"/>
                </a:solidFill>
              </a:rPr>
              <a:t>idCheck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88240" cy="6096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Mapping: “/</a:t>
            </a:r>
            <a:r>
              <a:rPr lang="en-US" altLang="ko-KR" sz="1000" dirty="0" err="1">
                <a:solidFill>
                  <a:schemeClr val="tx1"/>
                </a:solidFill>
              </a:rPr>
              <a:t>idCheck</a:t>
            </a:r>
            <a:r>
              <a:rPr lang="en-US" altLang="ko-KR" sz="1000" dirty="0">
                <a:solidFill>
                  <a:schemeClr val="tx1"/>
                </a:solidFill>
              </a:rPr>
              <a:t>”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Method: </a:t>
            </a:r>
            <a:r>
              <a:rPr lang="en-US" altLang="ko-KR" sz="1000" dirty="0" err="1">
                <a:solidFill>
                  <a:schemeClr val="tx1"/>
                </a:solidFill>
              </a:rPr>
              <a:t>idCheck</a:t>
            </a:r>
            <a:r>
              <a:rPr lang="en-US" altLang="ko-KR" sz="1000" dirty="0">
                <a:solidFill>
                  <a:schemeClr val="tx1"/>
                </a:solidFill>
              </a:rPr>
              <a:t>(String </a:t>
            </a:r>
            <a:r>
              <a:rPr lang="en-US" altLang="ko-KR" sz="1000" dirty="0" err="1">
                <a:solidFill>
                  <a:schemeClr val="tx1"/>
                </a:solidFill>
              </a:rPr>
              <a:t>idputMid</a:t>
            </a:r>
            <a:r>
              <a:rPr lang="en-US" altLang="ko-KR" sz="1000" dirty="0">
                <a:solidFill>
                  <a:schemeClr val="tx1"/>
                </a:solidFill>
              </a:rPr>
              <a:t> 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99415"/>
            <a:ext cx="1485900" cy="70695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dirty="0" err="1">
                <a:solidFill>
                  <a:schemeClr val="tx1"/>
                </a:solidFill>
              </a:rPr>
              <a:t>idCheck</a:t>
            </a:r>
            <a:r>
              <a:rPr lang="en-US" altLang="ko-KR" sz="1000" dirty="0">
                <a:solidFill>
                  <a:schemeClr val="tx1"/>
                </a:solidFill>
              </a:rPr>
              <a:t>(String </a:t>
            </a:r>
            <a:r>
              <a:rPr lang="en-US" altLang="ko-KR" sz="1000" dirty="0" err="1">
                <a:solidFill>
                  <a:schemeClr val="tx1"/>
                </a:solidFill>
              </a:rPr>
              <a:t>idputMid</a:t>
            </a:r>
            <a:r>
              <a:rPr lang="en-US" altLang="ko-KR" sz="1000" dirty="0">
                <a:solidFill>
                  <a:schemeClr val="tx1"/>
                </a:solidFill>
              </a:rPr>
              <a:t> )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Method : </a:t>
            </a:r>
            <a:r>
              <a:rPr lang="en-US" altLang="ko-KR" sz="1000" dirty="0" err="1">
                <a:solidFill>
                  <a:schemeClr val="tx1"/>
                </a:solidFill>
              </a:rPr>
              <a:t>idCheck</a:t>
            </a:r>
            <a:r>
              <a:rPr lang="en-US" altLang="ko-KR" sz="1000" dirty="0">
                <a:solidFill>
                  <a:schemeClr val="tx1"/>
                </a:solidFill>
              </a:rPr>
              <a:t>(String mid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checkResult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Return : </a:t>
            </a:r>
            <a:r>
              <a:rPr lang="en-US" altLang="ko-KR" sz="1000" dirty="0" err="1">
                <a:solidFill>
                  <a:schemeClr val="tx1"/>
                </a:solidFill>
              </a:rPr>
              <a:t>checkResult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</a:t>
            </a:r>
            <a:r>
              <a:rPr lang="ko-KR" altLang="en-US" sz="1200" dirty="0"/>
              <a:t>아이디 </a:t>
            </a:r>
            <a:r>
              <a:rPr lang="ko-KR" altLang="en-US" sz="1200" dirty="0" err="1"/>
              <a:t>입력창에</a:t>
            </a:r>
            <a:r>
              <a:rPr lang="ko-KR" altLang="en-US" sz="1200" dirty="0"/>
              <a:t> 아이디를 입력하면 서버로 요청한다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값을 컨트롤러에서 받아 서비스에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전달받은 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해당 테이블에 값의 존재 여부를 확인인 후 결과값을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</a:t>
            </a:r>
            <a:r>
              <a:rPr lang="ko-KR" altLang="en-US" sz="1200" dirty="0"/>
              <a:t>에서 받은 값을 인터페이스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컨트롤러를 거쳐 클라이언트로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클라이언트에서 </a:t>
            </a:r>
            <a:r>
              <a:rPr lang="ko-KR" altLang="en-US" sz="1200" dirty="0" err="1"/>
              <a:t>응답받은</a:t>
            </a:r>
            <a:r>
              <a:rPr lang="ko-KR" altLang="en-US" sz="1200" dirty="0"/>
              <a:t> 값에 따라 페이지를 이동한다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61610"/>
            <a:chOff x="4099027" y="918107"/>
            <a:chExt cx="358563" cy="261610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61610"/>
            <a:chOff x="4099027" y="918107"/>
            <a:chExt cx="358563" cy="261610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54048" y="2730576"/>
            <a:ext cx="358563" cy="247796"/>
            <a:chOff x="4113268" y="917059"/>
            <a:chExt cx="358563" cy="24779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113268" y="917059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7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</a:t>
            </a:r>
            <a:r>
              <a:rPr lang="ko-KR" altLang="en-US" dirty="0" err="1">
                <a:solidFill>
                  <a:schemeClr val="tx1"/>
                </a:solidFill>
              </a:rPr>
              <a:t>중복확인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70052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68420"/>
              </p:ext>
            </p:extLst>
          </p:nvPr>
        </p:nvGraphicFramePr>
        <p:xfrm>
          <a:off x="410871" y="1652347"/>
          <a:ext cx="9385300" cy="486156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landmarkInsert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throws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IllegalStateException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IOException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addr1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.getLaaddr_address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addr2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.getLaaddr_detailAddress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addr3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.getLaaddr_postcode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addr4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.getLaaddr_extraAddress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laaddr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addr4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addr1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addr2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addr3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.setLaaddr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laaddr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cityMapper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.getCtcode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cityDTO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.setLa_ctcode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ctcode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UUID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uuid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UUID.</a:t>
                      </a:r>
                      <a:r>
                        <a:rPr lang="en-US" altLang="ko-KR" sz="1100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randomUUID</a:t>
                      </a:r>
                      <a:r>
                        <a:rPr lang="en-US" altLang="ko-KR" sz="11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MultipartFile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.getLaphoto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"C:\\Users\\1\\Documents\\workspace-spring-tool-suite-4-4.8.1.RELEASE\\Hotel\\src\\main\\webapp\\resources\\img\\landmarkFile\\"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uuid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.toString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"_"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.getOriginalFilename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.setLafilename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(!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</a:t>
                      </a:r>
                      <a:r>
                        <a:rPr lang="en-US" altLang="ko-KR" sz="11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.isEmpty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 {</a:t>
                      </a: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.transferTo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File(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1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laphotoName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1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1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en-US" altLang="ko-KR" sz="11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.landmarkInsert</a:t>
                      </a:r>
                      <a:r>
                        <a:rPr lang="en-US" altLang="ko-KR" sz="11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1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1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"redirect:/</a:t>
                      </a:r>
                      <a:r>
                        <a:rPr lang="en-US" altLang="ko-KR" sz="11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adminLandmarkList</a:t>
                      </a:r>
                      <a:r>
                        <a:rPr lang="en-US" altLang="ko-KR" sz="11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1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1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1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1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100" b="0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612251"/>
              </p:ext>
            </p:extLst>
          </p:nvPr>
        </p:nvGraphicFramePr>
        <p:xfrm>
          <a:off x="4982103" y="1213375"/>
          <a:ext cx="4711700" cy="3420959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1438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952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받아온 주소를 합쳐서 하나의 주소로 객체 안에 저장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입력한 도시의 도시 코드를 받아와 객체 안에 저장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등록되어 있던 사진을 파일 저장소에 등록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Landmark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입력한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LandmarkMapper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landmarkInsert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adminLandmarkList.jsp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이동하도록 설정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7.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landmarkInsert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리턴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RestaurantMapper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latin typeface="Verdana"/>
              </a:rPr>
              <a:t>restaurantMapper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0846" y="1917688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90846" y="2971334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72846" y="3463946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89232" y="4218647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89232" y="5156736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89232" y="5795404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89232" y="6146661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9" name="제목 2">
            <a:extLst>
              <a:ext uri="{FF2B5EF4-FFF2-40B4-BE49-F238E27FC236}">
                <a16:creationId xmlns="" xmlns:a16="http://schemas.microsoft.com/office/drawing/2014/main" id="{2FFD2985-62B4-4F49-8BF1-0E1A51067C34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등록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445959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landmarkInsert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Interface(Landmark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landmarkInsert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10534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b="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랜드마크 등록 </a:t>
                      </a:r>
                      <a:r>
                        <a:rPr lang="en-US" altLang="ko-KR" sz="1200" b="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&lt;insert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b="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landmarkInsert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“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b="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com.Hotel.dto.LandmarkDTO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 INTO LANDMARK (LA_CTCODE, LACODE, LANAME, LAADDR, LAFILENAME, LAINTRO)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VALUES (#{la_ctcode}, 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lacode}, #{laname},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laaddr},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lafilename}, #{laintro})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&lt;/insert&gt;</a:t>
                      </a:r>
                      <a:endParaRPr lang="en-US" altLang="ko-KR" sz="1200" b="0" i="0">
                        <a:solidFill>
                          <a:schemeClr val="accent6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landmark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 코드의 랜드마크를 등록한다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CA84C0F0-229D-49F7-8D82-D7D8D5B4708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등록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="" xmlns:a16="http://schemas.microsoft.com/office/drawing/2014/main" id="{A735FBF5-D702-487F-AAFF-DB129316B4DC}"/>
              </a:ext>
            </a:extLst>
          </p:cNvPr>
          <p:cNvSpPr txBox="1">
            <a:spLocks/>
          </p:cNvSpPr>
          <p:nvPr/>
        </p:nvSpPr>
        <p:spPr>
          <a:xfrm>
            <a:off x="107199" y="5589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등록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0CD025C-BB18-422B-A283-0B9C840C36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629" y="766030"/>
            <a:ext cx="5878741" cy="558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929760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landmarkModify.jsp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adminLandmarkList.jsp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landmarkModify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786676"/>
            <a:ext cx="1562100" cy="1083517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“/landmarkModify”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landmarkModify(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landmarkDTO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landmarkModify(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Map&lt;landmarkDTO,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landmarkModify(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입력값을 입력한 뒤 수정 버튼 클릭</a:t>
            </a:r>
            <a:r>
              <a:rPr lang="en-US" altLang="ko-KR" sz="1200"/>
              <a:t>, </a:t>
            </a:r>
            <a:r>
              <a:rPr lang="ko-KR" altLang="en-US" sz="1200"/>
              <a:t>해당 코드를 전송하며</a:t>
            </a:r>
            <a:r>
              <a:rPr lang="en-US" altLang="ko-KR" sz="1200"/>
              <a:t>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정보 수정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65188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106BF"/>
                          </a:solidFill>
                        </a:rPr>
                        <a:t>company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landmarkModify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landmarkModify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altLang="ko-KR" sz="1200" b="0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throws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IllegalStateException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IOException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i="0" kern="1200" dirty="0" err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landmarkModify</a:t>
                      </a:r>
                      <a:endParaRPr lang="en-US" altLang="ko-KR" sz="1200" b="0" i="0" kern="1200" dirty="0">
                        <a:solidFill>
                          <a:schemeClr val="accent6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("/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landmarkModify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.landmarkModify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company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landmarkModify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-49917" y="3302388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829D5E09-1EDD-4AF1-87D2-254E763FD601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정보 수정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2558390"/>
              </p:ext>
            </p:extLst>
          </p:nvPr>
        </p:nvGraphicFramePr>
        <p:xfrm>
          <a:off x="410871" y="1652347"/>
          <a:ext cx="9385300" cy="475488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landmarkModify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throws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IllegalStateException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IOException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MultipartFile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"C:\\Users\\1\\Documents\\workspace-spring-tool-suite-4-4.8.1.RELEASE\\Hotel\\src\\main\\webapp\\resources\\img\\landmarkFile\\"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UUID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uuid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UUID.</a:t>
                      </a:r>
                      <a:r>
                        <a:rPr lang="en-US" altLang="ko-KR" sz="1200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randomUUID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.getLaphoto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!=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.getLaphoto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uuid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.toString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 +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"_"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.getOriginalFilename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(!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.isEmpty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.transferTo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File(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laphotoName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.getLaphotoname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.setLafilename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laphotoName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en-US" altLang="ko-KR" sz="12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.landmarkModify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landmarkDTO</a:t>
                      </a:r>
                      <a:r>
                        <a:rPr lang="en-US" altLang="ko-KR" sz="12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"redirect:/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adminLandmarkList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673156"/>
              </p:ext>
            </p:extLst>
          </p:nvPr>
        </p:nvGraphicFramePr>
        <p:xfrm>
          <a:off x="6287166" y="2501534"/>
          <a:ext cx="3466507" cy="3420959"/>
        </p:xfrm>
        <a:graphic>
          <a:graphicData uri="http://schemas.openxmlformats.org/drawingml/2006/table">
            <a:tbl>
              <a:tblPr/>
              <a:tblGrid>
                <a:gridCol w="346650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1438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952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파일을 수정했을 경우 이전 파일을 파일 저장소에서 삭제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파라미터로 보내고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landmarkModify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adminLandmarkList.jsp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이동하도록 설정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landmarkModify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리턴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61008" y="1770927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61008" y="2210704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49195" y="5458389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152327" y="5791688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1008" y="6000651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CFE57554-14FF-4976-A21A-5B942E771499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정보 수정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445959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landmarkModify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landmarkDTO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Interface(Landmark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landmarkModify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65398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랜드마크 수정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&lt;update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b="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="landmarkModify"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parameterType="com.Hotel.dto.LandmarkDTO"&gt;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 LANDMARK SET LANAME = 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laname}, LAADDR =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laaddr}, LAFILENAME =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lafilename}, LAINTRO = #{laintro} WHERE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LACODE = 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lacode}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&lt;/update&gt;</a:t>
                      </a:r>
                      <a:endParaRPr lang="en-US" altLang="ko-KR" sz="1200" b="0" i="0">
                        <a:solidFill>
                          <a:schemeClr val="accent6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landmark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 관광지 번호에 등록된 관광지 정보를 수정한다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BF069DA4-6A7C-4902-886B-C1739749E9B6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정보 수정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="" xmlns:a16="http://schemas.microsoft.com/office/drawing/2014/main" id="{A735FBF5-D702-487F-AAFF-DB129316B4DC}"/>
              </a:ext>
            </a:extLst>
          </p:cNvPr>
          <p:cNvSpPr txBox="1">
            <a:spLocks/>
          </p:cNvSpPr>
          <p:nvPr/>
        </p:nvSpPr>
        <p:spPr>
          <a:xfrm>
            <a:off x="107199" y="5589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정보 수정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45391F9-220C-4BB5-9BF9-1F3A3A149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031" y="996286"/>
            <a:ext cx="7505938" cy="536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93190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adminLandmarkList.jsp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adminLandmarkList.jsp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landmarkDelete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786676"/>
            <a:ext cx="1562100" cy="1083517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“/landmarkDelete”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landmarkDelete(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String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19522"/>
            <a:ext cx="1562100" cy="83606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landmarkDelete(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Map&lt;String,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landmarkDelete(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리스트에서 삭제 버튼 클릭</a:t>
            </a:r>
            <a:r>
              <a:rPr lang="en-US" altLang="ko-KR" sz="1200"/>
              <a:t>, </a:t>
            </a:r>
            <a:r>
              <a:rPr lang="ko-KR" altLang="en-US" sz="1200"/>
              <a:t>해당 코드를 전송하며</a:t>
            </a:r>
            <a:r>
              <a:rPr lang="en-US" altLang="ko-KR" sz="1200"/>
              <a:t>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1" y="1564640"/>
          <a:ext cx="9385935" cy="265188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106BF"/>
                          </a:solidFill>
                        </a:rPr>
                        <a:t>company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i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landmarkDelete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landmarkDelete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lacode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// </a:t>
                      </a:r>
                      <a:r>
                        <a:rPr lang="en-US" altLang="ko-KR" sz="1200" b="0" i="0" kern="1200" dirty="0" err="1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landmarkDelete</a:t>
                      </a:r>
                      <a:endParaRPr lang="en-US" altLang="ko-KR" sz="1200" b="0" i="0" kern="1200" dirty="0">
                        <a:solidFill>
                          <a:schemeClr val="accent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0" kern="1200" dirty="0" err="1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.println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("/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landmarkDelete</a:t>
                      </a:r>
                      <a:r>
                        <a:rPr lang="en-US" altLang="ko-KR" sz="1200" b="0" i="0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");</a:t>
                      </a: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.landmarkDelete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lacode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i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i="0" kern="1200" dirty="0" err="1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endParaRPr lang="en-US" altLang="ko-KR" sz="1200" b="0" i="0" dirty="0">
                        <a:solidFill>
                          <a:srgbClr val="000000"/>
                        </a:solidFill>
                        <a:latin typeface="+mn-lt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company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landmarkDelete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lacode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-49917" y="3302388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46989996-DD8C-4442-9E76-E43FD413D642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319912" y="1533729"/>
          <a:ext cx="9385300" cy="3016441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Autowired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Autowired</a:t>
                      </a:r>
                      <a:endParaRPr lang="en-US" altLang="ko-KR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HttpSession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session;</a:t>
                      </a:r>
                    </a:p>
                    <a:p>
                      <a:endParaRPr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Verdan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Verdana"/>
                        </a:rPr>
                        <a:t>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Verdana"/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Verdana"/>
                        </a:rPr>
                        <a:t>idCheck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Verdan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)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Verdana"/>
                        </a:rPr>
                        <a:t>public </a:t>
                      </a:r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Verdan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Verdana"/>
                        </a:rPr>
                        <a:t>ResponseBody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 String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Verdana"/>
                        </a:rPr>
                        <a:t>idCheck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</a:rPr>
                        <a:t> (String </a:t>
                      </a:r>
                      <a:r>
                        <a:rPr lang="en-US" altLang="ko-KR" sz="1200" b="0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/>
                        </a:rPr>
                        <a:t>inputMid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) {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rgbClr val="0000C0"/>
                          </a:solidFill>
                          <a:latin typeface="Verdana"/>
                        </a:rPr>
                        <a:t> 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Verdana"/>
                        </a:rPr>
                        <a:t>String</a:t>
                      </a:r>
                      <a:r>
                        <a:rPr lang="en-US" altLang="ko-KR" sz="1200" b="0" baseline="0" dirty="0">
                          <a:solidFill>
                            <a:srgbClr val="0000C0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/>
                        </a:rPr>
                        <a:t>checkResult</a:t>
                      </a:r>
                      <a:r>
                        <a:rPr lang="en-US" altLang="ko-KR" sz="1200" b="0" baseline="0" dirty="0">
                          <a:solidFill>
                            <a:srgbClr val="0000C0"/>
                          </a:solidFill>
                          <a:latin typeface="Verdana"/>
                        </a:rPr>
                        <a:t> = </a:t>
                      </a:r>
                      <a:r>
                        <a:rPr lang="en-US" altLang="ko-KR" sz="1200" b="0" baseline="0" dirty="0" err="1">
                          <a:solidFill>
                            <a:srgbClr val="0000C0"/>
                          </a:solidFill>
                          <a:latin typeface="Verdana"/>
                        </a:rPr>
                        <a:t>memberService.</a:t>
                      </a:r>
                      <a:r>
                        <a:rPr lang="en-US" altLang="ko-KR" sz="1200" b="0" baseline="0" dirty="0" err="1">
                          <a:solidFill>
                            <a:schemeClr val="tx1"/>
                          </a:solidFill>
                          <a:latin typeface="Verdana"/>
                        </a:rPr>
                        <a:t>idCheck</a:t>
                      </a:r>
                      <a:r>
                        <a:rPr lang="en-US" altLang="ko-KR" sz="1200" b="0" baseline="0" dirty="0">
                          <a:solidFill>
                            <a:srgbClr val="0000C0"/>
                          </a:solidFill>
                          <a:latin typeface="Verdana"/>
                        </a:rPr>
                        <a:t> (</a:t>
                      </a:r>
                      <a:r>
                        <a:rPr lang="en-US" altLang="ko-KR" sz="1200" b="0" baseline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/>
                        </a:rPr>
                        <a:t>inputMid</a:t>
                      </a:r>
                      <a:r>
                        <a:rPr lang="en-US" altLang="ko-KR" sz="1200" b="0" baseline="0" dirty="0">
                          <a:solidFill>
                            <a:srgbClr val="0000C0"/>
                          </a:solidFill>
                          <a:latin typeface="Verdana"/>
                        </a:rPr>
                        <a:t>);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baseline="0" dirty="0">
                          <a:solidFill>
                            <a:srgbClr val="7F0055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Verdan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bg2">
                              <a:lumMod val="50000"/>
                            </a:schemeClr>
                          </a:solidFill>
                          <a:latin typeface="Verdana"/>
                        </a:rPr>
                        <a:t>checkResult</a:t>
                      </a:r>
                      <a:r>
                        <a:rPr lang="en-US" altLang="ko-KR" sz="1200" b="0" dirty="0">
                          <a:solidFill>
                            <a:srgbClr val="0000C0"/>
                          </a:solidFill>
                          <a:latin typeface="Verdana"/>
                        </a:rPr>
                        <a:t>;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}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아이디 정보 값을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inputMid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아이디 정보를 저장하기 위해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checkResult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변수를 선언해주고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idCheck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서비스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실행시킨다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checkResult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값으로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return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시킨다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06897" y="318024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09339" y="3389211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9340" y="3578824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</a:t>
            </a:r>
            <a:r>
              <a:rPr lang="ko-KR" altLang="en-US" dirty="0" err="1">
                <a:solidFill>
                  <a:schemeClr val="tx1"/>
                </a:solidFill>
              </a:rPr>
              <a:t>중복확인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336408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2356004"/>
              </p:ext>
            </p:extLst>
          </p:nvPr>
        </p:nvGraphicFramePr>
        <p:xfrm>
          <a:off x="410871" y="1652347"/>
          <a:ext cx="9385300" cy="292608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landmarkDelete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deleteProfile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.getLaphotoname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"C:\\Users\\1\\Documents\\workspace-spring-tool-suite-4-4.8.1.RELEASE\\Hotel\\src\\main\\webapp\\resources\\img\\landmarkFile\\"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File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file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File(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savePath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deleteProfile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file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endParaRPr lang="nb-NO" altLang="ko-KR" sz="1200" b="1" dirty="0">
                        <a:solidFill>
                          <a:srgbClr val="7F0055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nb-NO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nb-NO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nb-NO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nb-NO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nb-NO" altLang="ko-KR" sz="1200" b="1" dirty="0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landmarkMapper</a:t>
                      </a:r>
                      <a:r>
                        <a:rPr lang="nb-NO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.landmarkDelete(</a:t>
                      </a:r>
                      <a:r>
                        <a:rPr lang="nb-NO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lacode</a:t>
                      </a:r>
                      <a:r>
                        <a:rPr lang="nb-NO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:"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2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"redirect:/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adminLandmarkList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654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7367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150035" y="3639047"/>
          <a:ext cx="4711700" cy="3420959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231438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18952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등록되어 있던 파일을 파일 저장소에서 삭제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입력한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LandmarkMapper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landmarkDelete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메소드 실행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adminLandmarkList.jsp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이동하도록 설정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landmarkDelete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lacode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리턴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47254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r>
              <a:rPr lang="en-US" altLang="ko-KR" sz="1200" dirty="0" err="1">
                <a:solidFill>
                  <a:schemeClr val="accent2">
                    <a:lumMod val="50000"/>
                  </a:schemeClr>
                </a:solidFill>
                <a:latin typeface="Verdana"/>
              </a:rPr>
              <a:t>landmarkMapper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39167" y="1828140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1665" y="2914875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1664" y="3276961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9133" y="3828189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9133" y="4203308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9F79B0CB-4C0B-425E-A068-86F2E02DE40F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445959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int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landmarkDelete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Interface(Landmark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landmarkDelete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10534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랜드마크 삭제 </a:t>
                      </a:r>
                      <a:r>
                        <a:rPr lang="en-US" altLang="ko-KR" sz="120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&lt;delete </a:t>
                      </a:r>
                      <a:r>
                        <a:rPr lang="en-US" altLang="ko-KR" sz="120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landmarkDelete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en-US" altLang="ko-KR" sz="120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 LANDMARK WHERE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LACODE = #{</a:t>
                      </a:r>
                      <a:r>
                        <a:rPr lang="en-US" altLang="ko-KR" sz="120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lacode}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&lt;/delete&gt;</a:t>
                      </a:r>
                      <a:endParaRPr lang="en-US" altLang="ko-KR" sz="1200" b="0" i="0">
                        <a:solidFill>
                          <a:schemeClr val="accent6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landmark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 코드의 관광지를 삭제한다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290DC493-CD37-4CEF-A2CC-8057C1B581E5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445959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i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Landmark</a:t>
                      </a:r>
                      <a:r>
                        <a:rPr lang="en-US" altLang="en-US" sz="1200" b="0" i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i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i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String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getLaphotoname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2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lacode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i="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i="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Interface(Landmark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getLaphotoname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10534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&lt;!-- </a:t>
                      </a:r>
                      <a:r>
                        <a:rPr lang="ko-KR" altLang="en-US" sz="1200" b="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랜드마크 사진 이름 </a:t>
                      </a:r>
                      <a:r>
                        <a:rPr lang="en-US" altLang="ko-KR" sz="1200" b="0" i="0" kern="120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select 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b="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getLaphotoname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resultType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b="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b="0" i="0" kern="120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LAFILENAME FROM LANDMARK WHERE LACODE = #{</a:t>
                      </a:r>
                      <a:r>
                        <a:rPr lang="en-US" altLang="ko-KR" sz="1200" b="0" i="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lacode}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  <a:endParaRPr lang="en-US" altLang="ko-KR" sz="1200" b="0" i="0">
                        <a:solidFill>
                          <a:schemeClr val="accent6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삭제할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landmark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정보에 담긴 파일 이름을 가져온다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4" y="1898933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54048" y="4288711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AE3B79FD-F8B0-40BB-B9D9-1BE6B431EF0C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2">
            <a:extLst>
              <a:ext uri="{FF2B5EF4-FFF2-40B4-BE49-F238E27FC236}">
                <a16:creationId xmlns="" xmlns:a16="http://schemas.microsoft.com/office/drawing/2014/main" id="{A735FBF5-D702-487F-AAFF-DB129316B4DC}"/>
              </a:ext>
            </a:extLst>
          </p:cNvPr>
          <p:cNvSpPr txBox="1">
            <a:spLocks/>
          </p:cNvSpPr>
          <p:nvPr/>
        </p:nvSpPr>
        <p:spPr>
          <a:xfrm>
            <a:off x="107199" y="55897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관광지 삭제</a:t>
            </a:r>
            <a:r>
              <a:rPr lang="en-US" altLang="ko-KR" dirty="0">
                <a:solidFill>
                  <a:schemeClr val="tx1"/>
                </a:solidFill>
              </a:rPr>
              <a:t> 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D7786D5-803E-4188-A278-50CD9B08B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26" y="827807"/>
            <a:ext cx="7432747" cy="545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33925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462923" y="4252526"/>
            <a:ext cx="8980151" cy="19524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/>
              <a:t>개요</a:t>
            </a:r>
            <a:endParaRPr lang="en-US" altLang="ko-KR" sz="1600" b="1" dirty="0"/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문의 답변 내용을 입력하고 답변하기 버튼을 클릭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Ajax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통해 서버에 요청한다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컨트롤러에서 받아 서비스에 전달한다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서비스에서 받은 값을 인터페이스에 전달한다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인터페이스에서 받은 값을 통해 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Mapper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를 실행한다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DB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에서 해당 테이블의 값을 인터페이스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서비스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컨트롤러에 전달한다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클라이언트에서 </a:t>
            </a:r>
            <a:r>
              <a:rPr kumimoji="0" lang="ko-KR" alt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응답받은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 값에 따라 페이지를 이동한다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en-US" altLang="ko-KR" sz="1100" dirty="0"/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6611CF76-31CA-4375-A1B8-08842A3121B7}"/>
              </a:ext>
            </a:extLst>
          </p:cNvPr>
          <p:cNvGrpSpPr/>
          <p:nvPr/>
        </p:nvGrpSpPr>
        <p:grpSpPr>
          <a:xfrm>
            <a:off x="443691" y="1495568"/>
            <a:ext cx="8946500" cy="2262700"/>
            <a:chOff x="443691" y="1495568"/>
            <a:chExt cx="8946500" cy="2262700"/>
          </a:xfrm>
        </p:grpSpPr>
        <p:cxnSp>
          <p:nvCxnSpPr>
            <p:cNvPr id="26" name="직선 연결선 25">
              <a:extLst>
                <a:ext uri="{FF2B5EF4-FFF2-40B4-BE49-F238E27FC236}">
                  <a16:creationId xmlns="" xmlns:a16="http://schemas.microsoft.com/office/drawing/2014/main" id="{0F0EC16E-0B33-4B0B-A756-48A0DFB88FC4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>
              <a:off x="8599832" y="200381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="" xmlns:a16="http://schemas.microsoft.com/office/drawing/2014/main" id="{8139F9E5-9B7D-41FC-9633-6E061EEF1619}"/>
                </a:ext>
              </a:extLst>
            </p:cNvPr>
            <p:cNvCxnSpPr>
              <a:cxnSpLocks/>
              <a:stCxn id="31" idx="2"/>
            </p:cNvCxnSpPr>
            <p:nvPr/>
          </p:nvCxnSpPr>
          <p:spPr>
            <a:xfrm>
              <a:off x="3066981" y="201248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="" xmlns:a16="http://schemas.microsoft.com/office/drawing/2014/main" id="{919F1AB4-F77D-4619-A31B-0226515A96C7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 flipH="1">
              <a:off x="1231320" y="2008542"/>
              <a:ext cx="7329" cy="1741056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>
              <a:extLst>
                <a:ext uri="{FF2B5EF4-FFF2-40B4-BE49-F238E27FC236}">
                  <a16:creationId xmlns="" xmlns:a16="http://schemas.microsoft.com/office/drawing/2014/main" id="{CB3E6438-4E37-4440-9410-5455368E9E8A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4903827" y="2012484"/>
              <a:ext cx="19256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="" xmlns:a16="http://schemas.microsoft.com/office/drawing/2014/main" id="{E89BF987-BB65-4990-AC13-342C1F317E70}"/>
                </a:ext>
              </a:extLst>
            </p:cNvPr>
            <p:cNvSpPr/>
            <p:nvPr/>
          </p:nvSpPr>
          <p:spPr>
            <a:xfrm>
              <a:off x="443691" y="1495568"/>
              <a:ext cx="1589915" cy="5129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Client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="" xmlns:a16="http://schemas.microsoft.com/office/drawing/2014/main" id="{48A6F9F9-5887-4559-911C-E2D737CFEAE4}"/>
                </a:ext>
              </a:extLst>
            </p:cNvPr>
            <p:cNvSpPr/>
            <p:nvPr/>
          </p:nvSpPr>
          <p:spPr>
            <a:xfrm>
              <a:off x="2283476" y="1504238"/>
              <a:ext cx="156700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Controller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="" xmlns:a16="http://schemas.microsoft.com/office/drawing/2014/main" id="{D319EF23-29C3-4795-93E7-0D9FFA1EDBF7}"/>
                </a:ext>
              </a:extLst>
            </p:cNvPr>
            <p:cNvSpPr/>
            <p:nvPr/>
          </p:nvSpPr>
          <p:spPr>
            <a:xfrm>
              <a:off x="4116197" y="1504238"/>
              <a:ext cx="157525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Service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="" xmlns:a16="http://schemas.microsoft.com/office/drawing/2014/main" id="{8BD55E3D-8F4F-4EA6-98F2-0DECF33D8AD8}"/>
                </a:ext>
              </a:extLst>
            </p:cNvPr>
            <p:cNvSpPr/>
            <p:nvPr/>
          </p:nvSpPr>
          <p:spPr>
            <a:xfrm>
              <a:off x="5957168" y="150423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Interface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직선 연결선 35">
              <a:extLst>
                <a:ext uri="{FF2B5EF4-FFF2-40B4-BE49-F238E27FC236}">
                  <a16:creationId xmlns="" xmlns:a16="http://schemas.microsoft.com/office/drawing/2014/main" id="{1DF05CF3-A81F-46AB-978F-FF27CD363F53}"/>
                </a:ext>
              </a:extLst>
            </p:cNvPr>
            <p:cNvCxnSpPr>
              <a:cxnSpLocks/>
              <a:stCxn id="35" idx="2"/>
            </p:cNvCxnSpPr>
            <p:nvPr/>
          </p:nvCxnSpPr>
          <p:spPr>
            <a:xfrm>
              <a:off x="6747528" y="2012484"/>
              <a:ext cx="23051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수행의 시작/종료 36">
              <a:extLst>
                <a:ext uri="{FF2B5EF4-FFF2-40B4-BE49-F238E27FC236}">
                  <a16:creationId xmlns="" xmlns:a16="http://schemas.microsoft.com/office/drawing/2014/main" id="{8AC21BB6-E878-41C9-8D46-1D2023DD443D}"/>
                </a:ext>
              </a:extLst>
            </p:cNvPr>
            <p:cNvSpPr/>
            <p:nvPr/>
          </p:nvSpPr>
          <p:spPr>
            <a:xfrm>
              <a:off x="512582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a_answerForm.jsp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Ajax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answerSubmit</a:t>
              </a:r>
              <a:r>
                <a:rPr lang="en-US" altLang="ko-KR" sz="800" dirty="0">
                  <a:solidFill>
                    <a:schemeClr val="tx1"/>
                  </a:solidFill>
                </a:rPr>
                <a:t>()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>
              <a:extLst>
                <a:ext uri="{FF2B5EF4-FFF2-40B4-BE49-F238E27FC236}">
                  <a16:creationId xmlns="" xmlns:a16="http://schemas.microsoft.com/office/drawing/2014/main" id="{0B10CF2F-6826-4937-B39A-998A9818E1FD}"/>
                </a:ext>
              </a:extLst>
            </p:cNvPr>
            <p:cNvSpPr/>
            <p:nvPr/>
          </p:nvSpPr>
          <p:spPr>
            <a:xfrm>
              <a:off x="504069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a_questionList.jsp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직선 화살표 연결선 38">
              <a:extLst>
                <a:ext uri="{FF2B5EF4-FFF2-40B4-BE49-F238E27FC236}">
                  <a16:creationId xmlns="" xmlns:a16="http://schemas.microsoft.com/office/drawing/2014/main" id="{394E4024-A653-4B80-A0A8-CBCFA27D01C0}"/>
                </a:ext>
              </a:extLst>
            </p:cNvPr>
            <p:cNvCxnSpPr>
              <a:cxnSpLocks/>
              <a:stCxn id="37" idx="3"/>
              <a:endCxn id="48" idx="1"/>
            </p:cNvCxnSpPr>
            <p:nvPr/>
          </p:nvCxnSpPr>
          <p:spPr>
            <a:xfrm flipV="1">
              <a:off x="1964713" y="2562379"/>
              <a:ext cx="5900447" cy="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순서도: 수행의 시작/종료 39">
              <a:extLst>
                <a:ext uri="{FF2B5EF4-FFF2-40B4-BE49-F238E27FC236}">
                  <a16:creationId xmlns="" xmlns:a16="http://schemas.microsoft.com/office/drawing/2014/main" id="{33F6E294-0C3D-464B-99FC-C9984A36468C}"/>
                </a:ext>
              </a:extLst>
            </p:cNvPr>
            <p:cNvSpPr/>
            <p:nvPr/>
          </p:nvSpPr>
          <p:spPr>
            <a:xfrm>
              <a:off x="2346004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Mapping : “/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answerUpdate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  <a:endParaRPr lang="en-US" altLang="ko-KR" sz="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answerUpdate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hecode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heanswer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1" name="순서도: 수행의 시작/종료 40">
              <a:extLst>
                <a:ext uri="{FF2B5EF4-FFF2-40B4-BE49-F238E27FC236}">
                  <a16:creationId xmlns="" xmlns:a16="http://schemas.microsoft.com/office/drawing/2014/main" id="{95B0F95C-3A8E-4B2D-AD05-9E54389A21E5}"/>
                </a:ext>
              </a:extLst>
            </p:cNvPr>
            <p:cNvSpPr/>
            <p:nvPr/>
          </p:nvSpPr>
          <p:spPr>
            <a:xfrm>
              <a:off x="4182850" y="2227577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answerUpdate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hecode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heanswer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42" name="순서도: 수행의 시작/종료 41">
              <a:extLst>
                <a:ext uri="{FF2B5EF4-FFF2-40B4-BE49-F238E27FC236}">
                  <a16:creationId xmlns="" xmlns:a16="http://schemas.microsoft.com/office/drawing/2014/main" id="{766B35FE-920C-4CB8-8C67-51783D8F9B68}"/>
                </a:ext>
              </a:extLst>
            </p:cNvPr>
            <p:cNvSpPr/>
            <p:nvPr/>
          </p:nvSpPr>
          <p:spPr>
            <a:xfrm>
              <a:off x="6020121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updateAnswer</a:t>
              </a:r>
              <a:r>
                <a:rPr lang="en-US" altLang="ko-KR" sz="800" dirty="0">
                  <a:solidFill>
                    <a:schemeClr val="tx1"/>
                  </a:solidFill>
                </a:rPr>
                <a:t>(map)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Map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hecode</a:t>
              </a:r>
              <a:r>
                <a:rPr lang="en-US" altLang="ko-KR" sz="800" dirty="0">
                  <a:solidFill>
                    <a:schemeClr val="tx1"/>
                  </a:solidFill>
                </a:rPr>
                <a:t>,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heanswer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화살표 연결선 42">
              <a:extLst>
                <a:ext uri="{FF2B5EF4-FFF2-40B4-BE49-F238E27FC236}">
                  <a16:creationId xmlns="" xmlns:a16="http://schemas.microsoft.com/office/drawing/2014/main" id="{299CD89B-9E69-401A-8E0B-940F49F99C74}"/>
                </a:ext>
              </a:extLst>
            </p:cNvPr>
            <p:cNvCxnSpPr>
              <a:cxnSpLocks/>
              <a:stCxn id="49" idx="1"/>
              <a:endCxn id="38" idx="3"/>
            </p:cNvCxnSpPr>
            <p:nvPr/>
          </p:nvCxnSpPr>
          <p:spPr>
            <a:xfrm flipH="1">
              <a:off x="1956200" y="3323534"/>
              <a:ext cx="59089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순서도: 수행의 시작/종료 43">
              <a:extLst>
                <a:ext uri="{FF2B5EF4-FFF2-40B4-BE49-F238E27FC236}">
                  <a16:creationId xmlns="" xmlns:a16="http://schemas.microsoft.com/office/drawing/2014/main" id="{B4CE6B54-F69A-4825-8B20-5581268A25B2}"/>
                </a:ext>
              </a:extLst>
            </p:cNvPr>
            <p:cNvSpPr/>
            <p:nvPr/>
          </p:nvSpPr>
          <p:spPr>
            <a:xfrm>
              <a:off x="2347768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5" name="순서도: 수행의 시작/종료 44">
              <a:extLst>
                <a:ext uri="{FF2B5EF4-FFF2-40B4-BE49-F238E27FC236}">
                  <a16:creationId xmlns="" xmlns:a16="http://schemas.microsoft.com/office/drawing/2014/main" id="{FAA418D7-DA33-4C1A-AD9A-F805D3DF2C52}"/>
                </a:ext>
              </a:extLst>
            </p:cNvPr>
            <p:cNvSpPr/>
            <p:nvPr/>
          </p:nvSpPr>
          <p:spPr>
            <a:xfrm>
              <a:off x="4198035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46" name="순서도: 수행의 시작/종료 45">
              <a:extLst>
                <a:ext uri="{FF2B5EF4-FFF2-40B4-BE49-F238E27FC236}">
                  <a16:creationId xmlns="" xmlns:a16="http://schemas.microsoft.com/office/drawing/2014/main" id="{32CC795A-2848-4B86-9D76-97536B1350B8}"/>
                </a:ext>
              </a:extLst>
            </p:cNvPr>
            <p:cNvSpPr/>
            <p:nvPr/>
          </p:nvSpPr>
          <p:spPr>
            <a:xfrm>
              <a:off x="6044417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int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="" xmlns:a16="http://schemas.microsoft.com/office/drawing/2014/main" id="{B48334D0-F579-48F4-8962-D9FD7B369EB8}"/>
                </a:ext>
              </a:extLst>
            </p:cNvPr>
            <p:cNvSpPr/>
            <p:nvPr/>
          </p:nvSpPr>
          <p:spPr>
            <a:xfrm>
              <a:off x="7809473" y="149556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Mapper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순서도: 수행의 시작/종료 47">
              <a:extLst>
                <a:ext uri="{FF2B5EF4-FFF2-40B4-BE49-F238E27FC236}">
                  <a16:creationId xmlns="" xmlns:a16="http://schemas.microsoft.com/office/drawing/2014/main" id="{B436E811-B863-4EF6-9D5C-D18CAFB4ED52}"/>
                </a:ext>
              </a:extLst>
            </p:cNvPr>
            <p:cNvSpPr/>
            <p:nvPr/>
          </p:nvSpPr>
          <p:spPr>
            <a:xfrm>
              <a:off x="7865160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updateAnswer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49" name="순서도: 수행의 시작/종료 48">
              <a:extLst>
                <a:ext uri="{FF2B5EF4-FFF2-40B4-BE49-F238E27FC236}">
                  <a16:creationId xmlns="" xmlns:a16="http://schemas.microsoft.com/office/drawing/2014/main" id="{77E8772E-80DB-4E2E-A39E-C4F8CA1BB9FD}"/>
                </a:ext>
              </a:extLst>
            </p:cNvPr>
            <p:cNvSpPr/>
            <p:nvPr/>
          </p:nvSpPr>
          <p:spPr>
            <a:xfrm>
              <a:off x="7865160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int</a:t>
              </a: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52C34B03-0BDD-49FF-BC92-95EB9618FB52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1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답변 등록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</a:t>
            </a: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03397788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Controller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C8699104-C4D1-4BBF-A6F6-019865740DDE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E9B4905-2229-4829-81BC-86304BBB6132}"/>
              </a:ext>
            </a:extLst>
          </p:cNvPr>
          <p:cNvSpPr txBox="1"/>
          <p:nvPr/>
        </p:nvSpPr>
        <p:spPr>
          <a:xfrm>
            <a:off x="677723" y="1834214"/>
            <a:ext cx="59183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</a:rPr>
              <a:t>답변 등록</a:t>
            </a:r>
          </a:p>
          <a:p>
            <a:pPr algn="l"/>
            <a:r>
              <a:rPr lang="en-US" altLang="ko-KR" sz="1200" dirty="0">
                <a:solidFill>
                  <a:srgbClr val="646464"/>
                </a:solidFill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</a:rPr>
              <a:t>(value = </a:t>
            </a:r>
            <a:r>
              <a:rPr lang="en-US" altLang="ko-KR" sz="1200" dirty="0">
                <a:solidFill>
                  <a:srgbClr val="2A00FF"/>
                </a:solidFill>
              </a:rPr>
              <a:t>"/</a:t>
            </a:r>
            <a:r>
              <a:rPr lang="en-US" altLang="ko-KR" sz="1200" dirty="0" err="1">
                <a:solidFill>
                  <a:srgbClr val="2A00FF"/>
                </a:solidFill>
              </a:rPr>
              <a:t>answerUpdate</a:t>
            </a:r>
            <a:r>
              <a:rPr lang="en-US" altLang="ko-KR" sz="1200" dirty="0">
                <a:solidFill>
                  <a:srgbClr val="2A00FF"/>
                </a:solidFill>
              </a:rPr>
              <a:t>"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646464"/>
                </a:solidFill>
              </a:rPr>
              <a:t>@ResponseBody</a:t>
            </a:r>
            <a:r>
              <a:rPr lang="en-US" altLang="ko-KR" sz="1200" dirty="0">
                <a:solidFill>
                  <a:srgbClr val="000000"/>
                </a:solidFill>
              </a:rPr>
              <a:t> String </a:t>
            </a:r>
            <a:r>
              <a:rPr lang="en-US" altLang="ko-KR" sz="1200" dirty="0" err="1">
                <a:solidFill>
                  <a:srgbClr val="000000"/>
                </a:solidFill>
              </a:rPr>
              <a:t>answerUpdate</a:t>
            </a:r>
            <a:r>
              <a:rPr lang="en-US" altLang="ko-KR" sz="1200" dirty="0">
                <a:solidFill>
                  <a:srgbClr val="000000"/>
                </a:solidFill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</a:rPr>
              <a:t>hecode</a:t>
            </a:r>
            <a:r>
              <a:rPr lang="en-US" altLang="ko-KR" sz="1200" dirty="0">
                <a:solidFill>
                  <a:srgbClr val="000000"/>
                </a:solidFill>
              </a:rPr>
              <a:t>, String </a:t>
            </a:r>
            <a:r>
              <a:rPr lang="en-US" altLang="ko-KR" sz="1200" dirty="0" err="1">
                <a:solidFill>
                  <a:srgbClr val="6A3E3E"/>
                </a:solidFill>
              </a:rPr>
              <a:t>heanswer</a:t>
            </a:r>
            <a:r>
              <a:rPr lang="en-US" altLang="ko-KR" sz="1200" dirty="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"/</a:t>
            </a:r>
            <a:r>
              <a:rPr lang="en-US" altLang="ko-KR" sz="1200" i="1" dirty="0" err="1">
                <a:solidFill>
                  <a:srgbClr val="2A00FF"/>
                </a:solidFill>
              </a:rPr>
              <a:t>answerUpdate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</a:rPr>
              <a:t>답변 등록하는 중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String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</a:rPr>
              <a:t>helpService</a:t>
            </a:r>
            <a:r>
              <a:rPr lang="en-US" altLang="ko-KR" sz="1200" dirty="0" err="1">
                <a:solidFill>
                  <a:srgbClr val="000000"/>
                </a:solidFill>
              </a:rPr>
              <a:t>.answerUpdate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</a:rPr>
              <a:t>hecode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en-US" altLang="ko-KR" sz="1200" dirty="0" err="1">
                <a:solidFill>
                  <a:srgbClr val="6A3E3E"/>
                </a:solidFill>
              </a:rPr>
              <a:t>heanswer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CEFD442-4F84-4685-9A9F-19A71F3FEFB9}"/>
              </a:ext>
            </a:extLst>
          </p:cNvPr>
          <p:cNvSpPr txBox="1"/>
          <p:nvPr/>
        </p:nvSpPr>
        <p:spPr>
          <a:xfrm>
            <a:off x="677724" y="3526984"/>
            <a:ext cx="8550550" cy="611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 algn="just" latinLnBrk="1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ko-KR" altLang="en-US" sz="1200" dirty="0">
                <a:latin typeface="+mn-ea"/>
                <a:cs typeface="Times New Roman"/>
              </a:rPr>
              <a:t>클라이언트에서 요청한 문의코드와 답변 내용을 </a:t>
            </a:r>
            <a:r>
              <a:rPr lang="en-US" altLang="ko-KR" sz="1200" dirty="0">
                <a:latin typeface="+mn-ea"/>
                <a:cs typeface="Times New Roman"/>
              </a:rPr>
              <a:t>String </a:t>
            </a:r>
            <a:r>
              <a:rPr lang="ko-KR" altLang="en-US" sz="1200" dirty="0">
                <a:latin typeface="+mn-ea"/>
                <a:cs typeface="Times New Roman"/>
              </a:rPr>
              <a:t>형태로 변수 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params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에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 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담는다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.</a:t>
            </a:r>
            <a:endParaRPr lang="en-US" altLang="en-US" sz="1200" b="0" i="0" dirty="0">
              <a:solidFill>
                <a:schemeClr val="tx1"/>
              </a:solidFill>
              <a:latin typeface="+mn-ea"/>
              <a:ea typeface="+mn-ea"/>
              <a:cs typeface="Times New Roman"/>
            </a:endParaRPr>
          </a:p>
          <a:p>
            <a:pPr marL="228600" lvl="0" indent="-228600" algn="just" latinLnBrk="1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en-US" sz="1200" b="0" i="0" dirty="0" err="1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HelpService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에 있는</a:t>
            </a:r>
            <a:r>
              <a:rPr lang="en-US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answerUpdate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(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hecode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, </a:t>
            </a:r>
            <a:r>
              <a:rPr lang="en-US" altLang="ko-KR" sz="1200" dirty="0" err="1">
                <a:solidFill>
                  <a:srgbClr val="000000"/>
                </a:solidFill>
                <a:latin typeface="+mj-ea"/>
                <a:ea typeface="+mj-ea"/>
              </a:rPr>
              <a:t>heanswer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)</a:t>
            </a:r>
            <a:r>
              <a:rPr lang="ko-KR" altLang="en-US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를 실행한다</a:t>
            </a:r>
            <a:r>
              <a:rPr lang="en-US" altLang="ko-KR" sz="1200" b="0" i="0" dirty="0">
                <a:solidFill>
                  <a:schemeClr val="tx1"/>
                </a:solidFill>
                <a:latin typeface="+mn-ea"/>
                <a:ea typeface="+mn-ea"/>
                <a:cs typeface="Times New Roman"/>
              </a:rPr>
              <a:t>.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7F2A9644-E7E5-43FB-97F0-78F949C8F93A}"/>
              </a:ext>
            </a:extLst>
          </p:cNvPr>
          <p:cNvGrpSpPr/>
          <p:nvPr/>
        </p:nvGrpSpPr>
        <p:grpSpPr>
          <a:xfrm>
            <a:off x="522876" y="2231644"/>
            <a:ext cx="309693" cy="253916"/>
            <a:chOff x="4099027" y="936729"/>
            <a:chExt cx="309693" cy="253916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63B953EF-C11C-4AD2-873E-024A6C9453F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353E4240-6685-45E3-9BFB-0CA52D1618F0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2E40D5A4-DAA3-41F2-BD9E-CAA092CC2E29}"/>
              </a:ext>
            </a:extLst>
          </p:cNvPr>
          <p:cNvGrpSpPr/>
          <p:nvPr/>
        </p:nvGrpSpPr>
        <p:grpSpPr>
          <a:xfrm>
            <a:off x="499186" y="2770175"/>
            <a:ext cx="309693" cy="253916"/>
            <a:chOff x="4099027" y="936729"/>
            <a:chExt cx="309693" cy="253916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74F514CD-96A9-4F42-8C9D-FFC684A52914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C3D608DB-26AC-4F2E-97E2-B14CFB9AA535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제목 2">
            <a:extLst>
              <a:ext uri="{FF2B5EF4-FFF2-40B4-BE49-F238E27FC236}">
                <a16:creationId xmlns="" xmlns:a16="http://schemas.microsoft.com/office/drawing/2014/main" id="{CE5C4FE9-272F-42C8-916C-202363A37817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1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답변 등록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</a:t>
            </a: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0791538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87D03E47-62B3-4CBE-B8DD-AAF76FC1550A}"/>
              </a:ext>
            </a:extLst>
          </p:cNvPr>
          <p:cNvSpPr/>
          <p:nvPr/>
        </p:nvSpPr>
        <p:spPr>
          <a:xfrm>
            <a:off x="677724" y="1436785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Service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C8699104-C4D1-4BBF-A6F6-019865740DDE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5732B2D-BA84-43BC-9BA8-41B2973CD476}"/>
              </a:ext>
            </a:extLst>
          </p:cNvPr>
          <p:cNvSpPr txBox="1"/>
          <p:nvPr/>
        </p:nvSpPr>
        <p:spPr>
          <a:xfrm>
            <a:off x="677723" y="1834214"/>
            <a:ext cx="510163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</a:rPr>
              <a:t>답변 등록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</a:rPr>
              <a:t> String </a:t>
            </a:r>
            <a:r>
              <a:rPr lang="en-US" altLang="ko-KR" sz="1200" dirty="0" err="1">
                <a:solidFill>
                  <a:srgbClr val="000000"/>
                </a:solidFill>
              </a:rPr>
              <a:t>answerUpdate</a:t>
            </a:r>
            <a:r>
              <a:rPr lang="en-US" altLang="ko-KR" sz="1200" dirty="0">
                <a:solidFill>
                  <a:srgbClr val="000000"/>
                </a:solidFill>
              </a:rPr>
              <a:t>(String </a:t>
            </a:r>
            <a:r>
              <a:rPr lang="en-US" altLang="ko-KR" sz="1200" dirty="0" err="1">
                <a:solidFill>
                  <a:srgbClr val="6A3E3E"/>
                </a:solidFill>
              </a:rPr>
              <a:t>hecode</a:t>
            </a:r>
            <a:r>
              <a:rPr lang="en-US" altLang="ko-KR" sz="1200" dirty="0">
                <a:solidFill>
                  <a:srgbClr val="000000"/>
                </a:solidFill>
              </a:rPr>
              <a:t>, String </a:t>
            </a:r>
            <a:r>
              <a:rPr lang="en-US" altLang="ko-KR" sz="1200" dirty="0" err="1">
                <a:solidFill>
                  <a:srgbClr val="6A3E3E"/>
                </a:solidFill>
              </a:rPr>
              <a:t>heanswer</a:t>
            </a:r>
            <a:r>
              <a:rPr lang="en-US" altLang="ko-KR" sz="1200" dirty="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Map&lt;String, Object&gt; </a:t>
            </a:r>
            <a:r>
              <a:rPr lang="en-US" altLang="ko-KR" sz="1200" dirty="0">
                <a:solidFill>
                  <a:srgbClr val="6A3E3E"/>
                </a:solidFill>
              </a:rPr>
              <a:t>map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>
                <a:solidFill>
                  <a:srgbClr val="7F0055"/>
                </a:solidFill>
              </a:rPr>
              <a:t>new</a:t>
            </a:r>
            <a:r>
              <a:rPr lang="en-US" altLang="ko-KR" sz="1200" dirty="0">
                <a:solidFill>
                  <a:srgbClr val="000000"/>
                </a:solidFill>
              </a:rPr>
              <a:t> HashMap&lt;String, Object&gt;();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</a:rPr>
              <a:t>map</a:t>
            </a:r>
            <a:r>
              <a:rPr lang="en-US" altLang="ko-KR" sz="1200" dirty="0" err="1">
                <a:solidFill>
                  <a:srgbClr val="000000"/>
                </a:solidFill>
              </a:rPr>
              <a:t>.put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>
                <a:solidFill>
                  <a:srgbClr val="2A00FF"/>
                </a:solidFill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</a:rPr>
              <a:t>hecode</a:t>
            </a:r>
            <a:r>
              <a:rPr lang="en-US" altLang="ko-KR" sz="1200" dirty="0">
                <a:solidFill>
                  <a:srgbClr val="2A00FF"/>
                </a:solidFill>
              </a:rPr>
              <a:t>"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en-US" altLang="ko-KR" sz="1200" dirty="0" err="1">
                <a:solidFill>
                  <a:srgbClr val="6A3E3E"/>
                </a:solidFill>
              </a:rPr>
              <a:t>hecode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6A3E3E"/>
                </a:solidFill>
              </a:rPr>
              <a:t>map</a:t>
            </a:r>
            <a:r>
              <a:rPr lang="en-US" altLang="ko-KR" sz="1200" dirty="0" err="1">
                <a:solidFill>
                  <a:srgbClr val="000000"/>
                </a:solidFill>
              </a:rPr>
              <a:t>.put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>
                <a:solidFill>
                  <a:srgbClr val="2A00FF"/>
                </a:solidFill>
              </a:rPr>
              <a:t>"</a:t>
            </a:r>
            <a:r>
              <a:rPr lang="en-US" altLang="ko-KR" sz="1200" dirty="0" err="1">
                <a:solidFill>
                  <a:srgbClr val="2A00FF"/>
                </a:solidFill>
              </a:rPr>
              <a:t>heanswer</a:t>
            </a:r>
            <a:r>
              <a:rPr lang="en-US" altLang="ko-KR" sz="1200" dirty="0">
                <a:solidFill>
                  <a:srgbClr val="2A00FF"/>
                </a:solidFill>
              </a:rPr>
              <a:t>"</a:t>
            </a:r>
            <a:r>
              <a:rPr lang="en-US" altLang="ko-KR" sz="1200" dirty="0">
                <a:solidFill>
                  <a:srgbClr val="000000"/>
                </a:solidFill>
              </a:rPr>
              <a:t>, </a:t>
            </a:r>
            <a:r>
              <a:rPr lang="en-US" altLang="ko-KR" sz="1200" dirty="0" err="1">
                <a:solidFill>
                  <a:srgbClr val="6A3E3E"/>
                </a:solidFill>
              </a:rPr>
              <a:t>heanswer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200" dirty="0"/>
          </a:p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 </a:t>
            </a:r>
            <a:r>
              <a:rPr lang="ko-KR" altLang="en-US" sz="1200" dirty="0">
                <a:solidFill>
                  <a:srgbClr val="3F7F5F"/>
                </a:solidFill>
              </a:rPr>
              <a:t>답변 등록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</a:rPr>
              <a:t>updateResult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</a:rPr>
              <a:t>helpMapper</a:t>
            </a:r>
            <a:r>
              <a:rPr lang="en-US" altLang="ko-KR" sz="1200" dirty="0" err="1">
                <a:solidFill>
                  <a:srgbClr val="000000"/>
                </a:solidFill>
              </a:rPr>
              <a:t>.updateAnswer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>
                <a:solidFill>
                  <a:srgbClr val="6A3E3E"/>
                </a:solidFill>
              </a:rPr>
              <a:t>map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String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>
                <a:solidFill>
                  <a:srgbClr val="2A00FF"/>
                </a:solidFill>
              </a:rPr>
              <a:t>"NO"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if</a:t>
            </a:r>
            <a:r>
              <a:rPr lang="en-US" altLang="ko-KR" sz="1200" dirty="0">
                <a:solidFill>
                  <a:srgbClr val="000000"/>
                </a:solidFill>
              </a:rPr>
              <a:t> (</a:t>
            </a:r>
            <a:r>
              <a:rPr lang="en-US" altLang="ko-KR" sz="1200" dirty="0" err="1">
                <a:solidFill>
                  <a:srgbClr val="6A3E3E"/>
                </a:solidFill>
              </a:rPr>
              <a:t>updateResult</a:t>
            </a:r>
            <a:r>
              <a:rPr lang="en-US" altLang="ko-KR" sz="1200" dirty="0">
                <a:solidFill>
                  <a:srgbClr val="000000"/>
                </a:solidFill>
              </a:rPr>
              <a:t> &gt; 0) {</a:t>
            </a:r>
          </a:p>
          <a:p>
            <a:pPr algn="l"/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>
                <a:solidFill>
                  <a:srgbClr val="2A00FF"/>
                </a:solidFill>
              </a:rPr>
              <a:t>"OK"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4FB8B83-ECD0-4361-A03E-1AA37D2801AD}"/>
              </a:ext>
            </a:extLst>
          </p:cNvPr>
          <p:cNvSpPr txBox="1"/>
          <p:nvPr/>
        </p:nvSpPr>
        <p:spPr>
          <a:xfrm>
            <a:off x="677724" y="4634979"/>
            <a:ext cx="8550550" cy="1442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ko-KR" altLang="ko-KR" sz="1200" b="0" dirty="0" err="1">
                <a:solidFill>
                  <a:srgbClr val="000000"/>
                </a:solidFill>
                <a:cs typeface="Times New Roman"/>
              </a:rPr>
              <a:t>map라는</a:t>
            </a:r>
            <a:r>
              <a:rPr lang="ko-KR" altLang="ko-KR" sz="1200" b="0" dirty="0">
                <a:solidFill>
                  <a:srgbClr val="000000"/>
                </a:solidFill>
                <a:cs typeface="Times New Roman"/>
              </a:rPr>
              <a:t> </a:t>
            </a:r>
            <a:r>
              <a:rPr lang="ko-KR" altLang="ko-KR" sz="1200" b="0" dirty="0" err="1">
                <a:solidFill>
                  <a:srgbClr val="000000"/>
                </a:solidFill>
                <a:cs typeface="Times New Roman"/>
              </a:rPr>
              <a:t>Map</a:t>
            </a:r>
            <a:r>
              <a:rPr lang="ko-KR" altLang="ko-KR" sz="1200" b="0" dirty="0">
                <a:solidFill>
                  <a:srgbClr val="000000"/>
                </a:solidFill>
                <a:cs typeface="Times New Roman"/>
              </a:rPr>
              <a:t>&lt;</a:t>
            </a:r>
            <a:r>
              <a:rPr lang="ko-KR" altLang="ko-KR" sz="1200" b="0" dirty="0" err="1">
                <a:solidFill>
                  <a:srgbClr val="000000"/>
                </a:solidFill>
                <a:cs typeface="Times New Roman"/>
              </a:rPr>
              <a:t>String</a:t>
            </a:r>
            <a:r>
              <a:rPr lang="ko-KR" altLang="ko-KR" sz="1200" b="0" dirty="0">
                <a:solidFill>
                  <a:srgbClr val="000000"/>
                </a:solidFill>
                <a:cs typeface="Times New Roman"/>
              </a:rPr>
              <a:t>, </a:t>
            </a:r>
            <a:r>
              <a:rPr lang="ko-KR" altLang="ko-KR" sz="1200" b="0" dirty="0" err="1">
                <a:solidFill>
                  <a:srgbClr val="000000"/>
                </a:solidFill>
                <a:cs typeface="Times New Roman"/>
              </a:rPr>
              <a:t>Object</a:t>
            </a:r>
            <a:r>
              <a:rPr lang="ko-KR" altLang="ko-KR" sz="1200" b="0" dirty="0">
                <a:solidFill>
                  <a:srgbClr val="000000"/>
                </a:solidFill>
                <a:cs typeface="Times New Roman"/>
              </a:rPr>
              <a:t>&gt;형태의 객체를 생성한다.</a:t>
            </a: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Map </a:t>
            </a:r>
            <a:r>
              <a:rPr lang="ko-KR" altLang="en-US" sz="1200" dirty="0">
                <a:solidFill>
                  <a:srgbClr val="000000"/>
                </a:solidFill>
                <a:latin typeface="+mj-ea"/>
                <a:ea typeface="+mj-ea"/>
              </a:rPr>
              <a:t>변수에 문의 코드와 답변 내용을 저장한다</a:t>
            </a: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.</a:t>
            </a: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+mj-ea"/>
                <a:ea typeface="+mj-ea"/>
              </a:rPr>
              <a:t>int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타입의 </a:t>
            </a:r>
            <a:r>
              <a:rPr lang="en-US" altLang="ko-KR" sz="1200" dirty="0" err="1">
                <a:solidFill>
                  <a:srgbClr val="000000"/>
                </a:solidFill>
              </a:rPr>
              <a:t>updateAnswer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(map)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interface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보내준다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marL="228600" marR="0" lvl="0" indent="-2286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메소드 </a:t>
            </a:r>
            <a:r>
              <a:rPr lang="en-US" altLang="ko-KR" sz="1200" dirty="0" err="1">
                <a:solidFill>
                  <a:srgbClr val="000000"/>
                </a:solidFill>
              </a:rPr>
              <a:t>updateAnswer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()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결과에 따라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r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esult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의 값을 초기화한다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t>.</a:t>
            </a:r>
            <a:endParaRPr lang="ko-KR" altLang="ko-KR" sz="1800" b="0" i="0" u="none" strike="noStrike" dirty="0">
              <a:effectLst/>
              <a:latin typeface="맑은 고딕" panose="020B0503020000020004" pitchFamily="50" charset="-127"/>
            </a:endParaRPr>
          </a:p>
          <a:p>
            <a:pPr marL="228600" indent="-228600" algn="just">
              <a:lnSpc>
                <a:spcPct val="150000"/>
              </a:lnSpc>
              <a:spcAft>
                <a:spcPct val="0"/>
              </a:spcAft>
              <a:buSzPct val="100000"/>
              <a:buFont typeface="+mj-lt"/>
              <a:buAutoNum type="arabicPeriod"/>
            </a:pP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r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esult</a:t>
            </a:r>
            <a:r>
              <a:rPr lang="ko-KR" altLang="en-US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Controller</a:t>
            </a:r>
            <a:r>
              <a:rPr lang="ko-KR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 반환한다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b="0" i="0" u="none" strike="noStrike" dirty="0">
              <a:effectLst/>
              <a:latin typeface="맑은 고딕" panose="020B0503020000020004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1B065322-8988-4317-B158-FB233E8BAC34}"/>
              </a:ext>
            </a:extLst>
          </p:cNvPr>
          <p:cNvGrpSpPr/>
          <p:nvPr/>
        </p:nvGrpSpPr>
        <p:grpSpPr>
          <a:xfrm>
            <a:off x="522876" y="2231645"/>
            <a:ext cx="309693" cy="253916"/>
            <a:chOff x="4099027" y="936729"/>
            <a:chExt cx="309693" cy="253916"/>
          </a:xfrm>
        </p:grpSpPr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4F8D9AAD-6401-40A8-A7CC-75D87FA7BD90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53E0180F-0557-408A-9555-10A3ED9F61E4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7CE8FC1A-1D8A-48DE-B849-4E39813AF80F}"/>
              </a:ext>
            </a:extLst>
          </p:cNvPr>
          <p:cNvGrpSpPr/>
          <p:nvPr/>
        </p:nvGrpSpPr>
        <p:grpSpPr>
          <a:xfrm>
            <a:off x="522875" y="2424011"/>
            <a:ext cx="309693" cy="253916"/>
            <a:chOff x="4099027" y="936729"/>
            <a:chExt cx="309693" cy="253916"/>
          </a:xfrm>
        </p:grpSpPr>
        <p:sp>
          <p:nvSpPr>
            <p:cNvPr id="19" name="타원 18">
              <a:extLst>
                <a:ext uri="{FF2B5EF4-FFF2-40B4-BE49-F238E27FC236}">
                  <a16:creationId xmlns="" xmlns:a16="http://schemas.microsoft.com/office/drawing/2014/main" id="{A551346E-0E3B-4054-8F91-AE740E5CC724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4CCE8175-333C-4DE4-9F6D-206B684D98D2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3C718A47-8CF4-465C-AEEC-2B55A7224AF2}"/>
              </a:ext>
            </a:extLst>
          </p:cNvPr>
          <p:cNvGrpSpPr/>
          <p:nvPr/>
        </p:nvGrpSpPr>
        <p:grpSpPr>
          <a:xfrm>
            <a:off x="522875" y="2621400"/>
            <a:ext cx="309693" cy="253916"/>
            <a:chOff x="4099027" y="936729"/>
            <a:chExt cx="309693" cy="253916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E64AB2EC-7A73-47D3-8871-003BC5E956DF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9B56AAF6-D4F6-4E69-A19F-FE4422661D8F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CC8C8365-5CAD-43F4-8328-8835246FB1FA}"/>
              </a:ext>
            </a:extLst>
          </p:cNvPr>
          <p:cNvGrpSpPr/>
          <p:nvPr/>
        </p:nvGrpSpPr>
        <p:grpSpPr>
          <a:xfrm>
            <a:off x="522875" y="3134893"/>
            <a:ext cx="309693" cy="253916"/>
            <a:chOff x="4099027" y="936729"/>
            <a:chExt cx="309693" cy="253916"/>
          </a:xfrm>
        </p:grpSpPr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07D25311-7A0D-47A2-96B7-33BD9B51FDE8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0C731000-AF06-4FFF-9627-8E16CC07F634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76B3BC3C-490C-4E72-8862-26A3E473BBFC}"/>
              </a:ext>
            </a:extLst>
          </p:cNvPr>
          <p:cNvGrpSpPr/>
          <p:nvPr/>
        </p:nvGrpSpPr>
        <p:grpSpPr>
          <a:xfrm>
            <a:off x="522875" y="3508530"/>
            <a:ext cx="309693" cy="253916"/>
            <a:chOff x="4099027" y="936729"/>
            <a:chExt cx="309693" cy="253916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3D19DEDB-3D1A-4DE4-9E4E-195E2472C8D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57A7BBF6-D986-4192-9238-8DFFF5D876E2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F71DB0C8-7E0A-466D-A642-65284D2AE58C}"/>
              </a:ext>
            </a:extLst>
          </p:cNvPr>
          <p:cNvGrpSpPr/>
          <p:nvPr/>
        </p:nvGrpSpPr>
        <p:grpSpPr>
          <a:xfrm>
            <a:off x="522874" y="4061219"/>
            <a:ext cx="309693" cy="253916"/>
            <a:chOff x="4099027" y="936729"/>
            <a:chExt cx="309693" cy="253916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695D28FC-15B5-4F75-8276-FD6E49E9672C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ED20BB9E-4AF8-4DF5-95BD-835C7E1FBFE8}"/>
                </a:ext>
              </a:extLst>
            </p:cNvPr>
            <p:cNvSpPr txBox="1"/>
            <p:nvPr/>
          </p:nvSpPr>
          <p:spPr>
            <a:xfrm>
              <a:off x="4099027" y="936729"/>
              <a:ext cx="30969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제목 2">
            <a:extLst>
              <a:ext uri="{FF2B5EF4-FFF2-40B4-BE49-F238E27FC236}">
                <a16:creationId xmlns="" xmlns:a16="http://schemas.microsoft.com/office/drawing/2014/main" id="{5611A6B9-D167-4AF4-A845-262543EB4830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1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답변 등록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</a:t>
            </a: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89449791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09521FA-1811-4B48-8A8B-D23AB93FF3B8}"/>
              </a:ext>
            </a:extLst>
          </p:cNvPr>
          <p:cNvSpPr/>
          <p:nvPr/>
        </p:nvSpPr>
        <p:spPr>
          <a:xfrm>
            <a:off x="677724" y="3361967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Mapper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0C5FC04-5B08-4849-999D-CE09A0F0F342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Interface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9" name="제목 2">
            <a:extLst>
              <a:ext uri="{FF2B5EF4-FFF2-40B4-BE49-F238E27FC236}">
                <a16:creationId xmlns="" xmlns:a16="http://schemas.microsoft.com/office/drawing/2014/main" id="{1A6DBF82-6FF7-4094-83A9-103ED6F2FC7D}"/>
              </a:ext>
            </a:extLst>
          </p:cNvPr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A6A9D44-12F2-46EF-AA97-90CC62B1BF54}"/>
              </a:ext>
            </a:extLst>
          </p:cNvPr>
          <p:cNvSpPr txBox="1"/>
          <p:nvPr/>
        </p:nvSpPr>
        <p:spPr>
          <a:xfrm>
            <a:off x="677724" y="1828792"/>
            <a:ext cx="49892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 1</a:t>
            </a:r>
            <a:r>
              <a:rPr lang="ko-KR" altLang="en-US" sz="1200" dirty="0">
                <a:solidFill>
                  <a:srgbClr val="3F7F5F"/>
                </a:solidFill>
              </a:rPr>
              <a:t>대</a:t>
            </a:r>
            <a:r>
              <a:rPr lang="en-US" altLang="ko-KR" sz="1200" dirty="0">
                <a:solidFill>
                  <a:srgbClr val="3F7F5F"/>
                </a:solidFill>
              </a:rPr>
              <a:t>1</a:t>
            </a:r>
            <a:r>
              <a:rPr lang="ko-KR" altLang="en-US" sz="1200" dirty="0">
                <a:solidFill>
                  <a:srgbClr val="3F7F5F"/>
                </a:solidFill>
              </a:rPr>
              <a:t>문의 답변 등록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updateAnswer</a:t>
            </a:r>
            <a:r>
              <a:rPr lang="en-US" altLang="ko-KR" sz="1200" dirty="0">
                <a:solidFill>
                  <a:srgbClr val="000000"/>
                </a:solidFill>
              </a:rPr>
              <a:t>(Map&lt;String, Object&gt; </a:t>
            </a:r>
            <a:r>
              <a:rPr lang="en-US" altLang="ko-KR" sz="1200" dirty="0">
                <a:solidFill>
                  <a:srgbClr val="6A3E3E"/>
                </a:solidFill>
              </a:rPr>
              <a:t>map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  <a:endParaRPr lang="ko-KR" alt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E4D11BC7-D05F-47F4-830A-6057C0441FCA}"/>
              </a:ext>
            </a:extLst>
          </p:cNvPr>
          <p:cNvSpPr txBox="1"/>
          <p:nvPr/>
        </p:nvSpPr>
        <p:spPr>
          <a:xfrm>
            <a:off x="677724" y="3760267"/>
            <a:ext cx="569644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</a:rPr>
              <a:t>&lt;!-- 1</a:t>
            </a:r>
            <a:r>
              <a:rPr lang="ko-KR" altLang="en-US" sz="1200" dirty="0">
                <a:solidFill>
                  <a:srgbClr val="3F5FBF"/>
                </a:solidFill>
              </a:rPr>
              <a:t>대</a:t>
            </a:r>
            <a:r>
              <a:rPr lang="en-US" altLang="ko-KR" sz="1200" dirty="0">
                <a:solidFill>
                  <a:srgbClr val="3F5FBF"/>
                </a:solidFill>
              </a:rPr>
              <a:t>1</a:t>
            </a:r>
            <a:r>
              <a:rPr lang="ko-KR" altLang="en-US" sz="1200" dirty="0">
                <a:solidFill>
                  <a:srgbClr val="3F5FBF"/>
                </a:solidFill>
              </a:rPr>
              <a:t>문의 답변 등록 </a:t>
            </a:r>
            <a:r>
              <a:rPr lang="en-US" altLang="ko-KR" sz="12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</a:rPr>
              <a:t>update </a:t>
            </a:r>
            <a:r>
              <a:rPr lang="en-US" altLang="ko-KR" sz="1200" dirty="0">
                <a:solidFill>
                  <a:srgbClr val="7F007F"/>
                </a:solidFill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</a:rPr>
              <a:t>updateAnswer</a:t>
            </a:r>
            <a:r>
              <a:rPr lang="en-US" altLang="ko-KR" sz="1200" i="1" dirty="0">
                <a:solidFill>
                  <a:srgbClr val="2A00FF"/>
                </a:solidFill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"map"</a:t>
            </a:r>
            <a:r>
              <a:rPr lang="en-US" altLang="ko-KR" sz="12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UPDATE HELP SET HEANSWER = #{heanswer } WHERE HECODE = #{hecode 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</a:rPr>
              <a:t>update</a:t>
            </a:r>
            <a:r>
              <a:rPr lang="en-US" altLang="ko-KR" sz="1200" dirty="0">
                <a:solidFill>
                  <a:srgbClr val="008080"/>
                </a:solidFill>
              </a:rPr>
              <a:t>&gt;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2E60A04F-BE18-48B0-96DB-6EE26EF287F9}"/>
              </a:ext>
            </a:extLst>
          </p:cNvPr>
          <p:cNvSpPr txBox="1"/>
          <p:nvPr/>
        </p:nvSpPr>
        <p:spPr>
          <a:xfrm>
            <a:off x="677723" y="2385184"/>
            <a:ext cx="92282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Service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에서 넘어온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Interface(</a:t>
            </a:r>
            <a:r>
              <a:rPr lang="en-US" altLang="ko-KR" sz="1200" dirty="0" err="1">
                <a:solidFill>
                  <a:srgbClr val="000000"/>
                </a:solidFill>
              </a:rPr>
              <a:t>updateAnswer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)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를 참조하여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 Mapper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id </a:t>
            </a:r>
            <a:r>
              <a:rPr kumimoji="0" lang="en-US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=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 “</a:t>
            </a:r>
            <a:r>
              <a:rPr lang="en-US" altLang="ko-KR" sz="1200" dirty="0" err="1">
                <a:solidFill>
                  <a:srgbClr val="000000"/>
                </a:solidFill>
              </a:rPr>
              <a:t>updateAnswer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”를 실행한다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/>
                <a:ea typeface="맑은 고딕"/>
                <a:cs typeface="Times New Roman"/>
              </a:rPr>
              <a:t>.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D41C8311-6F50-4809-99A9-7FD148F5D0BA}"/>
              </a:ext>
            </a:extLst>
          </p:cNvPr>
          <p:cNvSpPr txBox="1"/>
          <p:nvPr/>
        </p:nvSpPr>
        <p:spPr>
          <a:xfrm>
            <a:off x="677723" y="4715244"/>
            <a:ext cx="59627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dirty="0" err="1">
                <a:solidFill>
                  <a:srgbClr val="000000"/>
                </a:solidFill>
              </a:rPr>
              <a:t>hecode</a:t>
            </a:r>
            <a:r>
              <a:rPr lang="ko-KR" altLang="en-US" sz="1200" dirty="0">
                <a:solidFill>
                  <a:srgbClr val="000000"/>
                </a:solidFill>
              </a:rPr>
              <a:t>를 가지고 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DB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의 </a:t>
            </a:r>
            <a:r>
              <a:rPr lang="en-US" altLang="ko-KR" sz="1200" dirty="0">
                <a:solidFill>
                  <a:srgbClr val="000000"/>
                </a:solidFill>
              </a:rPr>
              <a:t>HELP </a:t>
            </a:r>
            <a:r>
              <a:rPr lang="ko-KR" altLang="en-US" sz="1200" dirty="0">
                <a:solidFill>
                  <a:srgbClr val="000000"/>
                </a:solidFill>
                <a:ea typeface="+mj-ea"/>
              </a:rPr>
              <a:t>테이블을 조회하여 테이블 값을 수정한다</a:t>
            </a:r>
            <a:r>
              <a:rPr lang="en-US" altLang="ko-KR" sz="1200" dirty="0">
                <a:solidFill>
                  <a:srgbClr val="000000"/>
                </a:solidFill>
                <a:ea typeface="+mj-ea"/>
              </a:rPr>
              <a:t>.</a:t>
            </a:r>
          </a:p>
        </p:txBody>
      </p: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40D2E678-86CE-44DC-954C-7EC17C2AEC21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설계서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1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답변 등록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</a:t>
            </a: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85916650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6750F361-2F5A-4934-8F62-84AFF2216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90" y="1207079"/>
            <a:ext cx="6955810" cy="345022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1FA84F1-7F9E-41AF-A16F-5720860B3E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9" t="6408" r="4345" b="8249"/>
          <a:stretch/>
        </p:blipFill>
        <p:spPr>
          <a:xfrm>
            <a:off x="6267637" y="4236465"/>
            <a:ext cx="2831976" cy="998748"/>
          </a:xfrm>
          <a:prstGeom prst="rect">
            <a:avLst/>
          </a:prstGeom>
        </p:spPr>
      </p:pic>
      <p:sp>
        <p:nvSpPr>
          <p:cNvPr id="6" name="제목 2">
            <a:extLst>
              <a:ext uri="{FF2B5EF4-FFF2-40B4-BE49-F238E27FC236}">
                <a16:creationId xmlns="" xmlns:a16="http://schemas.microsoft.com/office/drawing/2014/main" id="{E05E8CD9-5F5E-4B34-8203-C22206B92169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l" rtl="0" eaLnBrk="1" latinLnBrk="1" hangingPunct="1">
              <a:spcBef>
                <a:spcPts val="0"/>
              </a:spcBef>
              <a:spcAft>
                <a:spcPts val="0"/>
              </a:spcAft>
            </a:pP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실행화면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– 1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1 </a:t>
            </a:r>
            <a:r>
              <a:rPr lang="ko-KR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문의 답변 등록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</a:t>
            </a:r>
            <a:r>
              <a:rPr lang="ko-KR" altLang="en-US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</a:t>
            </a:r>
            <a:r>
              <a:rPr lang="en-US" altLang="ko-KR" kern="120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97809692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a_faqWriteForm.jsp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FaqListForm.jsp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faqWriteForm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int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“/faqWriteForm”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faqWriteForm(</a:t>
            </a:r>
            <a:r>
              <a:rPr lang="en-US" altLang="ko-KR" sz="900">
                <a:solidFill>
                  <a:schemeClr val="tx1"/>
                </a:solidFill>
              </a:rPr>
              <a:t>faqDTO)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lang="en-US" altLang="en-US" sz="1000">
                <a:solidFill>
                  <a:schemeClr val="tx1"/>
                </a:solidFill>
              </a:rPr>
              <a:t>faqWriteForm</a:t>
            </a:r>
          </a:p>
          <a:p>
            <a:pPr algn="ctr">
              <a:defRPr/>
            </a:pPr>
            <a:r>
              <a:rPr lang="en-US" altLang="en-US" sz="1000">
                <a:solidFill>
                  <a:schemeClr val="tx1"/>
                </a:solidFill>
              </a:rPr>
              <a:t>(faqDTO)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faqWriteForm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(faqDTO)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int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업체 목록을 불러오고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 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6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자주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묻는 질문 작성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19077" y="758952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받아온 값을 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inputMid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String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idCheck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String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타입의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checkResult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null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값으로 선언해 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4. If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문을 사용해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idCheck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null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값으면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ok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아니면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no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를 사용해 체크해준다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checkResult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로 리턴 시켜준다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345278" y="1478315"/>
          <a:ext cx="4912944" cy="3175654"/>
        </p:xfrm>
        <a:graphic>
          <a:graphicData uri="http://schemas.openxmlformats.org/drawingml/2006/table">
            <a:tbl>
              <a:tblPr/>
              <a:tblGrid>
                <a:gridCol w="491294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98478">
                <a:tc>
                  <a:txBody>
                    <a:bodyPr/>
                    <a:lstStyle/>
                    <a:p>
                      <a:pPr algn="l"/>
                      <a:endParaRPr lang="ko-KR" altLang="en-US" sz="1200" b="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78698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idCheck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inputMid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아이디 중복 확인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idCheck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.idCheck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inputMid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checkResult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idCheck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checkResult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checkResult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checkResult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98478">
                <a:tc>
                  <a:txBody>
                    <a:bodyPr/>
                    <a:lstStyle/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49147" y="1791491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79181" y="2283047"/>
            <a:ext cx="358563" cy="261610"/>
            <a:chOff x="4113210" y="918698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113210" y="918698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64820" y="2701873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73011" y="2867494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0163" y="3984885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</a:t>
            </a:r>
            <a:r>
              <a:rPr lang="ko-KR" altLang="en-US" dirty="0" err="1">
                <a:solidFill>
                  <a:schemeClr val="tx1"/>
                </a:solidFill>
              </a:rPr>
              <a:t>중복확인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09712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2834767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646464"/>
                          </a:solidFill>
                        </a:rPr>
                        <a:t>@Autowired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HelpService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helpService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; </a:t>
                      </a:r>
                    </a:p>
                    <a:p>
                      <a:pPr marL="284480" marR="0" indent="0" algn="l" defTabSz="914400" rtl="0" eaLnBrk="1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Consolas"/>
                        </a:rPr>
                        <a:t>   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kern="12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@RequestMapping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(value = 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faqWriteForm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faqWriteForm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faqDTO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1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println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20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faqWriteForm</a:t>
                      </a:r>
                      <a:r>
                        <a:rPr lang="en-US" altLang="ko-KR" sz="1200" kern="1200" dirty="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System.out.println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i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faqDTO</a:t>
                      </a:r>
                      <a:r>
                        <a:rPr lang="en-US" altLang="ko-KR" sz="1200" b="0" i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i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helpService.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faqWriteForm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 dirty="0" err="1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faqDTO</a:t>
                      </a:r>
                      <a:r>
                        <a:rPr lang="en-US" altLang="ko-KR" sz="12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 dirty="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helpService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faqWriteForm(faqDTO)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341442" y="3083698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9" name="제목 2">
            <a:extLst>
              <a:ext uri="{FF2B5EF4-FFF2-40B4-BE49-F238E27FC236}">
                <a16:creationId xmlns="" xmlns:a16="http://schemas.microsoft.com/office/drawing/2014/main" id="{827AB61E-049C-49AD-84FE-694695190A8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자주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묻는 질문 작성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765313"/>
          <a:ext cx="9385935" cy="49377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ModelAndView faqWriteForm(FaqDTO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faqDTO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     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ModelAndView();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     // 자묻질코드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faqcode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최대코드수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maxFaqNum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helpMapper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.maxFaqNum();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faqcodeNum에 뒤숫자 3자리를 가져와 +1를 한다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if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maxFaqNum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==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null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maxFaqNum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"FA000"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faqcodeNum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Integer.parseInt(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maxFaqNum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.substring(2, 5)) + 1;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if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faqcodeNum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&lt; 10)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faqcode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"FA"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"00"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faqcodeNum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}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else if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faqcodeNum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&lt; 100)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faqcode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"FA"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"0"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faqcodeNum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}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else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	faqcode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"FA"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faqcodeNum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.setFaqcode(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faqcode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8000"/>
                          </a:solidFill>
                          <a:latin typeface="+mn-ea"/>
                          <a:ea typeface="+mn-ea"/>
                          <a:cs typeface="+mn-cs"/>
                        </a:rPr>
                        <a:t>// 자묻질 등록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800080"/>
                          </a:solidFill>
                          <a:latin typeface="+mn-ea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faqWrite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=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helpMapper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.faqWriteForm(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faqDTO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"faqWriteForm::" 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>
                          <a:solidFill>
                            <a:srgbClr val="9C3B00"/>
                          </a:solidFill>
                          <a:latin typeface="+mn-ea"/>
                          <a:ea typeface="+mn-ea"/>
                          <a:cs typeface="+mn-cs"/>
                        </a:rPr>
                        <a:t>faqWrite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ko-KR" altLang="en-US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     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.setViewName(</a:t>
                      </a:r>
                      <a:r>
                        <a:rPr lang="en-US" altLang="ko-KR" sz="1200" b="0" kern="1200">
                          <a:solidFill>
                            <a:srgbClr val="0000FF"/>
                          </a:solidFill>
                          <a:latin typeface="+mn-ea"/>
                          <a:ea typeface="+mn-ea"/>
                          <a:cs typeface="+mn-cs"/>
                        </a:rPr>
                        <a:t>"redirect:/FaqList"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ea"/>
                          <a:ea typeface="+mn-ea"/>
                          <a:cs typeface="+mn-cs"/>
                        </a:rPr>
                        <a:t>     return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rgbClr val="1D1DFF"/>
                          </a:solidFill>
                          <a:latin typeface="+mn-ea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7156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HelpMapper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helpMapper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7824" y="2109089"/>
            <a:ext cx="358563" cy="251966"/>
            <a:chOff x="4099025" y="918105"/>
            <a:chExt cx="358563" cy="251966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1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25006" y="3009326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19008" y="3556000"/>
            <a:ext cx="358563" cy="252095"/>
            <a:chOff x="4099027" y="918107"/>
            <a:chExt cx="358563" cy="252095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520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146085"/>
              </p:ext>
            </p:extLst>
          </p:nvPr>
        </p:nvGraphicFramePr>
        <p:xfrm>
          <a:off x="5339291" y="1647515"/>
          <a:ext cx="4718685" cy="3957194"/>
        </p:xfrm>
        <a:graphic>
          <a:graphicData uri="http://schemas.openxmlformats.org/drawingml/2006/table">
            <a:tbl>
              <a:tblPr firstRow="1" bandRow="1"/>
              <a:tblGrid>
                <a:gridCol w="47186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6689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maxFaqNum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변수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helpMapper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HelpMapper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maxFaqNum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()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3.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faqcodeNum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 뒤의 최대숫자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maxFaqNum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자리를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가져와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+1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을 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앞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자리에는 문자를 넣어준다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5.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faqcodeNum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의 자리일 경우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6.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faqcodeNum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10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의 자리일 경우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7.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faqcodeNum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100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의 자리일 경우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8.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정의 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9.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faqWrite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변수에 입력된 정보를 담은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helpMapper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HelpMapper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메소드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faqWriteForm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()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faqDTO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값을 담아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10.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값이 저장될 경우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addObject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통해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msg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변수에 메시지를 담아 보낸다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11.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   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12.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323797" y="3740427"/>
            <a:ext cx="358563" cy="250375"/>
            <a:chOff x="4099027" y="918106"/>
            <a:chExt cx="358563" cy="250375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7" y="918106"/>
              <a:ext cx="358563" cy="25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55" name="그룹 13"/>
          <p:cNvGrpSpPr/>
          <p:nvPr/>
        </p:nvGrpSpPr>
        <p:grpSpPr>
          <a:xfrm>
            <a:off x="977760" y="4650801"/>
            <a:ext cx="358563" cy="253021"/>
            <a:chOff x="4099026" y="918106"/>
            <a:chExt cx="358563" cy="253021"/>
          </a:xfrm>
        </p:grpSpPr>
        <p:sp>
          <p:nvSpPr>
            <p:cNvPr id="56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7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</a:p>
          </p:txBody>
        </p:sp>
      </p:grpSp>
      <p:grpSp>
        <p:nvGrpSpPr>
          <p:cNvPr id="60" name="그룹 13"/>
          <p:cNvGrpSpPr/>
          <p:nvPr/>
        </p:nvGrpSpPr>
        <p:grpSpPr>
          <a:xfrm>
            <a:off x="965145" y="3920284"/>
            <a:ext cx="358563" cy="253021"/>
            <a:chOff x="4099026" y="918106"/>
            <a:chExt cx="358563" cy="253021"/>
          </a:xfrm>
        </p:grpSpPr>
        <p:sp>
          <p:nvSpPr>
            <p:cNvPr id="61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2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63" name="그룹 13"/>
          <p:cNvGrpSpPr/>
          <p:nvPr/>
        </p:nvGrpSpPr>
        <p:grpSpPr>
          <a:xfrm>
            <a:off x="973964" y="4290700"/>
            <a:ext cx="358563" cy="253021"/>
            <a:chOff x="4099026" y="918106"/>
            <a:chExt cx="358563" cy="253021"/>
          </a:xfrm>
        </p:grpSpPr>
        <p:sp>
          <p:nvSpPr>
            <p:cNvPr id="64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5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</a:p>
          </p:txBody>
        </p:sp>
      </p:grpSp>
      <p:grpSp>
        <p:nvGrpSpPr>
          <p:cNvPr id="66" name="그룹 13"/>
          <p:cNvGrpSpPr/>
          <p:nvPr/>
        </p:nvGrpSpPr>
        <p:grpSpPr>
          <a:xfrm>
            <a:off x="328028" y="5024830"/>
            <a:ext cx="358563" cy="253021"/>
            <a:chOff x="4099026" y="918106"/>
            <a:chExt cx="358563" cy="253021"/>
          </a:xfrm>
        </p:grpSpPr>
        <p:sp>
          <p:nvSpPr>
            <p:cNvPr id="67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68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69" name="그룹 13"/>
          <p:cNvGrpSpPr/>
          <p:nvPr/>
        </p:nvGrpSpPr>
        <p:grpSpPr>
          <a:xfrm>
            <a:off x="322115" y="5574543"/>
            <a:ext cx="358563" cy="253021"/>
            <a:chOff x="4099026" y="918106"/>
            <a:chExt cx="358563" cy="253021"/>
          </a:xfrm>
        </p:grpSpPr>
        <p:sp>
          <p:nvSpPr>
            <p:cNvPr id="70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1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9</a:t>
              </a:r>
            </a:p>
          </p:txBody>
        </p:sp>
      </p:grpSp>
      <p:grpSp>
        <p:nvGrpSpPr>
          <p:cNvPr id="72" name="그룹 13"/>
          <p:cNvGrpSpPr/>
          <p:nvPr/>
        </p:nvGrpSpPr>
        <p:grpSpPr>
          <a:xfrm>
            <a:off x="325022" y="5947866"/>
            <a:ext cx="358563" cy="253021"/>
            <a:chOff x="4099026" y="918106"/>
            <a:chExt cx="358563" cy="253021"/>
          </a:xfrm>
        </p:grpSpPr>
        <p:sp>
          <p:nvSpPr>
            <p:cNvPr id="7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4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75" name="그룹 13"/>
          <p:cNvGrpSpPr/>
          <p:nvPr/>
        </p:nvGrpSpPr>
        <p:grpSpPr>
          <a:xfrm>
            <a:off x="327929" y="6127868"/>
            <a:ext cx="358563" cy="253021"/>
            <a:chOff x="4099026" y="918106"/>
            <a:chExt cx="358563" cy="253021"/>
          </a:xfrm>
        </p:grpSpPr>
        <p:sp>
          <p:nvSpPr>
            <p:cNvPr id="76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77" name="TextBox 15"/>
            <p:cNvSpPr txBox="1"/>
            <p:nvPr/>
          </p:nvSpPr>
          <p:spPr>
            <a:xfrm>
              <a:off x="4099026" y="918106"/>
              <a:ext cx="358563" cy="2530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11</a:t>
              </a:r>
            </a:p>
          </p:txBody>
        </p:sp>
      </p:grpSp>
      <p:sp>
        <p:nvSpPr>
          <p:cNvPr id="41" name="제목 2">
            <a:extLst>
              <a:ext uri="{FF2B5EF4-FFF2-40B4-BE49-F238E27FC236}">
                <a16:creationId xmlns="" xmlns:a16="http://schemas.microsoft.com/office/drawing/2014/main" id="{48E4EB8A-5553-4C1F-BDE4-24B0786396BF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자주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묻는 질문 작성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Help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String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maxFaqNum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HelpMapper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maxFaqNum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자주 묻는 질문 최대코드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&lt;select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"maxFaqNum"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800080"/>
                          </a:solidFill>
                        </a:rPr>
                        <a:t>resultType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>
                          <a:solidFill>
                            <a:srgbClr val="0000FF"/>
                          </a:solidFill>
                        </a:rPr>
                        <a:t>"String"</a:t>
                      </a: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chemeClr val="dk1"/>
                          </a:solidFill>
                        </a:rPr>
                        <a:t>       SELECT MAX(FAQCODE) FROM FAQ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FAQ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faqcode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Max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구해 조회한다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21133" y="1898932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54470" y="4121082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4" name="제목 2"/>
          <p:cNvSpPr txBox="1"/>
          <p:nvPr/>
        </p:nvSpPr>
        <p:spPr>
          <a:xfrm>
            <a:off x="129365" y="66676"/>
            <a:ext cx="7967713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자주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묻는 질문 작성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 err="1">
                <a:solidFill>
                  <a:schemeClr val="tx1"/>
                </a:solidFill>
              </a:rPr>
              <a:t>자묻질</a:t>
            </a:r>
            <a:r>
              <a:rPr lang="ko-KR" altLang="en-US" sz="2000" b="1" dirty="0">
                <a:solidFill>
                  <a:schemeClr val="tx1"/>
                </a:solidFill>
              </a:rPr>
              <a:t> 최대코드</a:t>
            </a:r>
            <a:r>
              <a:rPr lang="en-US" altLang="ko-KR" sz="2000" b="1" dirty="0">
                <a:solidFill>
                  <a:schemeClr val="tx1"/>
                </a:solidFill>
              </a:rPr>
              <a:t>/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43762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Help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</a:rPr>
                        <a:t>public int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faqWriteForm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faqDTO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HelpMapper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Mapper id=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”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faqWriteForm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85445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4571999"/>
          <a:ext cx="9519285" cy="1525969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자주 묻는 질문 작성 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insert </a:t>
                      </a:r>
                      <a:r>
                        <a:rPr lang="en-US" altLang="ko-KR" sz="1200">
                          <a:solidFill>
                            <a:srgbClr val="7F007F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"faqWriteForm" </a:t>
                      </a:r>
                      <a:r>
                        <a:rPr lang="en-US" altLang="ko-KR" sz="1200" i="1">
                          <a:solidFill>
                            <a:srgbClr val="7F007F"/>
                          </a:solidFill>
                        </a:rPr>
                        <a:t>parameterType</a:t>
                      </a:r>
                      <a:r>
                        <a:rPr lang="en-US" altLang="ko-KR" sz="1200" i="1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"com.Hotel.dto.FaqDTO"</a:t>
                      </a:r>
                      <a:r>
                        <a:rPr lang="en-US" altLang="ko-KR" sz="1200" i="1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INSERT INTO FAQ(FAQCODE, FAQ_QCCODE, FAQTITLE, FAQCONTENT)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VALUES(#{faqcode},#{faq_qccode},#{faqtitle},#{faqcontent})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&lt;/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insert</a:t>
                      </a: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&gt;</a:t>
                      </a:r>
                      <a:endParaRPr lang="ko-KR" altLang="en-US" sz="120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endParaRPr lang="en-US" altLang="en-US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endParaRPr lang="en-US" altLang="en-US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FAQ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해당하는 값들을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67523" y="1903790"/>
            <a:ext cx="358563" cy="252246"/>
            <a:chOff x="4099026" y="918105"/>
            <a:chExt cx="358563" cy="252246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5"/>
              <a:ext cx="358563" cy="252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37581" y="4891562"/>
            <a:ext cx="358563" cy="252149"/>
            <a:chOff x="4099026" y="918106"/>
            <a:chExt cx="358563" cy="252149"/>
          </a:xfrm>
        </p:grpSpPr>
        <p:sp>
          <p:nvSpPr>
            <p:cNvPr id="19" name="타원 1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99026" y="918106"/>
              <a:ext cx="358563" cy="2521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제목 2">
            <a:extLst>
              <a:ext uri="{FF2B5EF4-FFF2-40B4-BE49-F238E27FC236}">
                <a16:creationId xmlns="" xmlns:a16="http://schemas.microsoft.com/office/drawing/2014/main" id="{8BF7F802-EDC7-41E4-A22C-711070398C8F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자주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묻는 질문 작성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실행화면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자주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chemeClr val="tx1"/>
                </a:solidFill>
              </a:rPr>
              <a:t>묻는 질문 작성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관리자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52499" y="1250056"/>
            <a:ext cx="8001000" cy="470107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FaqListForm.jsp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FaqListForm.jsp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mapperId</a:t>
            </a:r>
            <a:r>
              <a:rPr lang="en-US" altLang="ko-KR" sz="950" dirty="0">
                <a:solidFill>
                  <a:schemeClr val="tx1"/>
                </a:solidFill>
              </a:rPr>
              <a:t>: </a:t>
            </a:r>
            <a:r>
              <a:rPr lang="en-US" altLang="ko-KR" sz="950" dirty="0" err="1">
                <a:solidFill>
                  <a:schemeClr val="tx1"/>
                </a:solidFill>
              </a:rPr>
              <a:t>Faqist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ArrayList</a:t>
            </a:r>
            <a:r>
              <a:rPr lang="en-US" altLang="ko-KR" sz="950" dirty="0">
                <a:solidFill>
                  <a:schemeClr val="tx1"/>
                </a:solidFill>
              </a:rPr>
              <a:t>&lt; </a:t>
            </a:r>
            <a:r>
              <a:rPr lang="en-US" altLang="ko-KR" sz="950" dirty="0" err="1">
                <a:solidFill>
                  <a:schemeClr val="tx1"/>
                </a:solidFill>
              </a:rPr>
              <a:t>faqDTO</a:t>
            </a:r>
            <a:r>
              <a:rPr lang="en-US" altLang="ko-KR" sz="950" dirty="0">
                <a:solidFill>
                  <a:schemeClr val="tx1"/>
                </a:solidFill>
              </a:rPr>
              <a:t>&gt;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1993456"/>
            <a:ext cx="1562100" cy="65540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Faqist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faqDTO</a:t>
            </a:r>
            <a:r>
              <a:rPr lang="en-US" altLang="ko-KR" sz="950" dirty="0">
                <a:solidFill>
                  <a:schemeClr val="tx1"/>
                </a:solidFill>
              </a:rPr>
              <a:t>)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</a:t>
            </a:r>
            <a:r>
              <a:rPr lang="en-US" altLang="ko-KR" sz="950" dirty="0" err="1">
                <a:solidFill>
                  <a:schemeClr val="tx1"/>
                </a:solidFill>
              </a:rPr>
              <a:t>faqDTO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2032000" y="1990312"/>
            <a:ext cx="1562100" cy="66943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Faqist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Faqist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faqDTO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Faqist</a:t>
            </a:r>
            <a:r>
              <a:rPr lang="en-US" altLang="ko-KR" sz="950" dirty="0">
                <a:solidFill>
                  <a:schemeClr val="tx1"/>
                </a:solidFill>
              </a:rPr>
              <a:t>() 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ModelAndView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ArrayList</a:t>
            </a:r>
            <a:r>
              <a:rPr lang="en-US" altLang="ko-KR" sz="950" dirty="0">
                <a:solidFill>
                  <a:schemeClr val="tx1"/>
                </a:solidFill>
              </a:rPr>
              <a:t>&lt; </a:t>
            </a:r>
            <a:r>
              <a:rPr lang="en-US" altLang="ko-KR" sz="950" dirty="0" err="1">
                <a:solidFill>
                  <a:schemeClr val="tx1"/>
                </a:solidFill>
              </a:rPr>
              <a:t>faqDTO</a:t>
            </a:r>
            <a:r>
              <a:rPr lang="en-US" altLang="ko-KR" sz="950" dirty="0">
                <a:solidFill>
                  <a:schemeClr val="tx1"/>
                </a:solidFill>
              </a:rPr>
              <a:t>&gt;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관리자 페이지에 자주 묻는 질문 리스트를 누르면 서버에 이동한다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받은 값을 통해 </a:t>
            </a:r>
            <a:r>
              <a:rPr lang="en-US" altLang="ko-KR" sz="1200" dirty="0">
                <a:latin typeface="+mn-ea"/>
              </a:rPr>
              <a:t>Mapper</a:t>
            </a:r>
            <a:r>
              <a:rPr lang="ko-KR" altLang="en-US" sz="1200" dirty="0">
                <a:latin typeface="+mn-ea"/>
              </a:rPr>
              <a:t>를 실행한다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Mapper</a:t>
            </a:r>
            <a:r>
              <a:rPr lang="ko-KR" altLang="en-US" sz="1200" dirty="0">
                <a:latin typeface="+mn-ea"/>
              </a:rPr>
              <a:t>에서 받은 값을 인터페이스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7. </a:t>
            </a:r>
            <a:r>
              <a:rPr lang="ko-KR" altLang="en-US" sz="1200" dirty="0">
                <a:latin typeface="+mn-ea"/>
              </a:rPr>
              <a:t>클라이언트에서 </a:t>
            </a:r>
            <a:r>
              <a:rPr lang="ko-KR" altLang="en-US" sz="1200" dirty="0" err="1">
                <a:latin typeface="+mn-ea"/>
              </a:rPr>
              <a:t>응답받은</a:t>
            </a:r>
            <a:r>
              <a:rPr lang="ko-KR" altLang="en-US" sz="1200" dirty="0">
                <a:latin typeface="+mn-ea"/>
              </a:rPr>
              <a:t>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38527"/>
            <a:chOff x="4099027" y="918107"/>
            <a:chExt cx="358563" cy="238527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5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6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7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sp>
        <p:nvSpPr>
          <p:cNvPr id="56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680707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1046049"/>
              </p:ext>
            </p:extLst>
          </p:nvPr>
        </p:nvGraphicFramePr>
        <p:xfrm>
          <a:off x="361046" y="1564639"/>
          <a:ext cx="9385300" cy="3647377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54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HelpService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helpService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자주묻는리스트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부분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자주묻는리스트</a:t>
                      </a:r>
                      <a:r>
                        <a:rPr lang="ko-KR" altLang="en-US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 부분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helpService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.FaqList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자주 묻는 질문 리스트를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불러온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faqDTO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console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띄운다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HelpService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Faq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List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95350" y="2329675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0553" y="3044649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71435" y="3240593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670449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720669"/>
              </p:ext>
            </p:extLst>
          </p:nvPr>
        </p:nvGraphicFramePr>
        <p:xfrm>
          <a:off x="399985" y="1479585"/>
          <a:ext cx="9385300" cy="381021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445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관리자 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자주묻는리스트를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로 불러오는 부분</a:t>
                      </a:r>
                      <a:endParaRPr lang="en-US" altLang="ko-KR" sz="1200" b="0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endParaRPr lang="ko-KR" altLang="en-US" sz="1200" b="0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자묻질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리스트 </a:t>
                      </a:r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&gt;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faqMapper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.FaqList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:::"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.addObject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.addObject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"help/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FaqListForm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en-US" altLang="ko-KR" sz="12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altLang="ko-KR" sz="12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251884"/>
              </p:ext>
            </p:extLst>
          </p:nvPr>
        </p:nvGraphicFramePr>
        <p:xfrm>
          <a:off x="5032317" y="1307770"/>
          <a:ext cx="4711700" cy="4307086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ArrayList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FaqList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FaqListForm.jsp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에서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자주 묻는 </a:t>
                      </a:r>
                      <a:r>
                        <a:rPr lang="ko-KR" altLang="en-US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질문를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하기 위해 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mav.addObject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를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사용한다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9237" y="2458203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01933" y="2616041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0119" y="3170485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3239" y="3532983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03239" y="3910775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12311" y="4087433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988970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128612"/>
              </p:ext>
            </p:extLst>
          </p:nvPr>
        </p:nvGraphicFramePr>
        <p:xfrm>
          <a:off x="241300" y="1484313"/>
          <a:ext cx="9105900" cy="1553464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4189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FaqMapper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FaqDTO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FaqList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FaqMapper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FaqList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625" y="1947809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2364879"/>
              </p:ext>
            </p:extLst>
          </p:nvPr>
        </p:nvGraphicFramePr>
        <p:xfrm>
          <a:off x="314704" y="4561839"/>
          <a:ext cx="9522460" cy="1094941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0279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&lt;!–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자주 묻는 질문 리스트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FaqList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resultMap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faq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com.Hotel.dto.FaqDTO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* FROM FAQ ORDER BY FAQCODE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Faq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Faqcode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순으로 </a:t>
                      </a:r>
                      <a:r>
                        <a:rPr lang="ko-KR" altLang="en-US" sz="1200" b="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자주 묻는 질문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리스트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직사각형 13"/>
          <p:cNvSpPr/>
          <p:nvPr/>
        </p:nvSpPr>
        <p:spPr>
          <a:xfrm>
            <a:off x="241300" y="416242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4778" y="4843409"/>
            <a:ext cx="358563" cy="261610"/>
            <a:chOff x="4099027" y="918107"/>
            <a:chExt cx="358563" cy="261610"/>
          </a:xfrm>
        </p:grpSpPr>
        <p:sp>
          <p:nvSpPr>
            <p:cNvPr id="17" name="타원 1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113547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07" y="1069674"/>
            <a:ext cx="8467393" cy="4459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513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161160" y="1445268"/>
          <a:ext cx="9105900" cy="1717837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014611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algn="l"/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 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아이디 중복 확인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     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idCheck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mid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  <a:ea typeface="맑은 고딕"/>
                          <a:cs typeface="Times New Roman"/>
                        </a:rPr>
                        <a:t>}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03226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idCheck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(Strung</a:t>
                      </a:r>
                      <a:r>
                        <a:rPr lang="en-US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mid)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idCheck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22460" cy="1552090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322034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Verdana"/>
                        </a:rPr>
                        <a:t>&lt;!– </a:t>
                      </a:r>
                      <a:r>
                        <a:rPr lang="ko-KR" altLang="en-US" sz="1200" dirty="0">
                          <a:solidFill>
                            <a:srgbClr val="3F5FBF"/>
                          </a:solidFill>
                          <a:latin typeface="Verdana"/>
                        </a:rPr>
                        <a:t>일반 회원가입 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  <a:latin typeface="Verdana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2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idCheck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 </a:t>
                      </a:r>
                      <a:r>
                        <a:rPr lang="en-US" altLang="ko-KR" sz="12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resultType</a:t>
                      </a:r>
                      <a:r>
                        <a:rPr lang="en-US" altLang="ko-KR" sz="12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2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</a:t>
                      </a:r>
                      <a:r>
                        <a:rPr lang="en-US" altLang="ko-KR" sz="12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MID FROM MEMBERS WHERE MID=#{mid}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2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2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0056"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Select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문을 통해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 찾아주고 일치하는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아이디 값을 출력해준다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241300" y="1835850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61160" y="4130266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</a:t>
            </a:r>
            <a:r>
              <a:rPr lang="ko-KR" altLang="en-US" dirty="0" err="1">
                <a:solidFill>
                  <a:schemeClr val="tx1"/>
                </a:solidFill>
              </a:rPr>
              <a:t>중복확인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716702"/>
      </p:ext>
    </p:extLst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직선 화살표 연결선 52"/>
          <p:cNvCxnSpPr/>
          <p:nvPr/>
        </p:nvCxnSpPr>
        <p:spPr>
          <a:xfrm>
            <a:off x="6510782" y="2360470"/>
            <a:ext cx="0" cy="501959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FaqListForm.jsp</a:t>
            </a:r>
            <a:endParaRPr lang="en-US" altLang="ko-KR" sz="950" dirty="0">
              <a:solidFill>
                <a:schemeClr val="tx1"/>
              </a:solidFill>
            </a:endParaRPr>
          </a:p>
          <a:p>
            <a:pPr algn="ctr"/>
            <a:r>
              <a:rPr lang="ko-KR" altLang="en-US" sz="950" dirty="0">
                <a:solidFill>
                  <a:schemeClr val="tx1"/>
                </a:solidFill>
              </a:rPr>
              <a:t>삭제버튼 클릭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FaqListForm.jsp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32" idx="3"/>
          </p:cNvCxnSpPr>
          <p:nvPr/>
        </p:nvCxnSpPr>
        <p:spPr>
          <a:xfrm>
            <a:off x="1739900" y="2343150"/>
            <a:ext cx="5112004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1993456"/>
            <a:ext cx="1562100" cy="65540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FaqistDel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faqcode</a:t>
            </a:r>
            <a:r>
              <a:rPr lang="en-US" altLang="ko-KR" sz="950" dirty="0">
                <a:solidFill>
                  <a:schemeClr val="tx1"/>
                </a:solidFill>
              </a:rPr>
              <a:t>)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</a:t>
            </a:r>
            <a:r>
              <a:rPr lang="en-US" altLang="ko-KR" sz="950" dirty="0" err="1">
                <a:solidFill>
                  <a:schemeClr val="tx1"/>
                </a:solidFill>
              </a:rPr>
              <a:t>faqcode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2032000" y="1990312"/>
            <a:ext cx="1562100" cy="66943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FaqistDel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FaqistDel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faqcode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FaqDelete</a:t>
            </a:r>
            <a:r>
              <a:rPr lang="en-US" altLang="ko-KR" sz="950" dirty="0">
                <a:solidFill>
                  <a:schemeClr val="tx1"/>
                </a:solidFill>
              </a:rPr>
              <a:t>(</a:t>
            </a:r>
            <a:r>
              <a:rPr lang="en-US" altLang="ko-KR" sz="950" dirty="0" err="1">
                <a:solidFill>
                  <a:schemeClr val="tx1"/>
                </a:solidFill>
              </a:rPr>
              <a:t>faqcode</a:t>
            </a:r>
            <a:r>
              <a:rPr lang="en-US" altLang="ko-KR" sz="950" dirty="0">
                <a:solidFill>
                  <a:schemeClr val="tx1"/>
                </a:solidFill>
              </a:rPr>
              <a:t>) </a:t>
            </a:r>
          </a:p>
        </p:txBody>
      </p:sp>
      <p:cxnSp>
        <p:nvCxnSpPr>
          <p:cNvPr id="68" name="직선 화살표 연결선 67"/>
          <p:cNvCxnSpPr>
            <a:endCxn id="33" idx="3"/>
          </p:cNvCxnSpPr>
          <p:nvPr/>
        </p:nvCxnSpPr>
        <p:spPr>
          <a:xfrm flipH="1">
            <a:off x="1739900" y="3143250"/>
            <a:ext cx="5343652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ModelAndView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int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>
                <a:latin typeface="+mn-ea"/>
              </a:rPr>
              <a:t>관리자 페이지에 자주 묻는 질문 리스트를 누르면 서버에 이동한다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</a:t>
            </a:r>
            <a:r>
              <a:rPr lang="ko-KR" altLang="en-US" sz="1200" dirty="0" err="1">
                <a:latin typeface="+mn-ea"/>
              </a:rPr>
              <a:t>어노테이션을</a:t>
            </a:r>
            <a:r>
              <a:rPr lang="ko-KR" altLang="en-US" sz="1200" dirty="0">
                <a:latin typeface="+mn-ea"/>
              </a:rPr>
              <a:t> 이용해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</a:t>
            </a:r>
            <a:r>
              <a:rPr lang="en-US" altLang="ko-KR" sz="1200" dirty="0">
                <a:latin typeface="+mn-ea"/>
              </a:rPr>
              <a:t>Service</a:t>
            </a:r>
            <a:r>
              <a:rPr lang="ko-KR" altLang="en-US" sz="1200" dirty="0">
                <a:latin typeface="+mn-ea"/>
              </a:rPr>
              <a:t>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</a:t>
            </a:r>
            <a:r>
              <a:rPr lang="ko-KR" altLang="en-US" sz="1200" dirty="0">
                <a:latin typeface="+mn-ea"/>
              </a:rPr>
              <a:t>인터페이스에서 받은 값을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</a:t>
            </a:r>
            <a:r>
              <a:rPr lang="ko-KR" altLang="en-US" sz="1200" dirty="0">
                <a:latin typeface="+mn-ea"/>
              </a:rPr>
              <a:t>클라이언트에서 </a:t>
            </a:r>
            <a:r>
              <a:rPr lang="ko-KR" altLang="en-US" sz="1200" dirty="0" err="1">
                <a:latin typeface="+mn-ea"/>
              </a:rPr>
              <a:t>응답받은</a:t>
            </a:r>
            <a:r>
              <a:rPr lang="ko-KR" altLang="en-US" sz="1200" dirty="0">
                <a:latin typeface="+mn-ea"/>
              </a:rPr>
              <a:t>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 dirty="0">
                  <a:solidFill>
                    <a:schemeClr val="bg1"/>
                  </a:solidFill>
                </a:rPr>
                <a:t>5</a:t>
              </a:r>
              <a:endParaRPr lang="ko-KR" altLang="en-US" sz="9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 dirty="0">
                  <a:solidFill>
                    <a:schemeClr val="bg1"/>
                  </a:solidFill>
                </a:rPr>
                <a:t>6</a:t>
              </a:r>
              <a:endParaRPr lang="ko-KR" altLang="en-US" sz="9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6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14391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6276878"/>
              </p:ext>
            </p:extLst>
          </p:nvPr>
        </p:nvGraphicFramePr>
        <p:xfrm>
          <a:off x="361046" y="1564639"/>
          <a:ext cx="9385300" cy="3666744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54867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HelpService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helpService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자주묻는리스트</a:t>
                      </a:r>
                      <a:r>
                        <a:rPr lang="ko-KR" altLang="en-US" sz="12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삭제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FaqListDel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FaqListDel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(String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FaqListDel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20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자주묻는리스트</a:t>
                      </a:r>
                      <a:r>
                        <a:rPr lang="ko-KR" altLang="en-US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 삭제 부분</a:t>
                      </a:r>
                      <a:r>
                        <a:rPr lang="en-US" altLang="ko-KR" sz="120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faqcode</a:t>
                      </a:r>
                      <a:r>
                        <a:rPr lang="en-US" altLang="ko-KR" sz="120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helpService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.FaqListDel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endParaRPr lang="ko-KR" altLang="en-US" sz="120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자주 묻는 질문 리스트를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String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2.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불러온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faqcode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console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띄운다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HelpService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 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Faq</a:t>
                      </a:r>
                      <a:r>
                        <a:rPr lang="en-US" altLang="ko-KR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ListDel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95350" y="2329675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0553" y="3044649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71435" y="3240593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917174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612565"/>
              </p:ext>
            </p:extLst>
          </p:nvPr>
        </p:nvGraphicFramePr>
        <p:xfrm>
          <a:off x="399985" y="1479585"/>
          <a:ext cx="9385300" cy="381021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ko-KR" altLang="en-US" sz="12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444459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자주묻는리스트</a:t>
                      </a:r>
                      <a:r>
                        <a:rPr lang="ko-KR" altLang="en-US" sz="12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faqcode</a:t>
                      </a:r>
                      <a:r>
                        <a:rPr lang="ko-KR" altLang="en-US" sz="12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로 삭제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FaqListDel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(String </a:t>
                      </a:r>
                      <a:r>
                        <a:rPr lang="en-US" altLang="ko-KR" sz="12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faqcode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endParaRPr lang="ko-KR" altLang="en-US" sz="1200" b="0" u="none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</a:t>
                      </a:r>
                      <a:r>
                        <a:rPr lang="ko-KR" altLang="en-US" sz="1200" b="0" u="none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자묻질</a:t>
                      </a:r>
                      <a:r>
                        <a:rPr lang="ko-KR" altLang="en-US" sz="12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삭제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DeleteResult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faqMapper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.FaqDelete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faqcode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DeleteResult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::"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200" b="0" i="1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DeleteResult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"redirect:/</a:t>
                      </a:r>
                      <a:r>
                        <a:rPr lang="en-US" altLang="ko-KR" sz="1200" b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FaqList</a:t>
                      </a:r>
                      <a:r>
                        <a:rPr lang="en-US" altLang="ko-KR" sz="12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altLang="ko-KR" sz="1200" b="0" i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263930"/>
              </p:ext>
            </p:extLst>
          </p:nvPr>
        </p:nvGraphicFramePr>
        <p:xfrm>
          <a:off x="5032317" y="1307770"/>
          <a:ext cx="4711700" cy="4307086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FaqDelete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endParaRPr lang="en-US" altLang="ko-KR" sz="1200" b="0" baseline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848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2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2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2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2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2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89237" y="2628891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89741" y="2823305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00119" y="3365557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03239" y="3703671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209335" y="3904839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614537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377409"/>
              </p:ext>
            </p:extLst>
          </p:nvPr>
        </p:nvGraphicFramePr>
        <p:xfrm>
          <a:off x="241300" y="1484313"/>
          <a:ext cx="9105900" cy="1763776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4189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FaqMapper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@Delete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"DELETE FROM FAQ WHERE FAQCODE=#{</a:t>
                      </a:r>
                      <a:r>
                        <a:rPr lang="en-US" altLang="ko-KR" sz="120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faqcode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}"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FaqDelete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(String </a:t>
                      </a:r>
                      <a:r>
                        <a:rPr lang="en-US" altLang="ko-KR" sz="120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faqcode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FaqMapper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여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r>
                        <a:rPr lang="en-US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  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Faq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faqcode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자주 묻는 질문 리스트를 삭제한다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228600" marR="0" lvl="0" indent="-22860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AutoNum type="arabicPeriod"/>
                        <a:tabLst/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228600" lvl="0" indent="-22860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AutoNum type="arabicPeriod"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625" y="2094113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333816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6232798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자주 묻는 질문 리스트 삭제 기능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관리자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67" y="889000"/>
            <a:ext cx="8492067" cy="2912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734" y="3801533"/>
            <a:ext cx="8322734" cy="24891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6013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2">
            <a:extLst>
              <a:ext uri="{FF2B5EF4-FFF2-40B4-BE49-F238E27FC236}">
                <a16:creationId xmlns="" xmlns:a16="http://schemas.microsoft.com/office/drawing/2014/main" id="{9D087EFF-E3F3-4940-A8E3-A19B7105C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/>
            <a:r>
              <a:rPr lang="ko-KR" altLang="en-US" sz="2000" b="1" dirty="0">
                <a:solidFill>
                  <a:schemeClr val="tx1"/>
                </a:solidFill>
              </a:rPr>
              <a:t>개발일정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1" y="821267"/>
            <a:ext cx="9279467" cy="5647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49768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</a:t>
            </a:r>
            <a:r>
              <a:rPr lang="ko-KR" altLang="en-US" dirty="0" err="1">
                <a:solidFill>
                  <a:schemeClr val="tx1"/>
                </a:solidFill>
              </a:rPr>
              <a:t>중복확인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7FD115E-2049-4971-B7ED-5EEFE0D09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286" y="1060174"/>
            <a:ext cx="4660898" cy="5188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302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findLogin.jsp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memberLoginForm.jsp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findLogin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“/findLogin”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findLogin(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:String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findLogin(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Map&lt;String,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findLogin(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입력창에 찾으려는 아이디의 이름과 전화번호를 입력한 후 찾기 버튼 클릭</a:t>
            </a:r>
            <a:r>
              <a:rPr lang="en-US" altLang="ko-KR" sz="1200"/>
              <a:t>,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경고 메시지로 응답받은 값을 표시하고 지정한 위치로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찾기 기능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300" y="1482726"/>
            <a:ext cx="4953000" cy="9251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MemberService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memberService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en-US" sz="1200" dirty="0">
              <a:solidFill>
                <a:srgbClr val="010101"/>
              </a:solidFill>
              <a:latin typeface="+mn-ea"/>
              <a:cs typeface="Consolas"/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594826"/>
              </p:ext>
            </p:extLst>
          </p:nvPr>
        </p:nvGraphicFramePr>
        <p:xfrm>
          <a:off x="233331" y="2003439"/>
          <a:ext cx="9385935" cy="23469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4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@ResponseBody String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findLogin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findname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4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findnumber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400" b="0" i="1" kern="1200" dirty="0" err="1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.println</a:t>
                      </a:r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i="1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"/</a:t>
                      </a:r>
                      <a:r>
                        <a:rPr lang="en-US" altLang="ko-KR" sz="1400" b="0" i="1" kern="1200" dirty="0" err="1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findLogin</a:t>
                      </a:r>
                      <a:r>
                        <a:rPr lang="en-US" altLang="ko-KR" sz="1400" b="0" i="1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 : " </a:t>
                      </a:r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findname</a:t>
                      </a:r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400" b="0" i="1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"/"</a:t>
                      </a:r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+ </a:t>
                      </a:r>
                      <a:r>
                        <a:rPr lang="en-US" altLang="ko-KR" sz="1400" b="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findnumber</a:t>
                      </a:r>
                      <a:r>
                        <a:rPr lang="en-US" altLang="ko-KR" sz="1400" b="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result =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memberService.findLogin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0" kern="1200" dirty="0" err="1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findname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findnumber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4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 b="0" kern="1200" dirty="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kern="1200" dirty="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endParaRPr lang="en-US" altLang="ko-KR" sz="1400" b="0" kern="1200" dirty="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400" b="0" kern="1200" dirty="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4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2018" y="2702100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933" y="3100500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6260989"/>
              </p:ext>
            </p:extLst>
          </p:nvPr>
        </p:nvGraphicFramePr>
        <p:xfrm>
          <a:off x="233330" y="2592301"/>
          <a:ext cx="9385934" cy="3219511"/>
        </p:xfrm>
        <a:graphic>
          <a:graphicData uri="http://schemas.openxmlformats.org/drawingml/2006/table">
            <a:tbl>
              <a:tblPr firstRow="1" bandRow="1"/>
              <a:tblGrid>
                <a:gridCol w="938593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4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6689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변수에 입력된 정보를 담은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4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memberService</a:t>
                      </a:r>
                      <a:r>
                        <a:rPr lang="ko-KR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(</a:t>
                      </a:r>
                      <a:r>
                        <a:rPr lang="en-US" altLang="ko-KR" sz="14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MemberService</a:t>
                      </a:r>
                      <a:r>
                        <a:rPr lang="ko-KR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)의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메소드 </a:t>
                      </a:r>
                      <a:r>
                        <a:rPr lang="en-US" altLang="ko-KR" sz="14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findLogin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()</a:t>
                      </a:r>
                      <a:r>
                        <a:rPr lang="ko-KR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ko-KR" altLang="en-US" sz="14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변수</a:t>
                      </a:r>
                      <a:r>
                        <a:rPr lang="ko-KR" altLang="ko-KR" sz="14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값을</a:t>
                      </a:r>
                      <a:r>
                        <a:rPr lang="ko-KR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담아 실행한다.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받아온 객체를 </a:t>
                      </a:r>
                      <a:r>
                        <a:rPr lang="ko-KR" altLang="en-US" sz="14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리턴한다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endParaRPr lang="ko-KR" altLang="ko-KR" sz="14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제목 2">
            <a:extLst>
              <a:ext uri="{FF2B5EF4-FFF2-40B4-BE49-F238E27FC236}">
                <a16:creationId xmlns="" xmlns:a16="http://schemas.microsoft.com/office/drawing/2014/main" id="{B456E539-906A-4535-BBC0-28BDF32C70FE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찾기 기능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300" y="1482726"/>
            <a:ext cx="4953000" cy="5060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MemberMapper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memberMapper</a:t>
            </a:r>
            <a:r>
              <a:rPr lang="en-US" altLang="ko-KR" sz="1200" dirty="0">
                <a:solidFill>
                  <a:srgbClr val="000000"/>
                </a:solidFill>
              </a:rPr>
              <a:t>;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en-US" sz="1200" dirty="0">
              <a:solidFill>
                <a:srgbClr val="010101"/>
              </a:solidFill>
              <a:latin typeface="+mn-ea"/>
              <a:cs typeface="Consolas"/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1" y="2003439"/>
          <a:ext cx="9385935" cy="38709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@ResponseBody String findLogin(String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findname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findnumber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MemberDTO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new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MemberDTO();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.setMname(findname);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.setMphone(findnumber);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memberMapper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.findLogin(memberDTO);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null;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(result == null)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"ID not Found";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else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"Find ID : "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findresult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-12700" y="2535391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15499" y="3437116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5692" y="3985791"/>
            <a:ext cx="358563" cy="253154"/>
            <a:chOff x="4099027" y="918106"/>
            <a:chExt cx="358563" cy="253154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6"/>
              <a:ext cx="358563" cy="25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956196"/>
          <a:ext cx="4711700" cy="3187634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6689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Mapper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보내줄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MemberDTO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형식의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이름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findname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),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번호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findnumber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가져와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 result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입력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할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정보를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Mapper)의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findLogin()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memberDTO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담아 실행한다.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리턴받은 내용에 따라 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findresult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내용을 결정한다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 memberController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findLogin()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로 리턴한다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endParaRPr lang="ko-KR" altLang="ko-KR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15498" y="5122043"/>
            <a:ext cx="358563" cy="253231"/>
            <a:chOff x="4099026" y="918105"/>
            <a:chExt cx="358563" cy="253231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6" y="918105"/>
              <a:ext cx="358563" cy="2532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A6928B3A-1B87-4D17-8403-194D3A482292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찾기 기능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String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findLogin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Interface(Member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“findLogin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&lt;!–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아이디 찾기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00"/>
                          </a:solidFill>
                        </a:rPr>
                        <a:t>  </a:t>
                      </a:r>
                      <a:r>
                        <a:rPr lang="en-US" altLang="ko-KR" sz="12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findLogin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en-US" altLang="ko-KR" sz="120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com.Hotel.dto.MemberDTO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 </a:t>
                      </a:r>
                      <a:r>
                        <a:rPr lang="en-US" altLang="ko-KR" sz="1200" i="1" kern="1200">
                          <a:solidFill>
                            <a:srgbClr val="002060"/>
                          </a:solidFill>
                          <a:latin typeface="+mn-lt"/>
                          <a:ea typeface="+mn-ea"/>
                          <a:cs typeface="+mn-cs"/>
                        </a:rPr>
                        <a:t>resultType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200" i="1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SELECT MAX(MID) FROM MEMBERS WHERE MNAME = #{</a:t>
                      </a:r>
                      <a:r>
                        <a:rPr lang="en-US" altLang="ko-KR" sz="120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mname} AND MPHONE = #{mphone}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kern="1200">
                          <a:solidFill>
                            <a:schemeClr val="accent6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MEMBERS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이름과 번호가 입력한 값과 같은 아이디를 가져온다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1610" y="1890820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5813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BF42B6EC-B95D-46FE-8969-04B665CDD8AB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찾기 기능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4370" y="1405472"/>
            <a:ext cx="8837260" cy="4339162"/>
          </a:xfrm>
          <a:prstGeom prst="rect">
            <a:avLst/>
          </a:prstGeom>
        </p:spPr>
      </p:pic>
      <p:sp>
        <p:nvSpPr>
          <p:cNvPr id="4" name="제목 2">
            <a:extLst>
              <a:ext uri="{FF2B5EF4-FFF2-40B4-BE49-F238E27FC236}">
                <a16:creationId xmlns="" xmlns:a16="http://schemas.microsoft.com/office/drawing/2014/main" id="{23BBC039-8ED1-4185-991C-E36A88053CC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아이디 찾기 기능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Process Flow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findPassword.jsp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memberLoginForm.jsp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findPassword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1972169"/>
            <a:ext cx="1562100" cy="830593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 “/findPassword”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findPassword(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String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1972169"/>
            <a:ext cx="1562100" cy="839459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findPassword( )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Param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Map&lt;String, Object&gt;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 findPassword( 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ModelAndView</a:t>
            </a:r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개요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입력창에 찾으려는 비밀번호의 아이디</a:t>
            </a:r>
            <a:r>
              <a:rPr lang="en-US" altLang="ko-KR" sz="1200"/>
              <a:t>, </a:t>
            </a:r>
            <a:r>
              <a:rPr lang="ko-KR" altLang="en-US" sz="1200"/>
              <a:t>이름과 전화번호를 입력한 후 찾기 버튼 클릭</a:t>
            </a:r>
            <a:r>
              <a:rPr lang="en-US" altLang="ko-KR" sz="1200"/>
              <a:t>, </a:t>
            </a:r>
            <a:r>
              <a:rPr lang="ko-KR" altLang="en-US" sz="1200"/>
              <a:t>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파라미터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파라메터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경고 메시지로 응답받은 값을 표시하고 지정한 위치로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62524" y="1923275"/>
            <a:ext cx="358563" cy="253916"/>
            <a:chOff x="4099027" y="918107"/>
            <a:chExt cx="358563" cy="253916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3" y="1946768"/>
            <a:ext cx="358563" cy="261610"/>
            <a:chOff x="4099027" y="918107"/>
            <a:chExt cx="358563" cy="261610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4" y="1932222"/>
            <a:ext cx="358563" cy="253916"/>
            <a:chOff x="4099027" y="918107"/>
            <a:chExt cx="358563" cy="253916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3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9" y="1919522"/>
            <a:ext cx="358563" cy="253916"/>
            <a:chOff x="4099027" y="918107"/>
            <a:chExt cx="358563" cy="253916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3" y="2758982"/>
            <a:ext cx="358563" cy="253916"/>
            <a:chOff x="4099027" y="918107"/>
            <a:chExt cx="358563" cy="253916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8" y="2731624"/>
            <a:ext cx="358563" cy="253916"/>
            <a:chOff x="4099027" y="918107"/>
            <a:chExt cx="358563" cy="253916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4" name="제목 2">
            <a:extLst>
              <a:ext uri="{FF2B5EF4-FFF2-40B4-BE49-F238E27FC236}">
                <a16:creationId xmlns="" xmlns:a16="http://schemas.microsoft.com/office/drawing/2014/main" id="{CB08136F-B6AA-461A-8AF4-3BAFDCB54530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비밀번호 찾기 기능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300" y="1482726"/>
            <a:ext cx="4953000" cy="9251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ko-KR" sz="1200" dirty="0">
              <a:solidFill>
                <a:srgbClr val="000000"/>
              </a:solidFill>
            </a:endParaRP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MemberService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memberService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000000"/>
                </a:solidFill>
              </a:rPr>
              <a:t>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en-US" sz="1200" dirty="0">
              <a:solidFill>
                <a:srgbClr val="010101"/>
              </a:solidFill>
              <a:latin typeface="+mn-ea"/>
              <a:cs typeface="Consolas"/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1" y="2003439"/>
          <a:ext cx="9385935" cy="213360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public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@ResponseBody String findPassword(MemberDTO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System.</a:t>
                      </a:r>
                      <a:r>
                        <a:rPr lang="en-US" altLang="ko-KR" sz="1200" b="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out</a:t>
                      </a:r>
                      <a:r>
                        <a:rPr lang="en-US" altLang="ko-KR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.println(</a:t>
                      </a:r>
                      <a:r>
                        <a:rPr lang="en-US" altLang="ko-KR" sz="1200" b="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"/findPassword : " </a:t>
                      </a:r>
                      <a:r>
                        <a:rPr lang="en-US" altLang="ko-KR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.getMemail()</a:t>
                      </a:r>
                      <a:r>
                        <a:rPr lang="en-US" altLang="ko-KR" sz="1200" b="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.findPassword(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return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endParaRPr lang="en-US" altLang="ko-KR" sz="1200" b="0" kern="1200">
                        <a:solidFill>
                          <a:schemeClr val="dk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2018" y="2702100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60933" y="3100500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956196"/>
          <a:ext cx="4711700" cy="3187634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96689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memberDTO 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입력된 정보를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memberService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MemberService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)의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findPassword()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담아 실행한다.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받아온 객체를 리턴한다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endParaRPr lang="ko-KR" altLang="ko-KR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4" name="제목 2">
            <a:extLst>
              <a:ext uri="{FF2B5EF4-FFF2-40B4-BE49-F238E27FC236}">
                <a16:creationId xmlns="" xmlns:a16="http://schemas.microsoft.com/office/drawing/2014/main" id="{261B5B57-73CF-4A9D-80CE-DE0F3D9AED65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비밀번호 찾기 기능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41300" y="1482726"/>
            <a:ext cx="4953000" cy="50609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 dirty="0">
                <a:solidFill>
                  <a:srgbClr val="646464"/>
                </a:solidFill>
              </a:rPr>
              <a:t>@Autowired </a:t>
            </a:r>
            <a:r>
              <a:rPr lang="en-US" altLang="ko-KR" sz="1200" dirty="0">
                <a:solidFill>
                  <a:srgbClr val="800080"/>
                </a:solidFill>
              </a:rPr>
              <a:t>private </a:t>
            </a:r>
            <a:r>
              <a:rPr lang="en-US" altLang="ko-KR" sz="1200" dirty="0" err="1">
                <a:solidFill>
                  <a:schemeClr val="dk1"/>
                </a:solidFill>
              </a:rPr>
              <a:t>MemberMapper</a:t>
            </a:r>
            <a:r>
              <a:rPr lang="en-US" altLang="ko-KR" sz="1200" dirty="0">
                <a:solidFill>
                  <a:schemeClr val="dk1"/>
                </a:solidFill>
              </a:rPr>
              <a:t> </a:t>
            </a:r>
            <a:r>
              <a:rPr lang="en-US" altLang="ko-KR" sz="1200" dirty="0" err="1">
                <a:solidFill>
                  <a:srgbClr val="0000FF"/>
                </a:solidFill>
              </a:rPr>
              <a:t>memberMapper</a:t>
            </a:r>
            <a:r>
              <a:rPr lang="en-US" altLang="ko-KR" sz="1200" dirty="0">
                <a:solidFill>
                  <a:srgbClr val="000000"/>
                </a:solidFill>
              </a:rPr>
              <a:t>;     </a:t>
            </a:r>
            <a:r>
              <a:rPr lang="en-US" altLang="en-US" sz="1200" dirty="0">
                <a:solidFill>
                  <a:srgbClr val="010101"/>
                </a:solidFill>
                <a:latin typeface="+mn-ea"/>
                <a:cs typeface="Consolas"/>
              </a:rPr>
              <a:t>...</a:t>
            </a:r>
          </a:p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endParaRPr lang="en-US" altLang="en-US" sz="1200" dirty="0">
              <a:solidFill>
                <a:srgbClr val="010101"/>
              </a:solidFill>
              <a:latin typeface="+mn-ea"/>
              <a:cs typeface="Consolas"/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1" y="2003439"/>
          <a:ext cx="9385935" cy="277368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String findPassword(MemberDTO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 {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memberMapper.findPassword(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memberDTO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null;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if (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== null)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"PASSWORD not Found";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 else {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findresult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"Find PASSWORD : " 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 </a:t>
                      </a:r>
                      <a:r>
                        <a:rPr lang="en-US" altLang="ko-KR" sz="1200" b="0" kern="1200">
                          <a:solidFill>
                            <a:schemeClr val="accent2">
                              <a:lumMod val="50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</a:p>
                    <a:p>
                      <a:pPr lvl="0">
                        <a:defRPr/>
                      </a:pPr>
                      <a:endParaRPr lang="ko-KR" altLang="en-US" sz="1200" b="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return </a:t>
                      </a:r>
                      <a:r>
                        <a:rPr lang="en-US" altLang="ko-KR" sz="1200" b="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findresult</a:t>
                      </a: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b="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}</a:t>
                      </a:r>
                      <a:r>
                        <a:rPr lang="en-US" altLang="ko-KR" sz="1200" b="0" kern="1200">
                          <a:solidFill>
                            <a:schemeClr val="dk1"/>
                          </a:solidFill>
                          <a:latin typeface="+mn-ea"/>
                          <a:ea typeface="+mn-ea"/>
                          <a:cs typeface="+mn-cs"/>
                        </a:rPr>
                        <a:t>		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-12700" y="2535391"/>
            <a:ext cx="358563" cy="253323"/>
            <a:chOff x="4099024" y="918104"/>
            <a:chExt cx="358563" cy="253323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4" y="918104"/>
              <a:ext cx="358563" cy="2533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-8560" y="3095804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9641" y="4156488"/>
            <a:ext cx="358563" cy="253154"/>
            <a:chOff x="4099027" y="918106"/>
            <a:chExt cx="358563" cy="253154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6"/>
              <a:ext cx="358563" cy="25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956196"/>
          <a:ext cx="4149916" cy="3258958"/>
        </p:xfrm>
        <a:graphic>
          <a:graphicData uri="http://schemas.openxmlformats.org/drawingml/2006/table">
            <a:tbl>
              <a:tblPr firstRow="1" bandRow="1"/>
              <a:tblGrid>
                <a:gridCol w="414991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962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6801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result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입력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할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정보를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Mapper)의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findLogin()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memberDTO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담아 실행한다.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리턴받은 내용에 따라 </a:t>
                      </a:r>
                      <a:r>
                        <a:rPr lang="ko-KR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findresult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내용을 결정한다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 memberController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findLogin()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로 리턴한다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endParaRPr lang="ko-KR" altLang="ko-KR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8F080521-11F9-4CD9-8A60-4B58EB141F9B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비밀번호 찾기 기능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4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defTabSz="1080135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ea typeface="+mj-ea"/>
                <a:cs typeface="Tahoma"/>
              </a:rPr>
              <a:t>Source</a:t>
            </a:r>
            <a:endParaRPr lang="ko-KR" altLang="en-US" sz="2000" b="1" spc="5">
              <a:solidFill>
                <a:schemeClr val="tx1"/>
              </a:solidFill>
              <a:latin typeface="Tahoma"/>
              <a:ea typeface="+mj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4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String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findPassword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Interface(Member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“findPassword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841241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&lt;!–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아이디 찾기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&lt;select </a:t>
                      </a:r>
                      <a:r>
                        <a:rPr lang="en-US" altLang="ko-KR" sz="120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id</a:t>
                      </a: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"</a:t>
                      </a:r>
                      <a:r>
                        <a:rPr lang="en-US" altLang="ko-KR" sz="120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findPassword“ </a:t>
                      </a:r>
                      <a:r>
                        <a:rPr lang="en-US" altLang="ko-KR" sz="1200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parameterType</a:t>
                      </a:r>
                      <a:r>
                        <a:rPr lang="en-US" altLang="ko-KR" sz="1200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en-US" altLang="ko-KR" sz="1200" i="1" kern="1200">
                          <a:solidFill>
                            <a:srgbClr val="0106BF"/>
                          </a:solidFill>
                          <a:latin typeface="+mn-lt"/>
                          <a:ea typeface="+mn-ea"/>
                          <a:cs typeface="+mn-cs"/>
                        </a:rPr>
                        <a:t>"com.Hotel.dto.MemberDTO" </a:t>
                      </a:r>
                      <a:r>
                        <a:rPr lang="en-US" altLang="ko-KR" sz="120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resultType</a:t>
                      </a:r>
                      <a:r>
                        <a:rPr lang="en-US" altLang="ko-KR" sz="1200" i="1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="</a:t>
                      </a:r>
                      <a:r>
                        <a:rPr lang="en-US" altLang="ko-KR" sz="1200" i="1" kern="1200">
                          <a:solidFill>
                            <a:srgbClr val="7030A0"/>
                          </a:solidFill>
                          <a:latin typeface="+mn-lt"/>
                          <a:ea typeface="+mn-ea"/>
                          <a:cs typeface="+mn-cs"/>
                        </a:rPr>
                        <a:t>String</a:t>
                      </a:r>
                      <a:r>
                        <a:rPr lang="en-US" altLang="ko-KR" sz="1200" i="1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"&gt;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SELECT MPASSWORD FROM MEMBERS WHERE MNAME = #{</a:t>
                      </a:r>
                      <a:r>
                        <a:rPr lang="en-US" altLang="ko-KR" sz="1200" u="sng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mname} AND MPHONE = #{mphone} AND MID= #{mid}</a:t>
                      </a:r>
                    </a:p>
                    <a:p>
                      <a:pPr lvl="0">
                        <a:defRPr/>
                      </a:pPr>
                      <a:r>
                        <a:rPr lang="en-US" altLang="ko-KR" sz="1200" kern="1200">
                          <a:solidFill>
                            <a:srgbClr val="92D050"/>
                          </a:solidFill>
                          <a:latin typeface="+mn-lt"/>
                          <a:ea typeface="+mn-ea"/>
                          <a:cs typeface="+mn-cs"/>
                        </a:rPr>
                        <a:t>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MEMBERS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이름과 번호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,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아이디가 입력한 값과 같은 비밀번호를 가져온다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1610" y="1890820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58138" y="4204834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B3D5F41F-C827-46E9-B69F-A646A90E2F4A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비밀번호 찾기 기능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>
            <a:extLst>
              <a:ext uri="{FF2B5EF4-FFF2-40B4-BE49-F238E27FC236}">
                <a16:creationId xmlns="" xmlns:a16="http://schemas.microsoft.com/office/drawing/2014/main" id="{FF68D937-7EB6-4FA2-80CE-4B9700346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/>
            <a:r>
              <a:rPr lang="ko-KR" altLang="en-US" sz="2000" b="1" dirty="0">
                <a:solidFill>
                  <a:schemeClr val="tx1"/>
                </a:solidFill>
              </a:rPr>
              <a:t>개발일정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1162592"/>
            <a:ext cx="9542732" cy="5103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3976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521" y="1336810"/>
            <a:ext cx="9106957" cy="4454918"/>
          </a:xfrm>
          <a:prstGeom prst="rect">
            <a:avLst/>
          </a:prstGeom>
        </p:spPr>
      </p:pic>
      <p:sp>
        <p:nvSpPr>
          <p:cNvPr id="5" name="제목 2">
            <a:extLst>
              <a:ext uri="{FF2B5EF4-FFF2-40B4-BE49-F238E27FC236}">
                <a16:creationId xmlns="" xmlns:a16="http://schemas.microsoft.com/office/drawing/2014/main" id="{A97261DD-5D67-4A75-9D1F-5FB89C359BD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비밀번호 찾기 기능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c_joinCompany.jsp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Ajax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cmidCheck,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en-US" sz="1000">
                <a:solidFill>
                  <a:schemeClr val="tx1"/>
                </a:solidFill>
              </a:rPr>
              <a:t>checkPw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c_joinCompany.jsp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cmidCheck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 String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“/cmidCheck”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cmidCheck(cmid)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cmidCheck(cmid)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cmidCheck(cmid)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입력창에 입력한 업체의 아이디와 비밀번호를 입력받고 </a:t>
            </a:r>
            <a:r>
              <a:rPr lang="en-US" altLang="ko-KR" sz="1200"/>
              <a:t>Ajax</a:t>
            </a:r>
            <a:r>
              <a:rPr lang="ko-KR" altLang="en-US" sz="1200"/>
              <a:t>를 통해 확인 및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/>
          <p:cNvSpPr txBox="1"/>
          <p:nvPr/>
        </p:nvSpPr>
        <p:spPr>
          <a:xfrm>
            <a:off x="129364" y="66676"/>
            <a:ext cx="6099157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아이디 중복 확인 및 비밀번호 확인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2440369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808080"/>
                          </a:solidFill>
                        </a:rPr>
                        <a:t>@Autowired</a:t>
                      </a:r>
                      <a:r>
                        <a:rPr lang="ko-KR" altLang="en-US" sz="1200" dirty="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646464"/>
                          </a:solidFill>
                        </a:rPr>
                        <a:t>@RequestMapping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2A00FF"/>
                          </a:solidFill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/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cmidCheck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800080"/>
                          </a:solidFill>
                        </a:rPr>
                        <a:t>public </a:t>
                      </a:r>
                      <a:r>
                        <a:rPr lang="en-US" altLang="ko-KR" sz="1200" b="0" dirty="0">
                          <a:solidFill>
                            <a:srgbClr val="808080"/>
                          </a:solidFill>
                        </a:rPr>
                        <a:t>@ResponseBody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 String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cmidCheck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(String 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cmid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 {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0000C0"/>
                          </a:solidFill>
                        </a:rPr>
                        <a:t>  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.println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cmidCheck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6A3E3E"/>
                          </a:solidFill>
                        </a:rPr>
                        <a:t>  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String 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cmidCheck</a:t>
                      </a:r>
                      <a:r>
                        <a:rPr lang="en-US" altLang="ko-KR" sz="1200" b="0" dirty="0">
                          <a:solidFill>
                            <a:srgbClr val="9C3B00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= 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companyService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.cmidCheck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cmid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7F0055"/>
                        </a:solidFill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7F0055"/>
                          </a:solidFill>
                        </a:rPr>
                        <a:t>   </a:t>
                      </a:r>
                      <a:r>
                        <a:rPr lang="en-US" altLang="ko-KR" sz="1200" b="0" dirty="0">
                          <a:solidFill>
                            <a:srgbClr val="800080"/>
                          </a:solidFill>
                        </a:rPr>
                        <a:t>return 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cmidCheck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클라이언트에서 요청한 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String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cmid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 cmid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갖고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있는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cmidCheck(cmid)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64369" y="2144468"/>
            <a:ext cx="358563" cy="249695"/>
            <a:chOff x="4099027" y="918107"/>
            <a:chExt cx="358563" cy="249695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228459" y="2502888"/>
            <a:ext cx="358563" cy="249695"/>
            <a:chOff x="4099027" y="918107"/>
            <a:chExt cx="358563" cy="249695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0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아이디 중복 확인</a:t>
            </a: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868856"/>
          <a:ext cx="9385935" cy="237744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200" b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800080"/>
                          </a:solidFill>
                        </a:rPr>
                        <a:t>public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String cmidCheck(String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cmid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) {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     String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cmidCheck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= 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companyMapper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.cmidCheck(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cmid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     String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checkResult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= </a:t>
                      </a:r>
                      <a:r>
                        <a:rPr lang="en-US" altLang="ko-KR" sz="1200" b="0">
                          <a:solidFill>
                            <a:srgbClr val="800080"/>
                          </a:solidFill>
                        </a:rPr>
                        <a:t>null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800080"/>
                          </a:solidFill>
                        </a:rPr>
                        <a:t>if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cmidCheck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== </a:t>
                      </a:r>
                      <a:r>
                        <a:rPr lang="en-US" altLang="ko-KR" sz="1200" b="0">
                          <a:solidFill>
                            <a:srgbClr val="800080"/>
                          </a:solidFill>
                        </a:rPr>
                        <a:t>null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) {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              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checkResult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= 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"OK"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     } </a:t>
                      </a:r>
                      <a:r>
                        <a:rPr lang="en-US" altLang="ko-KR" sz="1200" b="0">
                          <a:solidFill>
                            <a:srgbClr val="800080"/>
                          </a:solidFill>
                        </a:rPr>
                        <a:t>else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{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              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checkResult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= 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"NO"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     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800080"/>
                          </a:solidFill>
                        </a:rPr>
                        <a:t>return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checkResult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425666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cmidCheck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값을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cmidCheck(cmid)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아이디 사용가능 여부를 확인한다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cmidCheck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값에 입력한 값이 존재하지 않을 경우 사용가능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cmidCheck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값에 입력한 값이 존재할 경우 사용 불가능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 checkResult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965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>
                <a:solidFill>
                  <a:srgbClr val="646464"/>
                </a:solidFill>
              </a:rPr>
              <a:t>@Autowired </a:t>
            </a:r>
            <a:r>
              <a:rPr lang="en-US" altLang="ko-KR" sz="1200">
                <a:solidFill>
                  <a:srgbClr val="800080"/>
                </a:solidFill>
              </a:rPr>
              <a:t>private </a:t>
            </a:r>
            <a:r>
              <a:rPr lang="en-US" altLang="ko-KR" sz="1200">
                <a:solidFill>
                  <a:srgbClr val="000000"/>
                </a:solidFill>
              </a:rPr>
              <a:t>CompanyMapper </a:t>
            </a:r>
            <a:r>
              <a:rPr lang="en-US" altLang="ko-KR" sz="1200">
                <a:solidFill>
                  <a:srgbClr val="0000FF"/>
                </a:solidFill>
              </a:rPr>
              <a:t>companyMapper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14759" y="2190680"/>
            <a:ext cx="358563" cy="250048"/>
            <a:chOff x="4099027" y="918106"/>
            <a:chExt cx="358563" cy="250048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6"/>
              <a:ext cx="358563" cy="2500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09100" y="2742072"/>
            <a:ext cx="358576" cy="252517"/>
            <a:chOff x="4099013" y="918105"/>
            <a:chExt cx="358576" cy="252517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12" y="918105"/>
              <a:ext cx="358577" cy="2525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49923" y="2939981"/>
            <a:ext cx="358563" cy="253223"/>
            <a:chOff x="4099026" y="918106"/>
            <a:chExt cx="358563" cy="253223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849921" y="3294275"/>
            <a:ext cx="358563" cy="250400"/>
            <a:chOff x="4099026" y="918106"/>
            <a:chExt cx="358563" cy="25040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6" y="918106"/>
              <a:ext cx="358563" cy="2504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311080" y="3665998"/>
            <a:ext cx="358563" cy="252164"/>
            <a:chOff x="4099026" y="918107"/>
            <a:chExt cx="358563" cy="252164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6" y="918107"/>
              <a:ext cx="358563" cy="252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5827970" y="879759"/>
            <a:ext cx="358563" cy="2518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>
                <a:solidFill>
                  <a:schemeClr val="bg1"/>
                </a:solidFill>
              </a:rPr>
              <a:t>7</a:t>
            </a:r>
            <a:endParaRPr lang="ko-KR" altLang="en-US" sz="1050" b="1">
              <a:solidFill>
                <a:schemeClr val="bg1"/>
              </a:solidFill>
            </a:endParaRPr>
          </a:p>
        </p:txBody>
      </p:sp>
      <p:sp>
        <p:nvSpPr>
          <p:cNvPr id="24" name="제목 2">
            <a:extLst>
              <a:ext uri="{FF2B5EF4-FFF2-40B4-BE49-F238E27FC236}">
                <a16:creationId xmlns="" xmlns:a16="http://schemas.microsoft.com/office/drawing/2014/main" id="{39C8938D-C114-4ADF-B243-5C2B4F5E400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아이디 중복 확인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56271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interface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</a:t>
                      </a:r>
                      <a:r>
                        <a:rPr lang="en-US" altLang="en-US" sz="1200" b="0" dirty="0">
                          <a:solidFill>
                            <a:srgbClr val="80008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 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String </a:t>
                      </a:r>
                      <a:r>
                        <a:rPr lang="en-US" altLang="en-US" sz="1200" b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cmidCheck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(String </a:t>
                      </a:r>
                      <a:r>
                        <a:rPr lang="en-US" altLang="en-US" sz="1200" b="0" dirty="0" err="1">
                          <a:solidFill>
                            <a:srgbClr val="9C3B00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cmid</a:t>
                      </a:r>
                      <a:r>
                        <a:rPr lang="en-US" altLang="en-US" sz="1200" b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en-US" sz="1200" b="0" dirty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  <a:latin typeface="Perpetua"/>
                          <a:ea typeface="맑은 고딕"/>
                          <a:cs typeface="Times New Roman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dirty="0">
                        <a:solidFill>
                          <a:schemeClr val="dk1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cm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CompanyMapper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id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=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cmidCheck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 dirty="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en-US" altLang="ko-KR" sz="1200" dirty="0" err="1">
                          <a:solidFill>
                            <a:srgbClr val="3F5FBF"/>
                          </a:solidFill>
                        </a:rPr>
                        <a:t>아이디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3F5FBF"/>
                          </a:solidFill>
                        </a:rPr>
                        <a:t>중복확인</a:t>
                      </a:r>
                      <a:r>
                        <a:rPr lang="en-US" altLang="ko-KR" sz="1200" dirty="0">
                          <a:solidFill>
                            <a:srgbClr val="3F5FBF"/>
                          </a:solidFill>
                        </a:rPr>
                        <a:t> 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dirty="0">
                          <a:solidFill>
                            <a:srgbClr val="3F5FBF"/>
                          </a:solidFill>
                        </a:rPr>
                        <a:t>  </a:t>
                      </a:r>
                      <a:r>
                        <a:rPr lang="en-US" altLang="ko-KR" sz="1200" dirty="0">
                          <a:solidFill>
                            <a:srgbClr val="008000"/>
                          </a:solidFill>
                        </a:rPr>
                        <a:t>&lt;select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id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=</a:t>
                      </a:r>
                      <a:r>
                        <a:rPr lang="en-US" altLang="ko-KR" sz="120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cmidCheck</a:t>
                      </a:r>
                      <a:r>
                        <a:rPr lang="en-US" altLang="ko-KR" sz="120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800080"/>
                          </a:solidFill>
                        </a:rPr>
                        <a:t>parameterType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=</a:t>
                      </a:r>
                      <a:r>
                        <a:rPr lang="en-US" altLang="ko-KR" sz="1200" dirty="0">
                          <a:solidFill>
                            <a:srgbClr val="0000FF"/>
                          </a:solidFill>
                        </a:rPr>
                        <a:t>"String"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800080"/>
                          </a:solidFill>
                        </a:rPr>
                        <a:t>resultType</a:t>
                      </a: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=</a:t>
                      </a:r>
                      <a:r>
                        <a:rPr lang="en-US" altLang="ko-KR" sz="1200" dirty="0">
                          <a:solidFill>
                            <a:srgbClr val="0000FF"/>
                          </a:solidFill>
                        </a:rPr>
                        <a:t>"String"</a:t>
                      </a:r>
                      <a:r>
                        <a:rPr lang="en-US" altLang="ko-KR" sz="1200" dirty="0">
                          <a:solidFill>
                            <a:srgbClr val="00800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dirty="0">
                          <a:solidFill>
                            <a:schemeClr val="dk1"/>
                          </a:solidFill>
                        </a:rPr>
                        <a:t>       SELECT CMID FROM COMPANY WHERE CMID=#{cmid}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dirty="0">
                          <a:solidFill>
                            <a:srgbClr val="008000"/>
                          </a:solidFill>
                        </a:rPr>
                        <a:t>  &lt;/select&gt;</a:t>
                      </a:r>
                    </a:p>
                    <a:p>
                      <a:pPr algn="l">
                        <a:defRPr/>
                      </a:pPr>
                      <a:endParaRPr lang="en-US" altLang="ko-KR" sz="1200" dirty="0">
                        <a:solidFill>
                          <a:srgbClr val="3F5FBF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 dirty="0">
                        <a:solidFill>
                          <a:srgbClr val="3F5FBF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갖고 온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Company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해당하는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cmid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값을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2314" y="1890819"/>
            <a:ext cx="358563" cy="253223"/>
            <a:chOff x="4099026" y="918106"/>
            <a:chExt cx="358563" cy="2532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2828" y="4120376"/>
            <a:ext cx="358563" cy="252870"/>
            <a:chOff x="4099027" y="918107"/>
            <a:chExt cx="358563" cy="25287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28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371DE0AF-B81B-4EAF-A7A6-161992DB78A1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아이디 중복 확인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c_joinCompany.jsp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a_LoginForm.jsp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getMaxNum, companyJoin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String, int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“/companyJoin”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companyJoin(</a:t>
            </a:r>
            <a:r>
              <a:rPr lang="en-US" altLang="ko-KR" sz="900">
                <a:solidFill>
                  <a:schemeClr val="tx1"/>
                </a:solidFill>
              </a:rPr>
              <a:t>comdto</a:t>
            </a:r>
            <a:r>
              <a:rPr lang="en-US" altLang="ko-KR" sz="10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getMaxNum(),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companyJoin(</a:t>
            </a:r>
            <a:r>
              <a:rPr lang="en-US" altLang="ko-KR" sz="900">
                <a:solidFill>
                  <a:schemeClr val="tx1"/>
                </a:solidFill>
              </a:rPr>
              <a:t>comdto</a:t>
            </a:r>
            <a:r>
              <a:rPr lang="en-US" altLang="ko-KR" sz="10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getMaxNum(),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companyJoin(</a:t>
            </a:r>
            <a:r>
              <a:rPr lang="en-US" altLang="ko-KR" sz="900">
                <a:solidFill>
                  <a:schemeClr val="tx1"/>
                </a:solidFill>
              </a:rPr>
              <a:t>comdto</a:t>
            </a:r>
            <a:r>
              <a:rPr lang="en-US" altLang="ko-KR" sz="100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lang="en-US" altLang="en-US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String,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int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입력창에 입력한 업체의 정보를 입력받고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  <a:endParaRPr lang="ko-KR" altLang="en-US" sz="1200"/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4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회원가입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2650681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808080"/>
                          </a:solidFill>
                        </a:rPr>
                        <a:t>@Autowired</a:t>
                      </a:r>
                      <a:r>
                        <a:rPr lang="ko-KR" altLang="en-US" sz="1200" dirty="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tx1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companyService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808080"/>
                          </a:solidFill>
                        </a:rPr>
                        <a:t>@RequestMapping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companyJoin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)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800080"/>
                          </a:solidFill>
                        </a:rPr>
                        <a:t>public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companyJoin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CompanyDTO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RedirectAttributes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9C3B00"/>
                          </a:solidFill>
                        </a:rPr>
                        <a:t>ra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) {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.println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companyJoin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System.</a:t>
                      </a:r>
                      <a:r>
                        <a:rPr lang="en-US" altLang="ko-KR" sz="1200" b="0" i="1" dirty="0" err="1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.println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companyService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.companyJoin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1200" b="0" dirty="0">
                          <a:solidFill>
                            <a:srgbClr val="9C3B00"/>
                          </a:solidFill>
                        </a:rPr>
                        <a:t>ra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 dirty="0">
                          <a:solidFill>
                            <a:srgbClr val="800080"/>
                          </a:solidFill>
                        </a:rPr>
                        <a:t>return 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클라이언트에서 입력받은 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변수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comdto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가입 정보를 저장하기 위해 값을 갖고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있는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companyJoin(comdto)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64369" y="2135647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9580" y="2880713"/>
            <a:ext cx="358563" cy="251107"/>
            <a:chOff x="4099026" y="918106"/>
            <a:chExt cx="358563" cy="251107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3" name="제목 2">
            <a:extLst>
              <a:ext uri="{FF2B5EF4-FFF2-40B4-BE49-F238E27FC236}">
                <a16:creationId xmlns="" xmlns:a16="http://schemas.microsoft.com/office/drawing/2014/main" id="{F43CB3FA-B5FF-4721-AEF6-E6ECBA1437E0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회원가입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868856"/>
          <a:ext cx="9385935" cy="25755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rgbClr val="800080"/>
                          </a:solidFill>
                        </a:rPr>
                        <a:t>public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ModelAndView companyJoin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(CompanyDTO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, RedirectAttributes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ra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) {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mav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</a:rPr>
                        <a:t>new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ModelAndView();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System.</a:t>
                      </a:r>
                      <a:r>
                        <a:rPr lang="en-US" altLang="ko-KR" sz="1100" b="0" i="1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.println(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"service :: companyJoin"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endParaRPr lang="en-US" altLang="ko-KR" sz="110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008000"/>
                          </a:solidFill>
                        </a:rPr>
                        <a:t>// 이메일 전체주소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.setCmemail(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.getCmmailid() +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"@"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 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                         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.getCmdomain());</a:t>
                      </a:r>
                    </a:p>
                    <a:p>
                      <a:pPr algn="l">
                        <a:defRPr/>
                      </a:pPr>
                      <a:endParaRPr lang="en-US" altLang="ko-KR" sz="110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008000"/>
                          </a:solidFill>
                        </a:rPr>
                        <a:t>// 업체 전체주소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.setCmaddress(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    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"("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 +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.getCmpost() +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")"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.getCmaddr() 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     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.getCmexaddr() +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.getCmdetail());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965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>
                <a:solidFill>
                  <a:srgbClr val="646464"/>
                </a:solidFill>
              </a:rPr>
              <a:t>@Autowired </a:t>
            </a:r>
            <a:r>
              <a:rPr lang="en-US" altLang="ko-KR" sz="1200">
                <a:solidFill>
                  <a:srgbClr val="800080"/>
                </a:solidFill>
              </a:rPr>
              <a:t>private </a:t>
            </a:r>
            <a:r>
              <a:rPr lang="en-US" altLang="ko-KR" sz="1200">
                <a:solidFill>
                  <a:srgbClr val="000000"/>
                </a:solidFill>
              </a:rPr>
              <a:t>CompanyMapper </a:t>
            </a:r>
            <a:r>
              <a:rPr lang="en-US" altLang="ko-KR" sz="1200">
                <a:solidFill>
                  <a:srgbClr val="0000FF"/>
                </a:solidFill>
              </a:rPr>
              <a:t>companyMapper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95275" y="2371302"/>
            <a:ext cx="358563" cy="248637"/>
            <a:chOff x="4099026" y="918106"/>
            <a:chExt cx="358563" cy="248637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6" y="918106"/>
              <a:ext cx="358563" cy="2486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9588" y="3041227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3118" y="3706567"/>
            <a:ext cx="358563" cy="249695"/>
            <a:chOff x="4099027" y="918107"/>
            <a:chExt cx="358563" cy="249695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425666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저장된 이메일주소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(cmmailId)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와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도메인주소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(cmdomain)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가져와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cmemail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저장된 우편번호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(cmpost),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주소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(cmaddr),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참고사항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(cmexaddr),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상세주소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(cmdetail)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가져와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cmaddress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9E8BF652-3DFD-434C-B47B-ED1E04375E1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회원가입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868856"/>
          <a:ext cx="9385935" cy="441960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String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cmcode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;</a:t>
                      </a:r>
                      <a:r>
                        <a:rPr lang="en-US" altLang="ko-KR" sz="1100" b="0">
                          <a:solidFill>
                            <a:srgbClr val="008000"/>
                          </a:solidFill>
                        </a:rPr>
                        <a:t>// 업체 코드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String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maxNum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companyMapper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.getMaxNum();</a:t>
                      </a:r>
                      <a:r>
                        <a:rPr lang="en-US" altLang="ko-KR" sz="1100" b="0">
                          <a:solidFill>
                            <a:srgbClr val="008000"/>
                          </a:solidFill>
                        </a:rPr>
                        <a:t>// 최대 코드수</a:t>
                      </a:r>
                    </a:p>
                    <a:p>
                      <a:pPr algn="l">
                        <a:defRPr/>
                      </a:pPr>
                      <a:endParaRPr lang="en-US" altLang="ko-KR" sz="110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cmNum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= Integer.parseInt(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maxNum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.substring(2, 5)) + 1;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008000"/>
                          </a:solidFill>
                        </a:rPr>
                        <a:t>// cmNum에 뒤숫자 3자리를 가져와 +1를 한다</a:t>
                      </a:r>
                    </a:p>
                    <a:p>
                      <a:pPr algn="l">
                        <a:defRPr/>
                      </a:pPr>
                      <a:endParaRPr lang="en-US" altLang="ko-KR" sz="110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</a:rPr>
                        <a:t>if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cmNum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&lt; 10) {</a:t>
                      </a:r>
                      <a:r>
                        <a:rPr lang="en-US" altLang="ko-KR" sz="1100" b="0">
                          <a:solidFill>
                            <a:srgbClr val="008000"/>
                          </a:solidFill>
                        </a:rPr>
                        <a:t>// 뒤숫자에 앞에 문자를 붙어주자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         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cmcode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"CM"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 +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"00"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 +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cmNum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}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</a:rPr>
                        <a:t>else if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cmNum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&lt; 100) {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         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cmcode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"CM"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 +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"0"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 +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cmNum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}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</a:rPr>
                        <a:t>else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{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         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cmcode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"CM"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 +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cmNum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}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.setCmcode(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cmcode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endParaRPr lang="en-US" altLang="ko-KR" sz="110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companyJoin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companyMapper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.companyJoin(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</a:rPr>
                        <a:t>if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companyJoin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&gt; 0) {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     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String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msg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.getCmid() +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 님 가입되었습니다."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         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.addObject(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"msg"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msg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}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System.</a:t>
                      </a:r>
                      <a:r>
                        <a:rPr lang="en-US" altLang="ko-KR" sz="1100" b="0" i="1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.println(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"companyJoin :: 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 +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</a:rPr>
                        <a:t>companyJoin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.setViewName(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"company/a_LoginForm"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ko-KR" altLang="en-US" sz="11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</a:rPr>
                        <a:t>return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965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>
                <a:solidFill>
                  <a:srgbClr val="646464"/>
                </a:solidFill>
              </a:rPr>
              <a:t>@Autowired </a:t>
            </a:r>
            <a:r>
              <a:rPr lang="en-US" altLang="ko-KR" sz="1200">
                <a:solidFill>
                  <a:srgbClr val="800080"/>
                </a:solidFill>
              </a:rPr>
              <a:t>private </a:t>
            </a:r>
            <a:r>
              <a:rPr lang="en-US" altLang="ko-KR" sz="1200">
                <a:solidFill>
                  <a:srgbClr val="000000"/>
                </a:solidFill>
              </a:rPr>
              <a:t>CompanyMapper </a:t>
            </a:r>
            <a:r>
              <a:rPr lang="en-US" altLang="ko-KR" sz="1200">
                <a:solidFill>
                  <a:srgbClr val="0000FF"/>
                </a:solidFill>
              </a:rPr>
              <a:t>companyMapper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300295" y="2189974"/>
            <a:ext cx="358563" cy="249695"/>
            <a:chOff x="4099027" y="918107"/>
            <a:chExt cx="358563" cy="249695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98179" y="2519469"/>
            <a:ext cx="358563" cy="250401"/>
            <a:chOff x="4099026" y="918106"/>
            <a:chExt cx="358563" cy="250401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6" y="918106"/>
              <a:ext cx="358563" cy="250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94298" y="3023237"/>
            <a:ext cx="358563" cy="251458"/>
            <a:chOff x="4099027" y="918106"/>
            <a:chExt cx="358563" cy="251458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6"/>
              <a:ext cx="358563" cy="2514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92067" y="3198355"/>
            <a:ext cx="358563" cy="249695"/>
            <a:chOff x="4099027" y="918107"/>
            <a:chExt cx="358563" cy="249695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93962" y="3538291"/>
            <a:ext cx="358563" cy="250754"/>
            <a:chOff x="4099026" y="918105"/>
            <a:chExt cx="358563" cy="250754"/>
          </a:xfrm>
        </p:grpSpPr>
        <p:sp>
          <p:nvSpPr>
            <p:cNvPr id="32" name="타원 3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99026" y="918105"/>
              <a:ext cx="358563" cy="2507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793830" y="3869901"/>
            <a:ext cx="358563" cy="252519"/>
            <a:chOff x="4099025" y="918105"/>
            <a:chExt cx="358563" cy="252519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5" y="918105"/>
              <a:ext cx="358563" cy="252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9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62197" y="4225857"/>
            <a:ext cx="358563" cy="251812"/>
            <a:chOff x="4060927" y="930806"/>
            <a:chExt cx="358563" cy="251812"/>
          </a:xfrm>
        </p:grpSpPr>
        <p:sp>
          <p:nvSpPr>
            <p:cNvPr id="38" name="타원 3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60927" y="930806"/>
              <a:ext cx="358563" cy="2518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10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259018" y="4546175"/>
            <a:ext cx="358563" cy="252520"/>
            <a:chOff x="4060926" y="930806"/>
            <a:chExt cx="358563" cy="25252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60926" y="930806"/>
              <a:ext cx="358563" cy="252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754673" y="4877790"/>
            <a:ext cx="358563" cy="250401"/>
            <a:chOff x="4060927" y="930807"/>
            <a:chExt cx="358563" cy="250401"/>
          </a:xfrm>
        </p:grpSpPr>
        <p:sp>
          <p:nvSpPr>
            <p:cNvPr id="44" name="타원 4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60927" y="930807"/>
              <a:ext cx="358563" cy="2504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54432" y="5567113"/>
            <a:ext cx="358563" cy="251109"/>
            <a:chOff x="4060927" y="930806"/>
            <a:chExt cx="358563" cy="251109"/>
          </a:xfrm>
        </p:grpSpPr>
        <p:sp>
          <p:nvSpPr>
            <p:cNvPr id="47" name="타원 4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60927" y="930806"/>
              <a:ext cx="358563" cy="2511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856361"/>
          <a:ext cx="4711700" cy="3746882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11684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0284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.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maxNum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getMaxNum()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 cmNum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뒤의 최대숫자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(maxNum)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자리를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가져와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+1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해준다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6. cmcode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앞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자리에는 문자를 넣어준다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7. cmNum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자리일 경우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8. cmNum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10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자리일 경우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9. cmNum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100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자리일 경우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10. comdto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정의 해준다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11. companyJoin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입력된 정보를 담은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companyMapper(CompanyMapper)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companyJoin()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12.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값이 저장될 경우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addObject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통해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msg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메시지를 담아 보낸다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13.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 이동할 페이지를 지정한다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14.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0" name="그룹 45"/>
          <p:cNvGrpSpPr/>
          <p:nvPr/>
        </p:nvGrpSpPr>
        <p:grpSpPr>
          <a:xfrm>
            <a:off x="258751" y="5728771"/>
            <a:ext cx="358563" cy="412949"/>
            <a:chOff x="4060926" y="930805"/>
            <a:chExt cx="358563" cy="412949"/>
          </a:xfrm>
        </p:grpSpPr>
        <p:sp>
          <p:nvSpPr>
            <p:cNvPr id="51" name="타원 4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47"/>
            <p:cNvSpPr txBox="1"/>
            <p:nvPr/>
          </p:nvSpPr>
          <p:spPr>
            <a:xfrm>
              <a:off x="4060926" y="930805"/>
              <a:ext cx="358563" cy="4129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141</a:t>
              </a: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C924E86D-2FFC-4CF7-8DBC-89096578164A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회원가입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43762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  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public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</a:rPr>
                        <a:t>getMaxNum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();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getMaxNum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회원코드 부여 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select </a:t>
                      </a:r>
                      <a:r>
                        <a:rPr lang="en-US" altLang="ko-KR" sz="1200">
                          <a:solidFill>
                            <a:srgbClr val="7F007F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"getMaxNum" </a:t>
                      </a:r>
                      <a:r>
                        <a:rPr lang="en-US" altLang="ko-KR" sz="1200" i="1">
                          <a:solidFill>
                            <a:srgbClr val="7F007F"/>
                          </a:solidFill>
                        </a:rPr>
                        <a:t>resultType</a:t>
                      </a:r>
                      <a:r>
                        <a:rPr lang="en-US" altLang="ko-KR" sz="1200" i="1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"String"</a:t>
                      </a:r>
                      <a:r>
                        <a:rPr lang="en-US" altLang="ko-KR" sz="1200" i="1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SELECT MAX(CMCODE) FROM COMPANY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&lt;/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select</a:t>
                      </a: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008080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008080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cmcode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Max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구해 조회한다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98166" y="1902554"/>
            <a:ext cx="358563" cy="249695"/>
            <a:chOff x="4099027" y="918107"/>
            <a:chExt cx="358563" cy="249695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26834" y="4109847"/>
            <a:ext cx="358563" cy="250698"/>
            <a:chOff x="4099027" y="918107"/>
            <a:chExt cx="358563" cy="250698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0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2" name="제목 2"/>
          <p:cNvSpPr txBox="1"/>
          <p:nvPr/>
        </p:nvSpPr>
        <p:spPr>
          <a:xfrm>
            <a:off x="129364" y="66676"/>
            <a:ext cx="5224513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회원가입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업체 최대코드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/>
          <p:nvPr/>
        </p:nvSpPr>
        <p:spPr>
          <a:xfrm>
            <a:off x="129364" y="66676"/>
            <a:ext cx="4891369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개발 기능 목록 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 err="1">
                <a:solidFill>
                  <a:schemeClr val="tx1"/>
                </a:solidFill>
              </a:rPr>
              <a:t>잡</a:t>
            </a:r>
            <a:r>
              <a:rPr lang="ko-KR" altLang="en-US" dirty="0">
                <a:solidFill>
                  <a:schemeClr val="tx1"/>
                </a:solidFill>
              </a:rPr>
              <a:t> 리스트 목록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417" y="780443"/>
            <a:ext cx="8911166" cy="565304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43762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</a:rPr>
                        <a:t>public int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companyJoin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CompanyDTO</a:t>
                      </a:r>
                      <a:r>
                        <a:rPr lang="en-US" altLang="ko-KR" sz="1200" b="0" dirty="0">
                          <a:solidFill>
                            <a:srgbClr val="7F0055"/>
                          </a:solidFill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comdto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comdto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CompanyMapper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companyJoin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854452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4571999"/>
          <a:ext cx="9519285" cy="1525969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업체 회원가입 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insert </a:t>
                      </a:r>
                      <a:r>
                        <a:rPr lang="en-US" altLang="ko-KR" sz="1200">
                          <a:solidFill>
                            <a:srgbClr val="7F007F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"companyJoin" </a:t>
                      </a:r>
                      <a:r>
                        <a:rPr lang="en-US" altLang="ko-KR" sz="1200" i="1">
                          <a:solidFill>
                            <a:srgbClr val="7F007F"/>
                          </a:solidFill>
                        </a:rPr>
                        <a:t>resultType</a:t>
                      </a:r>
                      <a:r>
                        <a:rPr lang="en-US" altLang="ko-KR" sz="1200" i="1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"com.Hotel.dto.CompanyDTO"</a:t>
                      </a:r>
                      <a:r>
                        <a:rPr lang="en-US" altLang="ko-KR" sz="1200" i="1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INSERT INTO COMPANY(CMCODE,CMID,CMPASSWORD,CMNAME,CMPHONE,CMEMAIL,CMADDRESS,CMCHECK) 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VALUES(#{cmcode}, #{cmid}, #{cmpassword}, #{cmname}, #{cmphone}, #{cmemail}, #{cmaddress}, 0)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&lt;/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insert</a:t>
                      </a: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&gt;</a:t>
                      </a:r>
                      <a:endParaRPr lang="ko-KR" altLang="en-US" sz="120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endParaRPr lang="en-US" altLang="en-US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endParaRPr lang="en-US" altLang="en-US" sz="12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Company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 해당하는 값들을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60116" y="1894973"/>
            <a:ext cx="358563" cy="248623"/>
            <a:chOff x="4099027" y="918107"/>
            <a:chExt cx="358563" cy="248623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48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228056" y="4883448"/>
            <a:ext cx="358563" cy="248623"/>
            <a:chOff x="4099027" y="918107"/>
            <a:chExt cx="358563" cy="248623"/>
          </a:xfrm>
        </p:grpSpPr>
        <p:sp>
          <p:nvSpPr>
            <p:cNvPr id="19" name="타원 1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099027" y="918107"/>
              <a:ext cx="358563" cy="2486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3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업체 회원가입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 txBox="1"/>
          <p:nvPr/>
        </p:nvSpPr>
        <p:spPr>
          <a:xfrm>
            <a:off x="129365" y="66676"/>
            <a:ext cx="7669244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회원가입 및 아이디 중복 확인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비밀번호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26479" y="899583"/>
            <a:ext cx="4926399" cy="52087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78499" y="897819"/>
            <a:ext cx="3731375" cy="10801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90140" y="2029613"/>
            <a:ext cx="3730066" cy="11057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07073" y="4745567"/>
            <a:ext cx="3730066" cy="148634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02135" y="3202256"/>
            <a:ext cx="3730066" cy="146756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순서도: 수행의 시작/종료 54"/>
          <p:cNvSpPr/>
          <p:nvPr/>
        </p:nvSpPr>
        <p:spPr>
          <a:xfrm>
            <a:off x="2032000" y="1744865"/>
            <a:ext cx="1562100" cy="1075214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MemberLoginForm.jsp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Client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a_LoginForm.jsp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companyMain.jsp</a:t>
            </a:r>
            <a:endParaRPr lang="ko-KR" altLang="en-US" sz="950" dirty="0">
              <a:solidFill>
                <a:schemeClr val="tx1"/>
              </a:solidFill>
            </a:endParaRP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mapperId</a:t>
            </a:r>
            <a:r>
              <a:rPr lang="en-US" altLang="ko-KR" sz="950" dirty="0">
                <a:solidFill>
                  <a:schemeClr val="tx1"/>
                </a:solidFill>
              </a:rPr>
              <a:t>: </a:t>
            </a:r>
            <a:r>
              <a:rPr lang="en-US" altLang="ko-KR" sz="950" dirty="0" err="1">
                <a:solidFill>
                  <a:schemeClr val="tx1"/>
                </a:solidFill>
              </a:rPr>
              <a:t>AdminLogin</a:t>
            </a:r>
            <a:r>
              <a:rPr lang="en-US" altLang="ko-KR" sz="95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순서도: 수행의 시작/종료 64"/>
          <p:cNvSpPr/>
          <p:nvPr/>
        </p:nvSpPr>
        <p:spPr>
          <a:xfrm>
            <a:off x="3860800" y="1993456"/>
            <a:ext cx="1562100" cy="65540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 </a:t>
            </a:r>
            <a:r>
              <a:rPr lang="en-US" altLang="ko-KR" sz="950" dirty="0" err="1">
                <a:solidFill>
                  <a:schemeClr val="tx1"/>
                </a:solidFill>
              </a:rPr>
              <a:t>AdminLogin</a:t>
            </a:r>
            <a:r>
              <a:rPr lang="en-US" altLang="ko-KR" sz="950" dirty="0">
                <a:solidFill>
                  <a:schemeClr val="tx1"/>
                </a:solidFill>
              </a:rPr>
              <a:t> (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altLang="ko-KR" sz="950" dirty="0" err="1">
                <a:solidFill>
                  <a:schemeClr val="tx1"/>
                </a:solidFill>
              </a:rPr>
              <a:t>Param</a:t>
            </a:r>
            <a:r>
              <a:rPr lang="en-US" altLang="ko-KR" sz="950" dirty="0">
                <a:solidFill>
                  <a:schemeClr val="tx1"/>
                </a:solidFill>
              </a:rPr>
              <a:t> : 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64" name="순서도: 수행의 시작/종료 63"/>
          <p:cNvSpPr/>
          <p:nvPr/>
        </p:nvSpPr>
        <p:spPr>
          <a:xfrm>
            <a:off x="2032000" y="1990312"/>
            <a:ext cx="1562100" cy="669432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Mapping: “/</a:t>
            </a:r>
            <a:r>
              <a:rPr lang="en-US" altLang="ko-KR" sz="950" dirty="0" err="1">
                <a:solidFill>
                  <a:schemeClr val="tx1"/>
                </a:solidFill>
              </a:rPr>
              <a:t>AdminLogin</a:t>
            </a:r>
            <a:r>
              <a:rPr lang="en-US" altLang="ko-KR" sz="950" dirty="0">
                <a:solidFill>
                  <a:schemeClr val="tx1"/>
                </a:solidFill>
              </a:rPr>
              <a:t>” Method: </a:t>
            </a:r>
            <a:r>
              <a:rPr lang="en-US" altLang="ko-KR" sz="950" dirty="0" err="1">
                <a:solidFill>
                  <a:schemeClr val="tx1"/>
                </a:solidFill>
              </a:rPr>
              <a:t>AdminLogin</a:t>
            </a:r>
            <a:r>
              <a:rPr lang="en-US" altLang="ko-KR" sz="950" dirty="0">
                <a:solidFill>
                  <a:schemeClr val="tx1"/>
                </a:solidFill>
              </a:rPr>
              <a:t> (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Method :  </a:t>
            </a:r>
            <a:r>
              <a:rPr lang="en-US" altLang="ko-KR" sz="950" dirty="0" err="1">
                <a:solidFill>
                  <a:schemeClr val="tx1"/>
                </a:solidFill>
              </a:rPr>
              <a:t>AdminLogin</a:t>
            </a:r>
            <a:r>
              <a:rPr lang="en-US" altLang="ko-KR" sz="950" dirty="0">
                <a:solidFill>
                  <a:schemeClr val="tx1"/>
                </a:solidFill>
              </a:rPr>
              <a:t> (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r>
              <a:rPr lang="en-US" altLang="ko-KR" sz="950" dirty="0">
                <a:solidFill>
                  <a:schemeClr val="tx1"/>
                </a:solidFill>
              </a:rPr>
              <a:t>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>
                <a:solidFill>
                  <a:schemeClr val="tx1"/>
                </a:solidFill>
              </a:rPr>
              <a:t>Return : ModelAndView</a:t>
            </a:r>
            <a:endParaRPr lang="ko-KR" altLang="en-US" sz="950">
              <a:solidFill>
                <a:schemeClr val="tx1"/>
              </a:solidFill>
            </a:endParaRP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950" dirty="0">
                <a:solidFill>
                  <a:schemeClr val="tx1"/>
                </a:solidFill>
              </a:rPr>
              <a:t>Return : </a:t>
            </a:r>
            <a:r>
              <a:rPr lang="en-US" altLang="ko-KR" sz="950" dirty="0" err="1">
                <a:solidFill>
                  <a:schemeClr val="tx1"/>
                </a:solidFill>
              </a:rPr>
              <a:t>companyDTO</a:t>
            </a:r>
            <a:endParaRPr lang="en-US" altLang="ko-KR" sz="950" dirty="0">
              <a:solidFill>
                <a:schemeClr val="tx1"/>
              </a:solidFill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>
                <a:latin typeface="+mn-ea"/>
              </a:rPr>
              <a:t>1. </a:t>
            </a:r>
            <a:r>
              <a:rPr lang="ko-KR" altLang="en-US" sz="1200" dirty="0" err="1">
                <a:latin typeface="+mn-ea"/>
              </a:rPr>
              <a:t>입력창에</a:t>
            </a:r>
            <a:r>
              <a:rPr lang="ko-KR" altLang="en-US" sz="1200" dirty="0">
                <a:latin typeface="+mn-ea"/>
              </a:rPr>
              <a:t> 등록한 업체의 아이디와 비밀번호 입력 후 로그인 버튼 클릭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서버로 요청한다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2. </a:t>
            </a:r>
            <a:r>
              <a:rPr lang="ko-KR" altLang="en-US" sz="1200" dirty="0">
                <a:latin typeface="+mn-ea"/>
              </a:rPr>
              <a:t>요청 받은 </a:t>
            </a:r>
            <a:r>
              <a:rPr lang="ko-KR" altLang="en-US" sz="1200" dirty="0" err="1">
                <a:latin typeface="+mn-ea"/>
              </a:rPr>
              <a:t>파라미터</a:t>
            </a:r>
            <a:r>
              <a:rPr lang="ko-KR" altLang="en-US" sz="1200" dirty="0">
                <a:latin typeface="+mn-ea"/>
              </a:rPr>
              <a:t> 값을 컨트롤러에서 받아 서비스에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3. </a:t>
            </a:r>
            <a:r>
              <a:rPr lang="ko-KR" altLang="en-US" sz="1200" dirty="0">
                <a:latin typeface="+mn-ea"/>
              </a:rPr>
              <a:t>서비스에서 전달받은 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4. </a:t>
            </a:r>
            <a:r>
              <a:rPr lang="ko-KR" altLang="en-US" sz="1200" dirty="0">
                <a:latin typeface="+mn-ea"/>
              </a:rPr>
              <a:t>인터페이스에서 받은 값을 통해 </a:t>
            </a:r>
            <a:r>
              <a:rPr lang="en-US" altLang="ko-KR" sz="1200" dirty="0">
                <a:latin typeface="+mn-ea"/>
              </a:rPr>
              <a:t>Mapper</a:t>
            </a:r>
            <a:r>
              <a:rPr lang="ko-KR" altLang="en-US" sz="1200" dirty="0">
                <a:latin typeface="+mn-ea"/>
              </a:rPr>
              <a:t>를 실행한다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5. DB</a:t>
            </a:r>
            <a:r>
              <a:rPr lang="ko-KR" altLang="en-US" sz="1200" dirty="0">
                <a:latin typeface="+mn-ea"/>
              </a:rPr>
              <a:t>에 해당 테이블에 </a:t>
            </a:r>
            <a:r>
              <a:rPr lang="ko-KR" altLang="en-US" sz="1200" dirty="0" err="1">
                <a:latin typeface="+mn-ea"/>
              </a:rPr>
              <a:t>파라메터</a:t>
            </a:r>
            <a:r>
              <a:rPr lang="ko-KR" altLang="en-US" sz="1200" dirty="0">
                <a:latin typeface="+mn-ea"/>
              </a:rPr>
              <a:t> 값의 존재 여부를 확인인 후 결과값을 인터페이스에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6. Mapper</a:t>
            </a:r>
            <a:r>
              <a:rPr lang="ko-KR" altLang="en-US" sz="1200" dirty="0">
                <a:latin typeface="+mn-ea"/>
              </a:rPr>
              <a:t>에서 받은 값을 인터페이스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서비스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컨트롤러를 거쳐 클라이언트로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lvl="0"/>
            <a:r>
              <a:rPr lang="en-US" altLang="ko-KR" sz="1200" dirty="0">
                <a:latin typeface="+mn-ea"/>
              </a:rPr>
              <a:t>7. </a:t>
            </a:r>
            <a:r>
              <a:rPr lang="ko-KR" altLang="en-US" sz="1200" dirty="0">
                <a:latin typeface="+mn-ea"/>
              </a:rPr>
              <a:t>클라이언트에서 </a:t>
            </a:r>
            <a:r>
              <a:rPr lang="ko-KR" altLang="en-US" sz="1200" dirty="0" err="1">
                <a:latin typeface="+mn-ea"/>
              </a:rPr>
              <a:t>응답받은</a:t>
            </a:r>
            <a:r>
              <a:rPr lang="ko-KR" altLang="en-US" sz="1200" dirty="0">
                <a:latin typeface="+mn-ea"/>
              </a:rPr>
              <a:t> 값에 따라 페이지를 이동한다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62523" y="1923275"/>
            <a:ext cx="358563" cy="261610"/>
            <a:chOff x="4099027" y="918107"/>
            <a:chExt cx="358563" cy="26161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1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46768"/>
            <a:ext cx="358563" cy="238527"/>
            <a:chOff x="4099027" y="918107"/>
            <a:chExt cx="358563" cy="238527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2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32222"/>
            <a:ext cx="358563" cy="261610"/>
            <a:chOff x="4099027" y="918107"/>
            <a:chExt cx="358563" cy="261610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3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08151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53418" y="1919522"/>
            <a:ext cx="358563" cy="238527"/>
            <a:chOff x="4099027" y="918107"/>
            <a:chExt cx="358563" cy="238527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5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88082" y="2758982"/>
            <a:ext cx="358563" cy="238527"/>
            <a:chOff x="4099027" y="918107"/>
            <a:chExt cx="358563" cy="238527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6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sz="950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950" b="1">
                  <a:solidFill>
                    <a:schemeClr val="bg1"/>
                  </a:solidFill>
                </a:rPr>
                <a:t>7</a:t>
              </a:r>
              <a:endParaRPr lang="ko-KR" altLang="en-US" sz="950" b="1">
                <a:solidFill>
                  <a:schemeClr val="bg1"/>
                </a:solidFill>
              </a:endParaRPr>
            </a:p>
          </p:txBody>
        </p: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로그인 기능</a:t>
            </a:r>
          </a:p>
        </p:txBody>
      </p:sp>
    </p:spTree>
    <p:extLst>
      <p:ext uri="{BB962C8B-B14F-4D97-AF65-F5344CB8AC3E}">
        <p14:creationId xmlns:p14="http://schemas.microsoft.com/office/powerpoint/2010/main" val="5564179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859637"/>
              </p:ext>
            </p:extLst>
          </p:nvPr>
        </p:nvGraphicFramePr>
        <p:xfrm>
          <a:off x="361046" y="1542867"/>
          <a:ext cx="9385300" cy="3071305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b="0" u="none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@</a:t>
                      </a:r>
                      <a:r>
                        <a:rPr lang="en-US" altLang="ko-KR" sz="1200" b="0" u="none" dirty="0" err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Autowired</a:t>
                      </a:r>
                      <a:r>
                        <a:rPr lang="en-US" altLang="ko-KR" sz="1200" b="0" u="none" baseline="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companyService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ko-KR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200" b="0" u="none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관리자로그인 부분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@</a:t>
                      </a:r>
                      <a:r>
                        <a:rPr lang="en-US" altLang="ko-KR" sz="1200" b="0" u="none" dirty="0" err="1">
                          <a:solidFill>
                            <a:srgbClr val="646464"/>
                          </a:solidFill>
                          <a:latin typeface="+mn-ea"/>
                          <a:ea typeface="+mn-ea"/>
                        </a:rPr>
                        <a:t>RequestMapping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(value = </a:t>
                      </a:r>
                      <a:r>
                        <a:rPr lang="en-US" altLang="ko-KR" sz="12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AdminLogin</a:t>
                      </a:r>
                      <a:r>
                        <a:rPr lang="en-US" altLang="ko-KR" sz="1200" b="0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AdminLogin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"/</a:t>
                      </a:r>
                      <a:r>
                        <a:rPr lang="en-US" altLang="ko-KR" sz="1200" b="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AdminLogin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200" b="0" i="1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200" b="0" i="1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ko-KR" altLang="en-US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관리자로그인 넘어가는</a:t>
                      </a:r>
                      <a:r>
                        <a:rPr lang="en-US" altLang="ko-KR" sz="1200" b="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.."</a:t>
                      </a:r>
                      <a:r>
                        <a:rPr lang="en-US" altLang="ko-KR" sz="1200" b="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companyService.AdminLogin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b="0" u="none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endParaRPr lang="ko-KR" altLang="en-US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1.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클라이언트에서 요청한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아이디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비밀번호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담는다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갖고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CompanyService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에 있는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AdminLogin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u="none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 u="none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173578" y="2514737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61859" y="3048137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499B648C-888B-48BC-8C42-326C509F4AE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로그인 기능</a:t>
            </a:r>
          </a:p>
        </p:txBody>
      </p:sp>
    </p:spTree>
    <p:extLst>
      <p:ext uri="{BB962C8B-B14F-4D97-AF65-F5344CB8AC3E}">
        <p14:creationId xmlns:p14="http://schemas.microsoft.com/office/powerpoint/2010/main" val="18863429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6316"/>
              </p:ext>
            </p:extLst>
          </p:nvPr>
        </p:nvGraphicFramePr>
        <p:xfrm>
          <a:off x="254496" y="1370937"/>
          <a:ext cx="9385300" cy="5455920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  <a:p>
                      <a:pPr algn="l"/>
                      <a:endParaRPr lang="ko-KR" altLang="en-US" sz="1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public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AdminLogin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new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ModelAndView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endParaRPr lang="ko-KR" altLang="en-US" sz="105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9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90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관리자가 업체 승인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cmidCmcheck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5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companyMapper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.AdminLogin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int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cmcheck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0;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cmidCmcheck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!= </a:t>
                      </a:r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null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cmidCmcheck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.getCmid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System.</a:t>
                      </a:r>
                      <a:r>
                        <a:rPr lang="en-US" altLang="ko-KR" sz="1050" b="0" i="1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out</a:t>
                      </a:r>
                      <a:r>
                        <a:rPr lang="en-US" altLang="ko-KR" sz="1050" b="0" i="1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.println</a:t>
                      </a:r>
                      <a:r>
                        <a:rPr lang="en-US" altLang="ko-KR" sz="105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50" b="0" i="1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050" b="0" i="1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:::"</a:t>
                      </a:r>
                      <a:r>
                        <a:rPr lang="en-US" altLang="ko-KR" sz="105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+ </a:t>
                      </a:r>
                      <a:r>
                        <a:rPr lang="en-US" altLang="ko-KR" sz="1050" b="0" i="1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050" b="0" i="1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cmcheck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cmidCmcheck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.getCmcheck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ko-KR" altLang="en-US" sz="1050" b="0" dirty="0"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 </a:t>
                      </a:r>
                      <a:r>
                        <a:rPr lang="en-US" altLang="ko-KR" sz="105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!= 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cmcheck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== 0) {</a:t>
                      </a:r>
                      <a:r>
                        <a:rPr lang="en-US" altLang="ko-KR" sz="105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05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승인안됨</a:t>
                      </a:r>
                      <a:endParaRPr lang="ko-KR" altLang="en-US" sz="1050" b="0" dirty="0">
                        <a:solidFill>
                          <a:srgbClr val="3F7F5F"/>
                        </a:solidFill>
                        <a:latin typeface="+mn-ea"/>
                        <a:ea typeface="+mn-ea"/>
                      </a:endParaRP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"company/</a:t>
                      </a:r>
                      <a:r>
                        <a:rPr lang="en-US" altLang="ko-KR" sz="105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a_LoginForm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"WAIT"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</a:t>
                      </a:r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if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cmcheck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== 2) {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"company/</a:t>
                      </a:r>
                      <a:r>
                        <a:rPr lang="en-US" altLang="ko-KR" sz="105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a_LoginForm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"DECLINE"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</a:t>
                      </a:r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{</a:t>
                      </a:r>
                      <a:r>
                        <a:rPr lang="en-US" altLang="ko-KR" sz="105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</a:t>
                      </a:r>
                      <a:r>
                        <a:rPr lang="ko-KR" altLang="en-US" sz="105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승인됨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session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.setAttribute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5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050" b="0" dirty="0" err="1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"company/</a:t>
                      </a:r>
                      <a:r>
                        <a:rPr lang="en-US" altLang="ko-KR" sz="105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companyMain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"OK"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  <a:r>
                        <a:rPr lang="en-US" altLang="ko-KR" sz="105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</a:t>
                      </a:r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else</a:t>
                      </a:r>
                      <a:r>
                        <a:rPr lang="ko-KR" altLang="en-US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{</a:t>
                      </a:r>
                      <a:r>
                        <a:rPr lang="en-US" altLang="ko-KR" sz="105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// (</a:t>
                      </a:r>
                      <a:r>
                        <a:rPr lang="en-US" altLang="ko-KR" sz="105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ALoginId</a:t>
                      </a:r>
                      <a:r>
                        <a:rPr lang="en-US" altLang="ko-KR" sz="105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)</a:t>
                      </a:r>
                      <a:r>
                        <a:rPr lang="ko-KR" altLang="en-US" sz="105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아이디랑 비번이 맞지 않으면 </a:t>
                      </a:r>
                      <a:r>
                        <a:rPr lang="ko-KR" altLang="en-US" sz="1050" b="0" dirty="0" err="1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로그인폼으로</a:t>
                      </a:r>
                      <a:r>
                        <a:rPr lang="ko-KR" altLang="en-US" sz="1050" b="0" dirty="0">
                          <a:solidFill>
                            <a:srgbClr val="3F7F5F"/>
                          </a:solidFill>
                          <a:latin typeface="+mn-ea"/>
                          <a:ea typeface="+mn-ea"/>
                        </a:rPr>
                        <a:t> 이동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.setViewName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"company/</a:t>
                      </a:r>
                      <a:r>
                        <a:rPr lang="en-US" altLang="ko-KR" sz="105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a_LoginForm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= 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"NO"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5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05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.addObject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50" b="0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loginResult</a:t>
                      </a:r>
                      <a:r>
                        <a:rPr lang="en-US" altLang="ko-KR" sz="1050" b="0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050" b="0" dirty="0">
                          <a:solidFill>
                            <a:srgbClr val="6A3E3E"/>
                          </a:solidFill>
                          <a:latin typeface="+mn-ea"/>
                          <a:ea typeface="+mn-ea"/>
                        </a:rPr>
                        <a:t>result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7F0055"/>
                          </a:solidFill>
                          <a:latin typeface="+mn-ea"/>
                          <a:ea typeface="+mn-ea"/>
                        </a:rPr>
                        <a:t>return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50" b="0" dirty="0" err="1">
                          <a:solidFill>
                            <a:srgbClr val="0000C0"/>
                          </a:solidFill>
                          <a:latin typeface="+mn-ea"/>
                          <a:ea typeface="+mn-ea"/>
                        </a:rPr>
                        <a:t>mav</a:t>
                      </a:r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5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  <a:endParaRPr lang="en-US" altLang="ko-KR" sz="105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altLang="ko-KR" sz="1200" b="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제목 2"/>
          <p:cNvSpPr txBox="1"/>
          <p:nvPr/>
        </p:nvSpPr>
        <p:spPr>
          <a:xfrm>
            <a:off x="233330" y="724125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050695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045961"/>
              </p:ext>
            </p:extLst>
          </p:nvPr>
        </p:nvGraphicFramePr>
        <p:xfrm>
          <a:off x="5074554" y="1473655"/>
          <a:ext cx="4711700" cy="4588130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116141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3. String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타입의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AdminLogin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params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interface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Cmcheck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으로 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5.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업체 로그인 아이디가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Null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이면 라는 판별식이다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6. String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타입인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ALoginId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는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cmidCmcheck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에서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get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으로 업체 아이디를 가져온다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7.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Int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타입인 </a:t>
                      </a:r>
                      <a:r>
                        <a:rPr lang="en-US" altLang="ko-KR" sz="1200" b="0" kern="1200" baseline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cmcheck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는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cmidCmcheck</a:t>
                      </a:r>
                      <a:r>
                        <a:rPr lang="ko-KR" altLang="en-US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에서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get</a:t>
                      </a:r>
                      <a:r>
                        <a:rPr lang="ko-KR" altLang="en-US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으로 업체승인체크를 가져온다</a:t>
                      </a:r>
                      <a:r>
                        <a:rPr lang="en-US" altLang="ko-KR" sz="1200" b="0" kern="1200" baseline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8.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업체 로그인 아이디가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Null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이면 라는 판별식이다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9.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cmcheck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0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이면 승인 되지 않아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지정하고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,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result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WAIT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10.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cmcheck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2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면 승인 되지 않아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지정하고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result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값은 </a:t>
                      </a:r>
                      <a:r>
                        <a:rPr lang="en-US" altLang="ko-KR" sz="12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DECLINE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11.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cmcheck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가 승인이 되면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session.setAttribute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를 통해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값을 </a:t>
                      </a:r>
                      <a:r>
                        <a:rPr lang="en-US" altLang="ko-KR" sz="1200" b="0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ALoginId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라는 이름으로 세션에 저장하고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지정하고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result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OK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+mn-lt"/>
                        <a:ea typeface="+mn-ea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12.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업체 로그인 아이디와 비밀번호가 맞지 않으면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을 통해 이동할 페이지를 지정하고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result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값은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NO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로 한다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13.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판별식에 따른 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result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</a:t>
                      </a:r>
                      <a:r>
                        <a:rPr lang="en-US" altLang="ko-KR" sz="1200" b="0" baseline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a_LoginForm.jsp</a:t>
                      </a:r>
                      <a:r>
                        <a:rPr lang="ko-KR" altLang="en-US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보내준다</a:t>
                      </a:r>
                      <a:r>
                        <a:rPr lang="en-US" altLang="ko-KR" sz="1200" b="0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14.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330322"/>
            <a:ext cx="4953000" cy="25276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</a:pPr>
            <a:r>
              <a:rPr lang="en-US" altLang="ko-KR" sz="1000" dirty="0">
                <a:solidFill>
                  <a:srgbClr val="646464"/>
                </a:solidFill>
                <a:latin typeface="Verdana"/>
              </a:rPr>
              <a:t>@</a:t>
            </a:r>
            <a:r>
              <a:rPr lang="en-US" altLang="ko-KR" sz="1000" dirty="0" err="1">
                <a:solidFill>
                  <a:srgbClr val="646464"/>
                </a:solidFill>
                <a:latin typeface="Verdana"/>
              </a:rPr>
              <a:t>Autowired</a:t>
            </a:r>
            <a:r>
              <a:rPr lang="en-US" altLang="ko-KR" sz="1000" dirty="0">
                <a:solidFill>
                  <a:srgbClr val="000000"/>
                </a:solidFill>
                <a:latin typeface="Verdana"/>
              </a:rPr>
              <a:t> private </a:t>
            </a:r>
            <a:r>
              <a:rPr lang="en-US" altLang="ko-KR" sz="1000" dirty="0" err="1">
                <a:solidFill>
                  <a:srgbClr val="000000"/>
                </a:solidFill>
                <a:latin typeface="Verdana"/>
              </a:rPr>
              <a:t>HttpSession</a:t>
            </a:r>
            <a:r>
              <a:rPr lang="en-US" altLang="ko-KR" sz="1000" dirty="0">
                <a:solidFill>
                  <a:srgbClr val="000000"/>
                </a:solidFill>
                <a:latin typeface="Verdana"/>
              </a:rPr>
              <a:t> session;</a:t>
            </a:r>
            <a:endParaRPr lang="en-US" altLang="ko-KR" sz="10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>
            <a:grpSpLocks/>
          </p:cNvGrpSpPr>
          <p:nvPr/>
        </p:nvGrpSpPr>
        <p:grpSpPr>
          <a:xfrm>
            <a:off x="40751" y="1504161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>
            <a:grpSpLocks/>
          </p:cNvGrpSpPr>
          <p:nvPr/>
        </p:nvGrpSpPr>
        <p:grpSpPr>
          <a:xfrm>
            <a:off x="64333" y="1683771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>
            <a:grpSpLocks/>
          </p:cNvGrpSpPr>
          <p:nvPr/>
        </p:nvGrpSpPr>
        <p:grpSpPr>
          <a:xfrm>
            <a:off x="36166" y="2114069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>
            <a:grpSpLocks/>
          </p:cNvGrpSpPr>
          <p:nvPr/>
        </p:nvGrpSpPr>
        <p:grpSpPr>
          <a:xfrm>
            <a:off x="42561" y="2400409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>
            <a:grpSpLocks/>
          </p:cNvGrpSpPr>
          <p:nvPr/>
        </p:nvGrpSpPr>
        <p:grpSpPr>
          <a:xfrm>
            <a:off x="53447" y="2603595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>
            <a:grpSpLocks/>
          </p:cNvGrpSpPr>
          <p:nvPr/>
        </p:nvGrpSpPr>
        <p:grpSpPr>
          <a:xfrm>
            <a:off x="40747" y="2774137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>
            <a:grpSpLocks/>
          </p:cNvGrpSpPr>
          <p:nvPr/>
        </p:nvGrpSpPr>
        <p:grpSpPr>
          <a:xfrm>
            <a:off x="53447" y="3075311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그룹 28"/>
          <p:cNvGrpSpPr>
            <a:grpSpLocks/>
          </p:cNvGrpSpPr>
          <p:nvPr/>
        </p:nvGrpSpPr>
        <p:grpSpPr>
          <a:xfrm>
            <a:off x="53447" y="3492599"/>
            <a:ext cx="358563" cy="261610"/>
            <a:chOff x="4099027" y="918107"/>
            <a:chExt cx="358563" cy="261610"/>
          </a:xfrm>
        </p:grpSpPr>
        <p:sp>
          <p:nvSpPr>
            <p:cNvPr id="32" name="타원 3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그룹 33"/>
          <p:cNvGrpSpPr>
            <a:grpSpLocks/>
          </p:cNvGrpSpPr>
          <p:nvPr/>
        </p:nvGrpSpPr>
        <p:grpSpPr>
          <a:xfrm>
            <a:off x="75215" y="3683099"/>
            <a:ext cx="358563" cy="261610"/>
            <a:chOff x="4099027" y="918107"/>
            <a:chExt cx="358563" cy="261610"/>
          </a:xfrm>
        </p:grpSpPr>
        <p:sp>
          <p:nvSpPr>
            <p:cNvPr id="35" name="타원 3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그룹 36"/>
          <p:cNvGrpSpPr>
            <a:grpSpLocks/>
          </p:cNvGrpSpPr>
          <p:nvPr/>
        </p:nvGrpSpPr>
        <p:grpSpPr>
          <a:xfrm>
            <a:off x="40743" y="4187469"/>
            <a:ext cx="358563" cy="261610"/>
            <a:chOff x="4060927" y="930807"/>
            <a:chExt cx="358563" cy="261610"/>
          </a:xfrm>
        </p:grpSpPr>
        <p:sp>
          <p:nvSpPr>
            <p:cNvPr id="38" name="타원 3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60927" y="9308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10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9" name="제목 2">
            <a:extLst>
              <a:ext uri="{FF2B5EF4-FFF2-40B4-BE49-F238E27FC236}">
                <a16:creationId xmlns="" xmlns:a16="http://schemas.microsoft.com/office/drawing/2014/main" id="{A4080F2F-992B-40C3-97A9-E7DE0812F8E1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로그인 기능</a:t>
            </a:r>
          </a:p>
        </p:txBody>
      </p:sp>
      <p:grpSp>
        <p:nvGrpSpPr>
          <p:cNvPr id="43" name="그룹 42"/>
          <p:cNvGrpSpPr>
            <a:grpSpLocks/>
          </p:cNvGrpSpPr>
          <p:nvPr/>
        </p:nvGrpSpPr>
        <p:grpSpPr>
          <a:xfrm>
            <a:off x="56238" y="4677616"/>
            <a:ext cx="358563" cy="253916"/>
            <a:chOff x="4060927" y="930807"/>
            <a:chExt cx="358563" cy="253916"/>
          </a:xfrm>
        </p:grpSpPr>
        <p:sp>
          <p:nvSpPr>
            <p:cNvPr id="44" name="타원 4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060927" y="930807"/>
              <a:ext cx="35856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>
            <a:grpSpLocks/>
          </p:cNvGrpSpPr>
          <p:nvPr/>
        </p:nvGrpSpPr>
        <p:grpSpPr>
          <a:xfrm>
            <a:off x="35306" y="5446563"/>
            <a:ext cx="358563" cy="261610"/>
            <a:chOff x="4060927" y="930807"/>
            <a:chExt cx="358563" cy="261610"/>
          </a:xfrm>
        </p:grpSpPr>
        <p:sp>
          <p:nvSpPr>
            <p:cNvPr id="47" name="타원 4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60927" y="9308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>
            <a:grpSpLocks/>
          </p:cNvGrpSpPr>
          <p:nvPr/>
        </p:nvGrpSpPr>
        <p:grpSpPr>
          <a:xfrm>
            <a:off x="33044" y="6099486"/>
            <a:ext cx="358563" cy="261610"/>
            <a:chOff x="4060927" y="9308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60927" y="9308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/>
          <p:cNvGrpSpPr>
            <a:grpSpLocks/>
          </p:cNvGrpSpPr>
          <p:nvPr/>
        </p:nvGrpSpPr>
        <p:grpSpPr>
          <a:xfrm>
            <a:off x="35308" y="6284772"/>
            <a:ext cx="358563" cy="261610"/>
            <a:chOff x="4060927" y="930807"/>
            <a:chExt cx="358563" cy="261610"/>
          </a:xfrm>
        </p:grpSpPr>
        <p:sp>
          <p:nvSpPr>
            <p:cNvPr id="54" name="타원 5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060927" y="9308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8091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95688"/>
              </p:ext>
            </p:extLst>
          </p:nvPr>
        </p:nvGraphicFramePr>
        <p:xfrm>
          <a:off x="241300" y="1484313"/>
          <a:ext cx="9105900" cy="1014032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latin typeface="+mn-ea"/>
                          <a:ea typeface="+mn-ea"/>
                          <a:cs typeface="Consolas"/>
                        </a:rPr>
                        <a:t>interface</a:t>
                      </a:r>
                      <a:r>
                        <a:rPr lang="en-US" altLang="en-US" sz="1200" b="0" baseline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</a:t>
                      </a:r>
                      <a:r>
                        <a:rPr lang="en-US" altLang="en-US" sz="1200" b="0" baseline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Company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public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AdminLogin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companyDTO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id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넣어서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latin typeface="+mn-ea"/>
                          <a:ea typeface="+mn-ea"/>
                          <a:cs typeface="Consolas"/>
                        </a:rPr>
                        <a:t>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AdminLogin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632188"/>
              </p:ext>
            </p:extLst>
          </p:nvPr>
        </p:nvGraphicFramePr>
        <p:xfrm>
          <a:off x="241300" y="3799839"/>
          <a:ext cx="9522460" cy="1106551"/>
        </p:xfrm>
        <a:graphic>
          <a:graphicData uri="http://schemas.openxmlformats.org/drawingml/2006/table">
            <a:tbl>
              <a:tblPr/>
              <a:tblGrid>
                <a:gridCol w="952246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u="none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&lt;!– </a:t>
                      </a:r>
                      <a:r>
                        <a:rPr lang="ko-KR" altLang="en-US" sz="1200" u="none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업체 로그인 </a:t>
                      </a:r>
                      <a:r>
                        <a:rPr lang="en-US" altLang="ko-KR" sz="1200" u="none" dirty="0">
                          <a:solidFill>
                            <a:srgbClr val="3F5FBF"/>
                          </a:solidFill>
                          <a:latin typeface="+mn-ea"/>
                          <a:ea typeface="+mn-ea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200" u="none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&lt;</a:t>
                      </a:r>
                      <a:r>
                        <a:rPr lang="en-US" altLang="ko-KR" sz="1200" u="none" dirty="0">
                          <a:solidFill>
                            <a:srgbClr val="3F7F7F"/>
                          </a:solidFill>
                          <a:latin typeface="+mn-ea"/>
                          <a:ea typeface="+mn-ea"/>
                        </a:rPr>
                        <a:t>select </a:t>
                      </a:r>
                      <a:r>
                        <a:rPr lang="en-US" altLang="ko-KR" sz="1200" u="none" dirty="0">
                          <a:solidFill>
                            <a:srgbClr val="7F007F"/>
                          </a:solidFill>
                          <a:latin typeface="+mn-ea"/>
                          <a:ea typeface="+mn-ea"/>
                        </a:rPr>
                        <a:t>id</a:t>
                      </a:r>
                      <a:r>
                        <a:rPr lang="en-US" altLang="ko-KR" sz="120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</a:t>
                      </a:r>
                      <a:r>
                        <a:rPr lang="en-US" altLang="ko-KR" sz="1200" i="1" u="none" dirty="0" err="1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AdminLogin</a:t>
                      </a:r>
                      <a:r>
                        <a:rPr lang="en-US" altLang="ko-KR" sz="120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 </a:t>
                      </a:r>
                      <a:r>
                        <a:rPr lang="en-US" altLang="ko-KR" sz="1200" i="1" u="none" dirty="0" err="1">
                          <a:solidFill>
                            <a:srgbClr val="7F007F"/>
                          </a:solidFill>
                          <a:latin typeface="+mn-ea"/>
                          <a:ea typeface="+mn-ea"/>
                        </a:rPr>
                        <a:t>resultMap</a:t>
                      </a:r>
                      <a:r>
                        <a:rPr lang="en-US" altLang="ko-KR" sz="1200" i="1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=</a:t>
                      </a:r>
                      <a:r>
                        <a:rPr lang="en-US" altLang="ko-KR" sz="1200" i="1" u="none" dirty="0">
                          <a:solidFill>
                            <a:srgbClr val="2A00FF"/>
                          </a:solidFill>
                          <a:latin typeface="+mn-ea"/>
                          <a:ea typeface="+mn-ea"/>
                        </a:rPr>
                        <a:t>"company"</a:t>
                      </a:r>
                      <a:r>
                        <a:rPr lang="en-US" altLang="ko-KR" sz="1200" i="1" u="none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20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SELECT CMID, CMCHECK FROM COMPANY</a:t>
                      </a:r>
                      <a:r>
                        <a:rPr lang="en-US" altLang="ko-KR" sz="1200" u="non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WHERE CMID=#{</a:t>
                      </a:r>
                      <a:r>
                        <a:rPr lang="en-US" altLang="ko-KR" sz="120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cmid</a:t>
                      </a:r>
                      <a:r>
                        <a:rPr lang="en-US" altLang="ko-KR" sz="120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 AND CMPASSWORD=#{</a:t>
                      </a:r>
                      <a:r>
                        <a:rPr lang="en-US" altLang="ko-KR" sz="120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cmpassword</a:t>
                      </a:r>
                      <a:r>
                        <a:rPr lang="en-US" altLang="ko-KR" sz="120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u="none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&lt;/</a:t>
                      </a:r>
                      <a:r>
                        <a:rPr lang="en-US" altLang="ko-KR" sz="1200" u="none" dirty="0">
                          <a:solidFill>
                            <a:srgbClr val="3F7F7F"/>
                          </a:solidFill>
                          <a:latin typeface="+mn-ea"/>
                          <a:ea typeface="+mn-ea"/>
                        </a:rPr>
                        <a:t>select</a:t>
                      </a:r>
                      <a:r>
                        <a:rPr lang="en-US" altLang="ko-KR" sz="1200" u="none" dirty="0">
                          <a:solidFill>
                            <a:srgbClr val="008080"/>
                          </a:solidFill>
                          <a:latin typeface="+mn-ea"/>
                          <a:ea typeface="+mn-ea"/>
                        </a:rPr>
                        <a:t>&gt;</a:t>
                      </a:r>
                    </a:p>
                    <a:p>
                      <a:pPr algn="l"/>
                      <a:endParaRPr lang="ko-KR" altLang="en-US" sz="1200" b="0" u="none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1. Service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에서 갖고 온 </a:t>
                      </a:r>
                      <a:r>
                        <a:rPr lang="ko-KR" altLang="en-US" sz="1200" b="0" u="non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파라미터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값을 조건으로 하여</a:t>
                      </a:r>
                      <a:r>
                        <a:rPr lang="en-US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DB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의 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Company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테이블을 조회하여</a:t>
                      </a:r>
                      <a:r>
                        <a:rPr lang="en-US" altLang="ko-KR" sz="1200" b="0" u="none" baseline="0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 C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MID, CMCHECK </a:t>
                      </a:r>
                      <a:r>
                        <a:rPr lang="ko-KR" altLang="en-US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값을 가져온다</a:t>
                      </a:r>
                      <a:r>
                        <a:rPr lang="en-US" altLang="ko-KR" sz="1200" b="0" u="non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.</a:t>
                      </a:r>
                      <a:endParaRPr lang="ko-KR" altLang="en-US" sz="1200" b="0" u="none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345547" y="1894247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1916" y="4120375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7CCCEA58-720B-4E8E-89A1-C817C77A70D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로그인 기능</a:t>
            </a:r>
          </a:p>
        </p:txBody>
      </p:sp>
    </p:spTree>
    <p:extLst>
      <p:ext uri="{BB962C8B-B14F-4D97-AF65-F5344CB8AC3E}">
        <p14:creationId xmlns:p14="http://schemas.microsoft.com/office/powerpoint/2010/main" val="36895260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업체 로그인 기능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543" y="893237"/>
            <a:ext cx="9465733" cy="525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5299402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직사각형 72"/>
          <p:cNvSpPr/>
          <p:nvPr/>
        </p:nvSpPr>
        <p:spPr>
          <a:xfrm>
            <a:off x="430575" y="3932622"/>
            <a:ext cx="8946501" cy="2206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/>
              <a:t>개요</a:t>
            </a:r>
            <a:endParaRPr lang="en-US" altLang="ko-KR" sz="1600" dirty="0"/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수정할 회원 정보와 본인확인용 비밀번호를 입력하고 수정하기 버튼을 클릭</a:t>
            </a:r>
            <a:r>
              <a:rPr lang="en-US" altLang="ko-KR" sz="1100" dirty="0"/>
              <a:t>, Ajax</a:t>
            </a:r>
            <a:r>
              <a:rPr lang="ko-KR" altLang="en-US" sz="1100" dirty="0"/>
              <a:t>를 통해 비밀번호의 일치 여부를 확인 후 서버에 요청한다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컨트롤러에서 받아 서비스에 전달한다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서비스에서 받은 값을 인터페이스에 전달한다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인터페이스에서 받은 값을 통해 </a:t>
            </a:r>
            <a:r>
              <a:rPr lang="en-US" altLang="ko-KR" sz="1100" dirty="0"/>
              <a:t>Mapper</a:t>
            </a:r>
            <a:r>
              <a:rPr lang="ko-KR" altLang="en-US" sz="1100" dirty="0"/>
              <a:t>를 실행한다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100" dirty="0"/>
              <a:t>DB</a:t>
            </a:r>
            <a:r>
              <a:rPr lang="ko-KR" altLang="en-US" sz="1100" dirty="0"/>
              <a:t>에서 해당 테이블의 값을 인터페이스</a:t>
            </a:r>
            <a:r>
              <a:rPr lang="en-US" altLang="ko-KR" sz="1100" dirty="0"/>
              <a:t>, </a:t>
            </a:r>
            <a:r>
              <a:rPr lang="ko-KR" altLang="en-US" sz="1100" dirty="0"/>
              <a:t>서비스</a:t>
            </a:r>
            <a:r>
              <a:rPr lang="en-US" altLang="ko-KR" sz="1100" dirty="0"/>
              <a:t>, </a:t>
            </a:r>
            <a:r>
              <a:rPr lang="ko-KR" altLang="en-US" sz="1100" dirty="0"/>
              <a:t>컨트롤러에 전달한다</a:t>
            </a:r>
            <a:r>
              <a:rPr lang="en-US" altLang="ko-KR" sz="1100" dirty="0"/>
              <a:t>.</a:t>
            </a:r>
          </a:p>
          <a:p>
            <a:pPr marL="228600" lvl="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100" dirty="0"/>
              <a:t>클라이언트에서 </a:t>
            </a:r>
            <a:r>
              <a:rPr lang="ko-KR" altLang="en-US" sz="1100" dirty="0" err="1"/>
              <a:t>응답받은</a:t>
            </a:r>
            <a:r>
              <a:rPr lang="ko-KR" altLang="en-US" sz="1100" dirty="0"/>
              <a:t> 값에 따라 페이지를 이동한다</a:t>
            </a:r>
            <a:r>
              <a:rPr lang="en-US" altLang="ko-KR" sz="1100" dirty="0"/>
              <a:t>.</a:t>
            </a:r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grpSp>
        <p:nvGrpSpPr>
          <p:cNvPr id="150" name="그룹 149">
            <a:extLst>
              <a:ext uri="{FF2B5EF4-FFF2-40B4-BE49-F238E27FC236}">
                <a16:creationId xmlns="" xmlns:a16="http://schemas.microsoft.com/office/drawing/2014/main" id="{CCEE2765-18C8-4AAB-9581-589C88BF401A}"/>
              </a:ext>
            </a:extLst>
          </p:cNvPr>
          <p:cNvGrpSpPr/>
          <p:nvPr/>
        </p:nvGrpSpPr>
        <p:grpSpPr>
          <a:xfrm>
            <a:off x="443691" y="1495568"/>
            <a:ext cx="8946500" cy="2262700"/>
            <a:chOff x="443691" y="1495568"/>
            <a:chExt cx="8946500" cy="2262700"/>
          </a:xfrm>
        </p:grpSpPr>
        <p:cxnSp>
          <p:nvCxnSpPr>
            <p:cNvPr id="112" name="직선 연결선 111">
              <a:extLst>
                <a:ext uri="{FF2B5EF4-FFF2-40B4-BE49-F238E27FC236}">
                  <a16:creationId xmlns="" xmlns:a16="http://schemas.microsoft.com/office/drawing/2014/main" id="{6707C40F-B5C2-44CF-ABD1-3EA6DEE4CDC4}"/>
                </a:ext>
              </a:extLst>
            </p:cNvPr>
            <p:cNvCxnSpPr>
              <a:cxnSpLocks/>
              <a:stCxn id="107" idx="2"/>
            </p:cNvCxnSpPr>
            <p:nvPr/>
          </p:nvCxnSpPr>
          <p:spPr>
            <a:xfrm>
              <a:off x="8599832" y="200381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직선 연결선 56">
              <a:extLst>
                <a:ext uri="{FF2B5EF4-FFF2-40B4-BE49-F238E27FC236}">
                  <a16:creationId xmlns="" xmlns:a16="http://schemas.microsoft.com/office/drawing/2014/main" id="{9B021AFA-929F-47E3-BB74-E201171E9F46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>
              <a:off x="3066981" y="2012484"/>
              <a:ext cx="0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직선 연결선 57">
              <a:extLst>
                <a:ext uri="{FF2B5EF4-FFF2-40B4-BE49-F238E27FC236}">
                  <a16:creationId xmlns="" xmlns:a16="http://schemas.microsoft.com/office/drawing/2014/main" id="{E68C8DDF-7271-42A8-87AD-CC6901816891}"/>
                </a:ext>
              </a:extLst>
            </p:cNvPr>
            <p:cNvCxnSpPr>
              <a:cxnSpLocks/>
              <a:stCxn id="5" idx="2"/>
            </p:cNvCxnSpPr>
            <p:nvPr/>
          </p:nvCxnSpPr>
          <p:spPr>
            <a:xfrm flipH="1">
              <a:off x="1231320" y="2008542"/>
              <a:ext cx="7329" cy="1741056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="" xmlns:a16="http://schemas.microsoft.com/office/drawing/2014/main" id="{4F476BA1-094B-48F8-B191-78A6F03A5B8C}"/>
                </a:ext>
              </a:extLst>
            </p:cNvPr>
            <p:cNvCxnSpPr>
              <a:cxnSpLocks/>
              <a:stCxn id="8" idx="2"/>
            </p:cNvCxnSpPr>
            <p:nvPr/>
          </p:nvCxnSpPr>
          <p:spPr>
            <a:xfrm>
              <a:off x="4903827" y="2012484"/>
              <a:ext cx="19256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직사각형 4"/>
            <p:cNvSpPr/>
            <p:nvPr/>
          </p:nvSpPr>
          <p:spPr>
            <a:xfrm>
              <a:off x="443691" y="1495568"/>
              <a:ext cx="1589915" cy="512974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Client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283476" y="1504238"/>
              <a:ext cx="156700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Controller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116197" y="1504238"/>
              <a:ext cx="1575259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Service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957168" y="150423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Interface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cxnSpLocks/>
              <a:stCxn id="10" idx="2"/>
            </p:cNvCxnSpPr>
            <p:nvPr/>
          </p:nvCxnSpPr>
          <p:spPr>
            <a:xfrm>
              <a:off x="6747528" y="2012484"/>
              <a:ext cx="23051" cy="1745784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512582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c_mypage.jsp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Ajax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myInfo_modify</a:t>
              </a:r>
              <a:r>
                <a:rPr lang="en-US" altLang="ko-KR" sz="800" dirty="0">
                  <a:solidFill>
                    <a:schemeClr val="tx1"/>
                  </a:solidFill>
                </a:rPr>
                <a:t>()</a:t>
              </a: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504069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c_mypage.jsp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60" name="직선 화살표 연결선 59"/>
            <p:cNvCxnSpPr>
              <a:cxnSpLocks/>
              <a:stCxn id="32" idx="3"/>
              <a:endCxn id="108" idx="1"/>
            </p:cNvCxnSpPr>
            <p:nvPr/>
          </p:nvCxnSpPr>
          <p:spPr>
            <a:xfrm flipV="1">
              <a:off x="1964713" y="2562379"/>
              <a:ext cx="5900447" cy="1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346004" y="2227580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Mapping : “/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memberModify</a:t>
              </a:r>
              <a:r>
                <a:rPr lang="en-US" altLang="ko-KR" sz="800" dirty="0">
                  <a:solidFill>
                    <a:schemeClr val="tx1"/>
                  </a:solidFill>
                </a:rPr>
                <a:t>”</a:t>
              </a:r>
              <a:endParaRPr lang="en-US" altLang="ko-KR" sz="2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modify(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memberDTO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4182850" y="2227577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updateMemebers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memberDTO</a:t>
              </a:r>
              <a:r>
                <a:rPr lang="en-US" altLang="ko-KR" sz="800" dirty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6020121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updateMembers</a:t>
              </a:r>
              <a:endParaRPr lang="en-US" altLang="ko-KR" sz="800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(Map&lt;String, Object&gt;)</a:t>
              </a:r>
            </a:p>
          </p:txBody>
        </p:sp>
        <p:cxnSp>
          <p:nvCxnSpPr>
            <p:cNvPr id="68" name="직선 화살표 연결선 67"/>
            <p:cNvCxnSpPr>
              <a:cxnSpLocks/>
              <a:stCxn id="109" idx="1"/>
              <a:endCxn id="33" idx="3"/>
            </p:cNvCxnSpPr>
            <p:nvPr/>
          </p:nvCxnSpPr>
          <p:spPr>
            <a:xfrm flipH="1">
              <a:off x="1956200" y="3323534"/>
              <a:ext cx="590896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347768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4198035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String</a:t>
              </a:r>
              <a:endParaRPr lang="ko-KR" alt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6044417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int</a:t>
              </a:r>
            </a:p>
          </p:txBody>
        </p:sp>
        <p:sp>
          <p:nvSpPr>
            <p:cNvPr id="107" name="직사각형 106">
              <a:extLst>
                <a:ext uri="{FF2B5EF4-FFF2-40B4-BE49-F238E27FC236}">
                  <a16:creationId xmlns="" xmlns:a16="http://schemas.microsoft.com/office/drawing/2014/main" id="{5DDAD31A-1208-4568-AE34-AD7169E9EFEE}"/>
                </a:ext>
              </a:extLst>
            </p:cNvPr>
            <p:cNvSpPr/>
            <p:nvPr/>
          </p:nvSpPr>
          <p:spPr>
            <a:xfrm>
              <a:off x="7809473" y="1495568"/>
              <a:ext cx="1580718" cy="508246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Mapper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8" name="순서도: 수행의 시작/종료 107">
              <a:extLst>
                <a:ext uri="{FF2B5EF4-FFF2-40B4-BE49-F238E27FC236}">
                  <a16:creationId xmlns="" xmlns:a16="http://schemas.microsoft.com/office/drawing/2014/main" id="{E1CBA6D0-806C-417B-B2CC-AB0C9C917C84}"/>
                </a:ext>
              </a:extLst>
            </p:cNvPr>
            <p:cNvSpPr/>
            <p:nvPr/>
          </p:nvSpPr>
          <p:spPr>
            <a:xfrm>
              <a:off x="7865160" y="2227579"/>
              <a:ext cx="1452131" cy="6696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800" dirty="0">
                  <a:solidFill>
                    <a:schemeClr val="tx1"/>
                  </a:solidFill>
                </a:rPr>
                <a:t> : 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updateMembers</a:t>
              </a:r>
              <a:endParaRPr lang="en-US" altLang="ko-KR" sz="800" dirty="0">
                <a:solidFill>
                  <a:schemeClr val="tx1"/>
                </a:solidFill>
              </a:endParaRPr>
            </a:p>
          </p:txBody>
        </p:sp>
        <p:sp>
          <p:nvSpPr>
            <p:cNvPr id="109" name="순서도: 수행의 시작/종료 108">
              <a:extLst>
                <a:ext uri="{FF2B5EF4-FFF2-40B4-BE49-F238E27FC236}">
                  <a16:creationId xmlns="" xmlns:a16="http://schemas.microsoft.com/office/drawing/2014/main" id="{E820039A-98A9-4328-A75B-F6D95B53D3E9}"/>
                </a:ext>
              </a:extLst>
            </p:cNvPr>
            <p:cNvSpPr/>
            <p:nvPr/>
          </p:nvSpPr>
          <p:spPr>
            <a:xfrm>
              <a:off x="7865160" y="3071534"/>
              <a:ext cx="1452131" cy="5040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Return : int</a:t>
              </a:r>
            </a:p>
          </p:txBody>
        </p:sp>
      </p:grpSp>
      <p:sp>
        <p:nvSpPr>
          <p:cNvPr id="29" name="제목 2">
            <a:extLst>
              <a:ext uri="{FF2B5EF4-FFF2-40B4-BE49-F238E27FC236}">
                <a16:creationId xmlns="" xmlns:a16="http://schemas.microsoft.com/office/drawing/2014/main" id="{5864E5C1-042B-4A5D-A9C4-1CCFC249EEBE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내 정보 수정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26920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Controller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94E9D4D-56FC-4D34-A3B7-0F205F8096D6}"/>
              </a:ext>
            </a:extLst>
          </p:cNvPr>
          <p:cNvSpPr txBox="1"/>
          <p:nvPr/>
        </p:nvSpPr>
        <p:spPr>
          <a:xfrm>
            <a:off x="677724" y="3342319"/>
            <a:ext cx="8550550" cy="6106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클라이언트에서 요청한 </a:t>
            </a:r>
            <a:r>
              <a:rPr lang="en-US" altLang="ko-KR" sz="1200" dirty="0" err="1"/>
              <a:t>MemberDTO</a:t>
            </a:r>
            <a:r>
              <a:rPr lang="ko-KR" altLang="en-US" sz="1200" dirty="0"/>
              <a:t>를 변수 </a:t>
            </a:r>
            <a:r>
              <a:rPr lang="en-US" altLang="ko-KR" sz="1200" dirty="0" err="1"/>
              <a:t>memberDTO</a:t>
            </a:r>
            <a:r>
              <a:rPr lang="ko-KR" altLang="en-US" sz="1200" dirty="0"/>
              <a:t>에 담는다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/>
              <a:t>memberService</a:t>
            </a:r>
            <a:r>
              <a:rPr lang="ko-KR" altLang="en-US" sz="1200" dirty="0"/>
              <a:t>에 있는 </a:t>
            </a:r>
            <a:r>
              <a:rPr lang="en-US" altLang="ko-KR" sz="1200" dirty="0" err="1"/>
              <a:t>updateMembers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memberDTO</a:t>
            </a:r>
            <a:r>
              <a:rPr lang="en-US" altLang="ko-KR" sz="1200" dirty="0"/>
              <a:t>)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6EBFE69C-66E3-4362-9101-9C4CEF8D766B}"/>
              </a:ext>
            </a:extLst>
          </p:cNvPr>
          <p:cNvSpPr txBox="1"/>
          <p:nvPr/>
        </p:nvSpPr>
        <p:spPr>
          <a:xfrm>
            <a:off x="677724" y="1834214"/>
            <a:ext cx="922827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646464"/>
                </a:solidFill>
              </a:rPr>
              <a:t>@RequestMapping</a:t>
            </a:r>
            <a:r>
              <a:rPr lang="en-US" altLang="ko-KR" sz="1200" dirty="0">
                <a:solidFill>
                  <a:srgbClr val="000000"/>
                </a:solidFill>
              </a:rPr>
              <a:t>(value=</a:t>
            </a:r>
            <a:r>
              <a:rPr lang="en-US" altLang="ko-KR" sz="1200" dirty="0">
                <a:solidFill>
                  <a:srgbClr val="2A00FF"/>
                </a:solidFill>
              </a:rPr>
              <a:t>"/memberModify"</a:t>
            </a:r>
            <a:r>
              <a:rPr lang="en-US" altLang="ko-KR" sz="1200" dirty="0">
                <a:solidFill>
                  <a:srgbClr val="000000"/>
                </a:solidFill>
              </a:rPr>
              <a:t>)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public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646464"/>
                </a:solidFill>
              </a:rPr>
              <a:t>@ResponseBody</a:t>
            </a:r>
            <a:r>
              <a:rPr lang="en-US" altLang="ko-KR" sz="1200" dirty="0">
                <a:solidFill>
                  <a:srgbClr val="000000"/>
                </a:solidFill>
              </a:rPr>
              <a:t> String modify(</a:t>
            </a:r>
            <a:r>
              <a:rPr lang="en-US" altLang="ko-KR" sz="1200" dirty="0" err="1">
                <a:solidFill>
                  <a:srgbClr val="000000"/>
                </a:solidFill>
              </a:rPr>
              <a:t>MemberDTO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6A3E3E"/>
                </a:solidFill>
              </a:rPr>
              <a:t>memberDTO</a:t>
            </a:r>
            <a:r>
              <a:rPr lang="en-US" altLang="ko-KR" sz="1200" dirty="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"/</a:t>
            </a:r>
            <a:r>
              <a:rPr lang="en-US" altLang="ko-KR" sz="1200" i="1" dirty="0" err="1">
                <a:solidFill>
                  <a:srgbClr val="2A00FF"/>
                </a:solidFill>
              </a:rPr>
              <a:t>memberModify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 err="1">
                <a:solidFill>
                  <a:srgbClr val="000000"/>
                </a:solidFill>
              </a:rPr>
              <a:t>System.</a:t>
            </a:r>
            <a:r>
              <a:rPr lang="en-US" altLang="ko-KR" sz="1200" i="1" dirty="0" err="1">
                <a:solidFill>
                  <a:srgbClr val="0000C0"/>
                </a:solidFill>
              </a:rPr>
              <a:t>out</a:t>
            </a:r>
            <a:r>
              <a:rPr lang="en-US" altLang="ko-KR" sz="1200" i="1" dirty="0" err="1">
                <a:solidFill>
                  <a:srgbClr val="000000"/>
                </a:solidFill>
              </a:rPr>
              <a:t>.println</a:t>
            </a:r>
            <a:r>
              <a:rPr lang="en-US" altLang="ko-KR" sz="1200" i="1" dirty="0">
                <a:solidFill>
                  <a:srgbClr val="000000"/>
                </a:solidFill>
              </a:rPr>
              <a:t>(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ko-KR" altLang="en-US" sz="1200" i="1" dirty="0">
                <a:solidFill>
                  <a:srgbClr val="2A00FF"/>
                </a:solidFill>
              </a:rPr>
              <a:t>회원 정보 수정하는 중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String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 = </a:t>
            </a:r>
            <a:r>
              <a:rPr lang="en-US" altLang="ko-KR" sz="1200" dirty="0" err="1">
                <a:solidFill>
                  <a:srgbClr val="0000C0"/>
                </a:solidFill>
              </a:rPr>
              <a:t>memberService</a:t>
            </a:r>
            <a:r>
              <a:rPr lang="en-US" altLang="ko-KR" sz="1200" dirty="0" err="1">
                <a:solidFill>
                  <a:srgbClr val="000000"/>
                </a:solidFill>
              </a:rPr>
              <a:t>.updateMembers</a:t>
            </a:r>
            <a:r>
              <a:rPr lang="en-US" altLang="ko-KR" sz="1200" dirty="0">
                <a:solidFill>
                  <a:srgbClr val="000000"/>
                </a:solidFill>
              </a:rPr>
              <a:t>(</a:t>
            </a:r>
            <a:r>
              <a:rPr lang="en-US" altLang="ko-KR" sz="1200" dirty="0" err="1">
                <a:solidFill>
                  <a:srgbClr val="6A3E3E"/>
                </a:solidFill>
              </a:rPr>
              <a:t>memberDTO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return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>
                <a:solidFill>
                  <a:srgbClr val="6A3E3E"/>
                </a:solidFill>
              </a:rPr>
              <a:t>result</a:t>
            </a:r>
            <a:r>
              <a:rPr lang="en-US" altLang="ko-KR" sz="12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}</a:t>
            </a:r>
            <a:endParaRPr lang="ko-KR" altLang="en-US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4E4C3A24-B781-4720-92BE-3D938A35E531}"/>
              </a:ext>
            </a:extLst>
          </p:cNvPr>
          <p:cNvGrpSpPr/>
          <p:nvPr/>
        </p:nvGrpSpPr>
        <p:grpSpPr>
          <a:xfrm>
            <a:off x="507320" y="2019838"/>
            <a:ext cx="358563" cy="261610"/>
            <a:chOff x="4099027" y="918107"/>
            <a:chExt cx="358563" cy="261610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FD65BDAF-F4C4-410A-AB95-F8C2623090A3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DC352EF-8D16-4EB0-9254-08414C7B4A71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68B4AB8F-89A6-4B49-BA8F-8E1B81B97C11}"/>
              </a:ext>
            </a:extLst>
          </p:cNvPr>
          <p:cNvGrpSpPr/>
          <p:nvPr/>
        </p:nvGrpSpPr>
        <p:grpSpPr>
          <a:xfrm>
            <a:off x="513475" y="2563548"/>
            <a:ext cx="358563" cy="261610"/>
            <a:chOff x="4099027" y="918107"/>
            <a:chExt cx="358563" cy="261610"/>
          </a:xfrm>
        </p:grpSpPr>
        <p:sp>
          <p:nvSpPr>
            <p:cNvPr id="14" name="타원 13">
              <a:extLst>
                <a:ext uri="{FF2B5EF4-FFF2-40B4-BE49-F238E27FC236}">
                  <a16:creationId xmlns="" xmlns:a16="http://schemas.microsoft.com/office/drawing/2014/main" id="{736A39BB-655D-443A-AF5C-F753153FED5B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5C71B66-18CA-4AF7-A14C-89D122F45FF1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제목 2">
            <a:extLst>
              <a:ext uri="{FF2B5EF4-FFF2-40B4-BE49-F238E27FC236}">
                <a16:creationId xmlns="" xmlns:a16="http://schemas.microsoft.com/office/drawing/2014/main" id="{6A2FA42A-6EE8-44F4-8DE2-35A47B781710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내 정보 수정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1095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E1F00442-DB9F-4872-A8E6-AAC10E09834F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Service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DF73972-BFD3-4295-9385-FDF8247CE6DA}"/>
              </a:ext>
            </a:extLst>
          </p:cNvPr>
          <p:cNvSpPr txBox="1"/>
          <p:nvPr/>
        </p:nvSpPr>
        <p:spPr>
          <a:xfrm>
            <a:off x="677724" y="4561910"/>
            <a:ext cx="5949579" cy="17186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/>
              <a:t>Controller</a:t>
            </a:r>
            <a:r>
              <a:rPr lang="ko-KR" altLang="en-US" sz="1200" dirty="0"/>
              <a:t>의 값을 매개변수 </a:t>
            </a:r>
            <a:r>
              <a:rPr lang="en-US" altLang="ko-KR" sz="1200" dirty="0" err="1"/>
              <a:t>memberdto</a:t>
            </a:r>
            <a:r>
              <a:rPr lang="ko-KR" altLang="en-US" sz="1200" dirty="0"/>
              <a:t>로 받는다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로그인 되어있는 </a:t>
            </a:r>
            <a:r>
              <a:rPr lang="ko-KR" altLang="en-US" sz="1200" dirty="0" err="1"/>
              <a:t>세션아이디를</a:t>
            </a:r>
            <a:r>
              <a:rPr lang="ko-KR" altLang="en-US" sz="1200" dirty="0"/>
              <a:t> 문자열로 변환해준다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/>
              <a:t>memberdto</a:t>
            </a:r>
            <a:r>
              <a:rPr lang="ko-KR" altLang="en-US" sz="1200" dirty="0"/>
              <a:t>와 아이디를 </a:t>
            </a:r>
            <a:r>
              <a:rPr lang="en-US" altLang="ko-KR" sz="1200" dirty="0"/>
              <a:t>Map&lt;String, Object&gt;</a:t>
            </a:r>
            <a:r>
              <a:rPr lang="ko-KR" altLang="en-US" sz="1200" dirty="0"/>
              <a:t>형태로 </a:t>
            </a:r>
            <a:r>
              <a:rPr lang="en-US" altLang="ko-KR" sz="1200" dirty="0" err="1"/>
              <a:t>memberMap</a:t>
            </a:r>
            <a:r>
              <a:rPr lang="ko-KR" altLang="en-US" sz="1200" dirty="0"/>
              <a:t>에 담는다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/>
              <a:t>memberMapper</a:t>
            </a:r>
            <a:r>
              <a:rPr lang="ko-KR" altLang="en-US" sz="1200" dirty="0"/>
              <a:t>의 메소드 </a:t>
            </a:r>
            <a:r>
              <a:rPr lang="en-US" altLang="ko-KR" sz="1200" dirty="0" err="1"/>
              <a:t>updateMembers</a:t>
            </a:r>
            <a:r>
              <a:rPr lang="en-US" altLang="ko-KR" sz="1200" dirty="0"/>
              <a:t>(</a:t>
            </a:r>
            <a:r>
              <a:rPr lang="en-US" altLang="ko-KR" sz="1200" dirty="0" err="1"/>
              <a:t>memberMap</a:t>
            </a:r>
            <a:r>
              <a:rPr lang="en-US" altLang="ko-KR" sz="1200" dirty="0"/>
              <a:t>)</a:t>
            </a:r>
            <a:r>
              <a:rPr lang="ko-KR" altLang="en-US" sz="1200" dirty="0"/>
              <a:t>을 실행한다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200" dirty="0"/>
              <a:t>메소드 </a:t>
            </a:r>
            <a:r>
              <a:rPr lang="en-US" altLang="ko-KR" sz="1200" dirty="0" err="1"/>
              <a:t>updateMembers</a:t>
            </a:r>
            <a:r>
              <a:rPr lang="en-US" altLang="ko-KR" sz="1200" dirty="0"/>
              <a:t>()</a:t>
            </a:r>
            <a:r>
              <a:rPr lang="ko-KR" altLang="en-US" sz="1200" dirty="0"/>
              <a:t>의 결과에 따라</a:t>
            </a:r>
            <a:r>
              <a:rPr lang="en-US" altLang="ko-KR" sz="1200" dirty="0" err="1"/>
              <a:t>modifyResult</a:t>
            </a:r>
            <a:r>
              <a:rPr lang="ko-KR" altLang="en-US" sz="1200" dirty="0"/>
              <a:t>의 값을 초기화한다</a:t>
            </a:r>
            <a:r>
              <a:rPr lang="en-US" altLang="ko-KR" sz="1200" dirty="0"/>
              <a:t>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200" dirty="0" err="1"/>
              <a:t>modifyResult</a:t>
            </a:r>
            <a:r>
              <a:rPr lang="ko-KR" altLang="en-US" sz="1200" dirty="0"/>
              <a:t>를</a:t>
            </a:r>
            <a:r>
              <a:rPr lang="en-US" altLang="ko-KR" sz="1200" dirty="0"/>
              <a:t> Controller</a:t>
            </a:r>
            <a:r>
              <a:rPr lang="ko-KR" altLang="en-US" sz="1200" dirty="0"/>
              <a:t>에 반환한다</a:t>
            </a:r>
            <a:r>
              <a:rPr lang="en-US" altLang="ko-KR" sz="12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38BD0768-2E54-466F-8616-3444C7C931F5}"/>
              </a:ext>
            </a:extLst>
          </p:cNvPr>
          <p:cNvSpPr txBox="1"/>
          <p:nvPr/>
        </p:nvSpPr>
        <p:spPr>
          <a:xfrm>
            <a:off x="677725" y="1834214"/>
            <a:ext cx="485901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public</a:t>
            </a:r>
            <a:r>
              <a:rPr lang="en-US" altLang="ko-KR" sz="1100" dirty="0">
                <a:solidFill>
                  <a:srgbClr val="000000"/>
                </a:solidFill>
              </a:rPr>
              <a:t> String </a:t>
            </a:r>
            <a:r>
              <a:rPr lang="en-US" altLang="ko-KR" sz="1100" dirty="0" err="1">
                <a:solidFill>
                  <a:srgbClr val="000000"/>
                </a:solidFill>
              </a:rPr>
              <a:t>updateMembers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 err="1">
                <a:solidFill>
                  <a:srgbClr val="000000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) {</a:t>
            </a:r>
          </a:p>
          <a:p>
            <a:pPr algn="l"/>
            <a:r>
              <a:rPr lang="en-US" altLang="ko-KR" sz="1100" dirty="0" err="1">
                <a:solidFill>
                  <a:srgbClr val="0000C0"/>
                </a:solidFill>
              </a:rPr>
              <a:t>mav</a:t>
            </a:r>
            <a:r>
              <a:rPr lang="en-US" altLang="ko-KR" sz="1100" dirty="0">
                <a:solidFill>
                  <a:srgbClr val="000000"/>
                </a:solidFill>
              </a:rPr>
              <a:t> = </a:t>
            </a:r>
            <a:r>
              <a:rPr lang="en-US" altLang="ko-KR" sz="1100" dirty="0">
                <a:solidFill>
                  <a:srgbClr val="7F0055"/>
                </a:solidFill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000000"/>
                </a:solidFill>
              </a:rPr>
              <a:t>ModelAndView</a:t>
            </a:r>
            <a:r>
              <a:rPr lang="en-US" altLang="ko-KR" sz="1100" dirty="0">
                <a:solidFill>
                  <a:srgbClr val="000000"/>
                </a:solidFill>
              </a:rPr>
              <a:t>();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</a:rPr>
              <a:t>String </a:t>
            </a:r>
            <a:r>
              <a:rPr lang="en-US" altLang="ko-KR" sz="1100" dirty="0" err="1">
                <a:solidFill>
                  <a:srgbClr val="6A3E3E"/>
                </a:solidFill>
              </a:rPr>
              <a:t>loginId</a:t>
            </a:r>
            <a:r>
              <a:rPr lang="en-US" altLang="ko-KR" sz="1100" dirty="0">
                <a:solidFill>
                  <a:srgbClr val="000000"/>
                </a:solidFill>
              </a:rPr>
              <a:t> = (String) </a:t>
            </a:r>
            <a:r>
              <a:rPr lang="en-US" altLang="ko-KR" sz="1100" dirty="0" err="1">
                <a:solidFill>
                  <a:srgbClr val="0000C0"/>
                </a:solidFill>
              </a:rPr>
              <a:t>session</a:t>
            </a:r>
            <a:r>
              <a:rPr lang="en-US" altLang="ko-KR" sz="1100" dirty="0" err="1">
                <a:solidFill>
                  <a:srgbClr val="000000"/>
                </a:solidFill>
              </a:rPr>
              <a:t>.getAttribute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>
                <a:solidFill>
                  <a:srgbClr val="2A00FF"/>
                </a:solidFill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</a:rPr>
              <a:t>MLoginId</a:t>
            </a:r>
            <a:r>
              <a:rPr lang="en-US" altLang="ko-KR" sz="1100" dirty="0">
                <a:solidFill>
                  <a:srgbClr val="2A00FF"/>
                </a:solidFill>
              </a:rPr>
              <a:t>"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endParaRPr lang="ko-KR" altLang="en-US" sz="1100" dirty="0"/>
          </a:p>
          <a:p>
            <a:pPr algn="l"/>
            <a:r>
              <a:rPr lang="en-US" altLang="ko-KR" sz="1100" dirty="0">
                <a:solidFill>
                  <a:srgbClr val="000000"/>
                </a:solidFill>
              </a:rPr>
              <a:t>Map&lt;String, Object&gt; </a:t>
            </a:r>
            <a:r>
              <a:rPr lang="en-US" altLang="ko-KR" sz="1100" dirty="0" err="1">
                <a:solidFill>
                  <a:srgbClr val="6A3E3E"/>
                </a:solidFill>
              </a:rPr>
              <a:t>memberMap</a:t>
            </a:r>
            <a:r>
              <a:rPr lang="en-US" altLang="ko-KR" sz="1100" dirty="0">
                <a:solidFill>
                  <a:srgbClr val="000000"/>
                </a:solidFill>
              </a:rPr>
              <a:t> = </a:t>
            </a:r>
            <a:r>
              <a:rPr lang="en-US" altLang="ko-KR" sz="1100" dirty="0">
                <a:solidFill>
                  <a:srgbClr val="7F0055"/>
                </a:solidFill>
              </a:rPr>
              <a:t>new</a:t>
            </a:r>
            <a:r>
              <a:rPr lang="en-US" altLang="ko-KR" sz="1100" dirty="0">
                <a:solidFill>
                  <a:srgbClr val="000000"/>
                </a:solidFill>
              </a:rPr>
              <a:t> HashMap&lt;String, Object&gt;();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</a:rPr>
              <a:t>memberMap</a:t>
            </a:r>
            <a:r>
              <a:rPr lang="en-US" altLang="ko-KR" sz="1100" dirty="0" err="1">
                <a:solidFill>
                  <a:srgbClr val="000000"/>
                </a:solidFill>
              </a:rPr>
              <a:t>.put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>
                <a:solidFill>
                  <a:srgbClr val="2A00FF"/>
                </a:solidFill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</a:rPr>
              <a:t>memberdto</a:t>
            </a:r>
            <a:r>
              <a:rPr lang="en-US" altLang="ko-KR" sz="1100" dirty="0">
                <a:solidFill>
                  <a:srgbClr val="2A00FF"/>
                </a:solidFill>
              </a:rPr>
              <a:t>"</a:t>
            </a:r>
            <a:r>
              <a:rPr lang="en-US" altLang="ko-KR" sz="1100" dirty="0">
                <a:solidFill>
                  <a:srgbClr val="000000"/>
                </a:solidFill>
              </a:rPr>
              <a:t>, </a:t>
            </a:r>
            <a:r>
              <a:rPr lang="en-US" altLang="ko-KR" sz="1100" dirty="0" err="1">
                <a:solidFill>
                  <a:srgbClr val="6A3E3E"/>
                </a:solidFill>
              </a:rPr>
              <a:t>memberdto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</a:rPr>
              <a:t>memberMap</a:t>
            </a:r>
            <a:r>
              <a:rPr lang="en-US" altLang="ko-KR" sz="1100" dirty="0" err="1">
                <a:solidFill>
                  <a:srgbClr val="000000"/>
                </a:solidFill>
              </a:rPr>
              <a:t>.put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>
                <a:solidFill>
                  <a:srgbClr val="2A00FF"/>
                </a:solidFill>
              </a:rPr>
              <a:t>"</a:t>
            </a:r>
            <a:r>
              <a:rPr lang="en-US" altLang="ko-KR" sz="1100" dirty="0" err="1">
                <a:solidFill>
                  <a:srgbClr val="2A00FF"/>
                </a:solidFill>
              </a:rPr>
              <a:t>loginId</a:t>
            </a:r>
            <a:r>
              <a:rPr lang="en-US" altLang="ko-KR" sz="1100" dirty="0">
                <a:solidFill>
                  <a:srgbClr val="2A00FF"/>
                </a:solidFill>
              </a:rPr>
              <a:t>"</a:t>
            </a:r>
            <a:r>
              <a:rPr lang="en-US" altLang="ko-KR" sz="1100" dirty="0">
                <a:solidFill>
                  <a:srgbClr val="000000"/>
                </a:solidFill>
              </a:rPr>
              <a:t>, </a:t>
            </a:r>
            <a:r>
              <a:rPr lang="en-US" altLang="ko-KR" sz="1100" dirty="0" err="1">
                <a:solidFill>
                  <a:srgbClr val="6A3E3E"/>
                </a:solidFill>
              </a:rPr>
              <a:t>loginId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3F7F5F"/>
                </a:solidFill>
              </a:rPr>
              <a:t>// </a:t>
            </a:r>
            <a:r>
              <a:rPr lang="ko-KR" altLang="en-US" sz="1100" dirty="0">
                <a:solidFill>
                  <a:srgbClr val="3F7F5F"/>
                </a:solidFill>
              </a:rPr>
              <a:t>회원 수정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int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>
                <a:solidFill>
                  <a:srgbClr val="6A3E3E"/>
                </a:solidFill>
              </a:rPr>
              <a:t>result</a:t>
            </a:r>
            <a:r>
              <a:rPr lang="en-US" altLang="ko-KR" sz="1100" dirty="0">
                <a:solidFill>
                  <a:srgbClr val="000000"/>
                </a:solidFill>
              </a:rPr>
              <a:t> = </a:t>
            </a:r>
            <a:r>
              <a:rPr lang="en-US" altLang="ko-KR" sz="1100" dirty="0" err="1">
                <a:solidFill>
                  <a:srgbClr val="0000C0"/>
                </a:solidFill>
              </a:rPr>
              <a:t>memberMapper</a:t>
            </a:r>
            <a:r>
              <a:rPr lang="en-US" altLang="ko-KR" sz="1100" dirty="0" err="1">
                <a:solidFill>
                  <a:srgbClr val="000000"/>
                </a:solidFill>
              </a:rPr>
              <a:t>.updateMembers</a:t>
            </a:r>
            <a:r>
              <a:rPr lang="en-US" altLang="ko-KR" sz="1100" dirty="0">
                <a:solidFill>
                  <a:srgbClr val="000000"/>
                </a:solidFill>
              </a:rPr>
              <a:t>(</a:t>
            </a:r>
            <a:r>
              <a:rPr lang="en-US" altLang="ko-KR" sz="1100" dirty="0" err="1">
                <a:solidFill>
                  <a:srgbClr val="6A3E3E"/>
                </a:solidFill>
              </a:rPr>
              <a:t>memberMap</a:t>
            </a:r>
            <a:r>
              <a:rPr lang="en-US" altLang="ko-KR" sz="1100" dirty="0">
                <a:solidFill>
                  <a:srgbClr val="000000"/>
                </a:solidFill>
              </a:rPr>
              <a:t>);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</a:rPr>
              <a:t>String </a:t>
            </a:r>
            <a:r>
              <a:rPr lang="en-US" altLang="ko-KR" sz="1100" dirty="0" err="1">
                <a:solidFill>
                  <a:srgbClr val="6A3E3E"/>
                </a:solidFill>
              </a:rPr>
              <a:t>modifyResult</a:t>
            </a:r>
            <a:r>
              <a:rPr lang="en-US" altLang="ko-KR" sz="1100" dirty="0">
                <a:solidFill>
                  <a:srgbClr val="000000"/>
                </a:solidFill>
              </a:rPr>
              <a:t> = </a:t>
            </a:r>
            <a:r>
              <a:rPr lang="en-US" altLang="ko-KR" sz="1100" dirty="0">
                <a:solidFill>
                  <a:srgbClr val="2A00FF"/>
                </a:solidFill>
              </a:rPr>
              <a:t>"NO"</a:t>
            </a:r>
            <a:r>
              <a:rPr lang="en-US" altLang="ko-KR" sz="11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if</a:t>
            </a:r>
            <a:r>
              <a:rPr lang="en-US" altLang="ko-KR" sz="1100" dirty="0">
                <a:solidFill>
                  <a:srgbClr val="000000"/>
                </a:solidFill>
              </a:rPr>
              <a:t> (</a:t>
            </a:r>
            <a:r>
              <a:rPr lang="en-US" altLang="ko-KR" sz="1100" dirty="0">
                <a:solidFill>
                  <a:srgbClr val="6A3E3E"/>
                </a:solidFill>
              </a:rPr>
              <a:t>result</a:t>
            </a:r>
            <a:r>
              <a:rPr lang="en-US" altLang="ko-KR" sz="1100" dirty="0">
                <a:solidFill>
                  <a:srgbClr val="000000"/>
                </a:solidFill>
              </a:rPr>
              <a:t> &gt; 0) {</a:t>
            </a:r>
          </a:p>
          <a:p>
            <a:pPr algn="l"/>
            <a:r>
              <a:rPr lang="en-US" altLang="ko-KR" sz="1100" dirty="0" err="1">
                <a:solidFill>
                  <a:srgbClr val="6A3E3E"/>
                </a:solidFill>
              </a:rPr>
              <a:t>modifyResult</a:t>
            </a:r>
            <a:r>
              <a:rPr lang="en-US" altLang="ko-KR" sz="1100" dirty="0">
                <a:solidFill>
                  <a:srgbClr val="000000"/>
                </a:solidFill>
              </a:rPr>
              <a:t> = </a:t>
            </a:r>
            <a:r>
              <a:rPr lang="en-US" altLang="ko-KR" sz="1100" dirty="0">
                <a:solidFill>
                  <a:srgbClr val="2A00FF"/>
                </a:solidFill>
              </a:rPr>
              <a:t>"OK"</a:t>
            </a:r>
            <a:r>
              <a:rPr lang="en-US" altLang="ko-KR" sz="11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</a:rPr>
              <a:t>}</a:t>
            </a:r>
          </a:p>
          <a:p>
            <a:pPr algn="l"/>
            <a:r>
              <a:rPr lang="en-US" altLang="ko-KR" sz="1100" dirty="0">
                <a:solidFill>
                  <a:srgbClr val="7F0055"/>
                </a:solidFill>
              </a:rPr>
              <a:t>return</a:t>
            </a:r>
            <a:r>
              <a:rPr lang="en-US" altLang="ko-KR" sz="1100" dirty="0">
                <a:solidFill>
                  <a:srgbClr val="000000"/>
                </a:solidFill>
              </a:rPr>
              <a:t> </a:t>
            </a:r>
            <a:r>
              <a:rPr lang="en-US" altLang="ko-KR" sz="1100" dirty="0" err="1">
                <a:solidFill>
                  <a:srgbClr val="6A3E3E"/>
                </a:solidFill>
              </a:rPr>
              <a:t>modifyResult</a:t>
            </a:r>
            <a:r>
              <a:rPr lang="en-US" altLang="ko-KR" sz="1100" dirty="0">
                <a:solidFill>
                  <a:srgbClr val="000000"/>
                </a:solidFill>
              </a:rPr>
              <a:t>;</a:t>
            </a:r>
          </a:p>
          <a:p>
            <a:pPr algn="l"/>
            <a:r>
              <a:rPr lang="en-US" altLang="ko-KR" sz="1100" dirty="0">
                <a:solidFill>
                  <a:srgbClr val="000000"/>
                </a:solidFill>
              </a:rPr>
              <a:t>}</a:t>
            </a:r>
            <a:endParaRPr lang="ko-KR" altLang="en-US" sz="1100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A906CC19-A875-4E80-A3A4-93F930D2A376}"/>
              </a:ext>
            </a:extLst>
          </p:cNvPr>
          <p:cNvGrpSpPr/>
          <p:nvPr/>
        </p:nvGrpSpPr>
        <p:grpSpPr>
          <a:xfrm>
            <a:off x="533954" y="1830479"/>
            <a:ext cx="358563" cy="261610"/>
            <a:chOff x="4099027" y="918107"/>
            <a:chExt cx="358563" cy="261610"/>
          </a:xfrm>
        </p:grpSpPr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DE0C0F5B-D49F-4A50-A943-D373CE439780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517F63B2-A5C5-4273-A49B-EFF8037259AA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3EB663EA-DB7C-491E-B253-1A086373566C}"/>
              </a:ext>
            </a:extLst>
          </p:cNvPr>
          <p:cNvGrpSpPr/>
          <p:nvPr/>
        </p:nvGrpSpPr>
        <p:grpSpPr>
          <a:xfrm>
            <a:off x="533954" y="2158818"/>
            <a:ext cx="358563" cy="261610"/>
            <a:chOff x="4099027" y="918107"/>
            <a:chExt cx="358563" cy="261610"/>
          </a:xfrm>
        </p:grpSpPr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0B32BDF4-B38F-4E24-B186-C42E294DED2C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C0DD144-1215-4721-B8BD-28E01EEDABD9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3C5A1586-A37B-460A-8BE7-52E6860B4543}"/>
              </a:ext>
            </a:extLst>
          </p:cNvPr>
          <p:cNvGrpSpPr/>
          <p:nvPr/>
        </p:nvGrpSpPr>
        <p:grpSpPr>
          <a:xfrm>
            <a:off x="533953" y="2705617"/>
            <a:ext cx="358563" cy="261610"/>
            <a:chOff x="4099027" y="918107"/>
            <a:chExt cx="358563" cy="261610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F9A99D26-A6FE-46FE-A0D7-6EEBDC5E4DD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CAA14DD-E641-4BEE-B176-0B97B9E3E5CA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6541A4F9-0E7A-4C63-B7F3-7A5317C4C62E}"/>
              </a:ext>
            </a:extLst>
          </p:cNvPr>
          <p:cNvGrpSpPr/>
          <p:nvPr/>
        </p:nvGrpSpPr>
        <p:grpSpPr>
          <a:xfrm>
            <a:off x="533227" y="2871877"/>
            <a:ext cx="358563" cy="261610"/>
            <a:chOff x="4099027" y="918107"/>
            <a:chExt cx="358563" cy="261610"/>
          </a:xfrm>
        </p:grpSpPr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9ADD4242-734F-4A77-926A-64518D8D00C6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5BC4CE5F-F458-4681-9810-BC392FAB0E7E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C0AC489C-0F8B-4203-8A96-019E6C7BC6C6}"/>
              </a:ext>
            </a:extLst>
          </p:cNvPr>
          <p:cNvGrpSpPr/>
          <p:nvPr/>
        </p:nvGrpSpPr>
        <p:grpSpPr>
          <a:xfrm>
            <a:off x="532501" y="3503124"/>
            <a:ext cx="358563" cy="261610"/>
            <a:chOff x="4099027" y="918107"/>
            <a:chExt cx="358563" cy="261610"/>
          </a:xfrm>
        </p:grpSpPr>
        <p:sp>
          <p:nvSpPr>
            <p:cNvPr id="28" name="타원 27">
              <a:extLst>
                <a:ext uri="{FF2B5EF4-FFF2-40B4-BE49-F238E27FC236}">
                  <a16:creationId xmlns="" xmlns:a16="http://schemas.microsoft.com/office/drawing/2014/main" id="{48E942F0-2E83-46E3-A554-B1435DA886AE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06F8F2B7-923F-4769-A432-315ED15423A0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5F483F35-BD6E-4B1B-996D-B1846C675FB7}"/>
              </a:ext>
            </a:extLst>
          </p:cNvPr>
          <p:cNvGrpSpPr/>
          <p:nvPr/>
        </p:nvGrpSpPr>
        <p:grpSpPr>
          <a:xfrm>
            <a:off x="532501" y="3153265"/>
            <a:ext cx="358563" cy="261610"/>
            <a:chOff x="4099027" y="918107"/>
            <a:chExt cx="358563" cy="261610"/>
          </a:xfrm>
        </p:grpSpPr>
        <p:sp>
          <p:nvSpPr>
            <p:cNvPr id="31" name="타원 30">
              <a:extLst>
                <a:ext uri="{FF2B5EF4-FFF2-40B4-BE49-F238E27FC236}">
                  <a16:creationId xmlns="" xmlns:a16="http://schemas.microsoft.com/office/drawing/2014/main" id="{0949314C-E079-47CD-86F4-BF74812D433B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AE064079-141D-4335-997A-BFD24F26CF92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F1B9FE2A-5616-4DB7-976A-A06173C79AB5}"/>
              </a:ext>
            </a:extLst>
          </p:cNvPr>
          <p:cNvGrpSpPr/>
          <p:nvPr/>
        </p:nvGrpSpPr>
        <p:grpSpPr>
          <a:xfrm>
            <a:off x="532500" y="4011212"/>
            <a:ext cx="358563" cy="261610"/>
            <a:chOff x="4099027" y="918107"/>
            <a:chExt cx="358563" cy="261610"/>
          </a:xfrm>
        </p:grpSpPr>
        <p:sp>
          <p:nvSpPr>
            <p:cNvPr id="34" name="타원 33">
              <a:extLst>
                <a:ext uri="{FF2B5EF4-FFF2-40B4-BE49-F238E27FC236}">
                  <a16:creationId xmlns="" xmlns:a16="http://schemas.microsoft.com/office/drawing/2014/main" id="{580DBC45-08E3-4020-B9C0-5287CF832484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9F4F6B41-9BC7-4613-9E52-50AF81F43E99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제목 2">
            <a:extLst>
              <a:ext uri="{FF2B5EF4-FFF2-40B4-BE49-F238E27FC236}">
                <a16:creationId xmlns="" xmlns:a16="http://schemas.microsoft.com/office/drawing/2014/main" id="{23963AE2-0CCA-47D2-841C-33F43920C082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내 정보 수정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84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/>
          <p:nvPr/>
        </p:nvSpPr>
        <p:spPr>
          <a:xfrm>
            <a:off x="129364" y="66676"/>
            <a:ext cx="4891369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개발 기능 목록 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잡 리스트 목록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95170" y="818525"/>
            <a:ext cx="8515660" cy="565270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-1" y="711201"/>
            <a:ext cx="2372561" cy="602473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ctr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 dirty="0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09521FA-1811-4B48-8A8B-D23AB93FF3B8}"/>
              </a:ext>
            </a:extLst>
          </p:cNvPr>
          <p:cNvSpPr/>
          <p:nvPr/>
        </p:nvSpPr>
        <p:spPr>
          <a:xfrm>
            <a:off x="677723" y="3331665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Mapper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0C5FC04-5B08-4849-999D-CE09A0F0F342}"/>
              </a:ext>
            </a:extLst>
          </p:cNvPr>
          <p:cNvSpPr/>
          <p:nvPr/>
        </p:nvSpPr>
        <p:spPr>
          <a:xfrm>
            <a:off x="677724" y="1436784"/>
            <a:ext cx="1017110" cy="27432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100" b="1" dirty="0">
                <a:solidFill>
                  <a:schemeClr val="tx1"/>
                </a:solidFill>
              </a:rPr>
              <a:t>Interface</a:t>
            </a:r>
            <a:endParaRPr lang="ko-KR" altLang="en-US" sz="11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4A4A4C1-B2B6-4017-B4ED-C8461F8A59F1}"/>
              </a:ext>
            </a:extLst>
          </p:cNvPr>
          <p:cNvSpPr txBox="1"/>
          <p:nvPr/>
        </p:nvSpPr>
        <p:spPr>
          <a:xfrm>
            <a:off x="677716" y="2409307"/>
            <a:ext cx="9085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Service</a:t>
            </a:r>
            <a:r>
              <a:rPr lang="ko-KR" altLang="en-US" sz="1200" dirty="0"/>
              <a:t>에서 가지고 온 </a:t>
            </a:r>
            <a:r>
              <a:rPr lang="en-US" altLang="ko-KR" sz="1200" dirty="0" err="1"/>
              <a:t>memberMap</a:t>
            </a:r>
            <a:r>
              <a:rPr lang="ko-KR" altLang="en-US" sz="1200" dirty="0"/>
              <a:t>을 참조해 </a:t>
            </a:r>
            <a:r>
              <a:rPr lang="en-US" altLang="ko-KR" sz="1200" dirty="0"/>
              <a:t>Mapper id = “</a:t>
            </a:r>
            <a:r>
              <a:rPr lang="en-US" altLang="ko-KR" sz="1200" dirty="0" err="1"/>
              <a:t>updatemembers</a:t>
            </a:r>
            <a:r>
              <a:rPr lang="en-US" altLang="ko-KR" sz="1200" dirty="0"/>
              <a:t>”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B79E749-0813-4327-AD02-CBCECF4D15C2}"/>
              </a:ext>
            </a:extLst>
          </p:cNvPr>
          <p:cNvSpPr txBox="1"/>
          <p:nvPr/>
        </p:nvSpPr>
        <p:spPr>
          <a:xfrm>
            <a:off x="677715" y="5239144"/>
            <a:ext cx="90854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Service</a:t>
            </a:r>
            <a:r>
              <a:rPr lang="ko-KR" altLang="en-US" sz="1200" dirty="0"/>
              <a:t>에서 가지고 온 </a:t>
            </a:r>
            <a:r>
              <a:rPr lang="en-US" altLang="ko-KR" sz="1200" dirty="0" err="1"/>
              <a:t>memberMap</a:t>
            </a:r>
            <a:r>
              <a:rPr lang="en-US" altLang="ko-KR" sz="1200" dirty="0"/>
              <a:t> </a:t>
            </a:r>
            <a:r>
              <a:rPr lang="ko-KR" altLang="en-US" sz="1200" dirty="0"/>
              <a:t>값을 조건으로 </a:t>
            </a:r>
            <a:r>
              <a:rPr lang="en-US" altLang="ko-KR" sz="1200" dirty="0"/>
              <a:t>DB</a:t>
            </a:r>
            <a:r>
              <a:rPr lang="ko-KR" altLang="en-US" sz="1200" dirty="0"/>
              <a:t>의 테이블의 값을 수정한다</a:t>
            </a:r>
            <a:r>
              <a:rPr lang="en-US" altLang="ko-KR" sz="1200" dirty="0"/>
              <a:t>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81B6D08-CA46-4A07-A271-FB1E9A264EBE}"/>
              </a:ext>
            </a:extLst>
          </p:cNvPr>
          <p:cNvSpPr txBox="1"/>
          <p:nvPr/>
        </p:nvSpPr>
        <p:spPr>
          <a:xfrm>
            <a:off x="677717" y="3730067"/>
            <a:ext cx="92282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5FBF"/>
                </a:solidFill>
              </a:rPr>
              <a:t>&lt;!-- </a:t>
            </a:r>
            <a:r>
              <a:rPr lang="ko-KR" altLang="en-US" sz="1200" dirty="0">
                <a:solidFill>
                  <a:srgbClr val="3F5FBF"/>
                </a:solidFill>
              </a:rPr>
              <a:t>회원정보 수정 </a:t>
            </a:r>
            <a:r>
              <a:rPr lang="en-US" altLang="ko-KR" sz="1200" dirty="0">
                <a:solidFill>
                  <a:srgbClr val="3F5FBF"/>
                </a:solidFill>
              </a:rPr>
              <a:t>--&gt;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</a:t>
            </a:r>
            <a:r>
              <a:rPr lang="en-US" altLang="ko-KR" sz="1200" dirty="0">
                <a:solidFill>
                  <a:srgbClr val="3F7F7F"/>
                </a:solidFill>
              </a:rPr>
              <a:t>update </a:t>
            </a:r>
            <a:r>
              <a:rPr lang="en-US" altLang="ko-KR" sz="1200" dirty="0">
                <a:solidFill>
                  <a:srgbClr val="7F007F"/>
                </a:solidFill>
              </a:rPr>
              <a:t>id</a:t>
            </a:r>
            <a:r>
              <a:rPr lang="en-US" altLang="ko-KR" sz="1200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</a:t>
            </a:r>
            <a:r>
              <a:rPr lang="en-US" altLang="ko-KR" sz="1200" i="1" dirty="0" err="1">
                <a:solidFill>
                  <a:srgbClr val="2A00FF"/>
                </a:solidFill>
              </a:rPr>
              <a:t>updateMembers</a:t>
            </a:r>
            <a:r>
              <a:rPr lang="en-US" altLang="ko-KR" sz="1200" i="1" dirty="0">
                <a:solidFill>
                  <a:srgbClr val="2A00FF"/>
                </a:solidFill>
              </a:rPr>
              <a:t>" </a:t>
            </a:r>
            <a:r>
              <a:rPr lang="en-US" altLang="ko-KR" sz="1200" i="1" dirty="0" err="1">
                <a:solidFill>
                  <a:srgbClr val="7F007F"/>
                </a:solidFill>
              </a:rPr>
              <a:t>parameterType</a:t>
            </a:r>
            <a:r>
              <a:rPr lang="en-US" altLang="ko-KR" sz="1200" i="1" dirty="0">
                <a:solidFill>
                  <a:srgbClr val="000000"/>
                </a:solidFill>
              </a:rPr>
              <a:t>=</a:t>
            </a:r>
            <a:r>
              <a:rPr lang="en-US" altLang="ko-KR" sz="1200" i="1" dirty="0">
                <a:solidFill>
                  <a:srgbClr val="2A00FF"/>
                </a:solidFill>
              </a:rPr>
              <a:t>"Map"</a:t>
            </a:r>
            <a:r>
              <a:rPr lang="en-US" altLang="ko-KR" sz="1200" i="1" dirty="0">
                <a:solidFill>
                  <a:srgbClr val="008080"/>
                </a:solidFill>
              </a:rPr>
              <a:t>&gt;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UPDATE MEMBERS SET MID = #{memberdto.mid}, MNAME = #{memberdto.mname},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MPHONE = #{memberdto.mphone}, MBIRTH = #{memberdto.mbirth},</a:t>
            </a:r>
          </a:p>
          <a:p>
            <a:pPr algn="l"/>
            <a:r>
              <a:rPr lang="en-US" altLang="ko-KR" sz="1200" dirty="0">
                <a:solidFill>
                  <a:srgbClr val="000000"/>
                </a:solidFill>
              </a:rPr>
              <a:t>MEMAIL = #{memberdto.memail} WHERE MID = #{loginId}</a:t>
            </a:r>
          </a:p>
          <a:p>
            <a:pPr algn="l"/>
            <a:r>
              <a:rPr lang="en-US" altLang="ko-KR" sz="1200" dirty="0">
                <a:solidFill>
                  <a:srgbClr val="008080"/>
                </a:solidFill>
              </a:rPr>
              <a:t>&lt;/</a:t>
            </a:r>
            <a:r>
              <a:rPr lang="en-US" altLang="ko-KR" sz="1200" dirty="0">
                <a:solidFill>
                  <a:srgbClr val="3F7F7F"/>
                </a:solidFill>
              </a:rPr>
              <a:t>update</a:t>
            </a:r>
            <a:r>
              <a:rPr lang="en-US" altLang="ko-KR" sz="1200" dirty="0">
                <a:solidFill>
                  <a:srgbClr val="008080"/>
                </a:solidFill>
              </a:rPr>
              <a:t>&gt;</a:t>
            </a:r>
            <a:endParaRPr lang="ko-KR" altLang="en-US" sz="1200" dirty="0"/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A746EEE-8FDA-442B-ADA4-8BA1BDA9D5B6}"/>
              </a:ext>
            </a:extLst>
          </p:cNvPr>
          <p:cNvSpPr txBox="1"/>
          <p:nvPr/>
        </p:nvSpPr>
        <p:spPr>
          <a:xfrm>
            <a:off x="677716" y="1829373"/>
            <a:ext cx="92282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 dirty="0">
                <a:solidFill>
                  <a:srgbClr val="3F7F5F"/>
                </a:solidFill>
              </a:rPr>
              <a:t>//</a:t>
            </a:r>
            <a:r>
              <a:rPr lang="ko-KR" altLang="en-US" sz="1200" dirty="0">
                <a:solidFill>
                  <a:srgbClr val="3F7F5F"/>
                </a:solidFill>
              </a:rPr>
              <a:t>회원정보 수정</a:t>
            </a:r>
          </a:p>
          <a:p>
            <a:pPr algn="l"/>
            <a:r>
              <a:rPr lang="en-US" altLang="ko-KR" sz="1200" dirty="0">
                <a:solidFill>
                  <a:srgbClr val="7F0055"/>
                </a:solidFill>
              </a:rPr>
              <a:t>int</a:t>
            </a:r>
            <a:r>
              <a:rPr lang="en-US" altLang="ko-KR" sz="1200" dirty="0">
                <a:solidFill>
                  <a:srgbClr val="000000"/>
                </a:solidFill>
              </a:rPr>
              <a:t> </a:t>
            </a:r>
            <a:r>
              <a:rPr lang="en-US" altLang="ko-KR" sz="1200" dirty="0" err="1">
                <a:solidFill>
                  <a:srgbClr val="000000"/>
                </a:solidFill>
              </a:rPr>
              <a:t>updateMembers</a:t>
            </a:r>
            <a:r>
              <a:rPr lang="en-US" altLang="ko-KR" sz="1200" dirty="0">
                <a:solidFill>
                  <a:srgbClr val="000000"/>
                </a:solidFill>
              </a:rPr>
              <a:t>(Map&lt;String, Object&gt; </a:t>
            </a:r>
            <a:r>
              <a:rPr lang="en-US" altLang="ko-KR" sz="1200" dirty="0" err="1">
                <a:solidFill>
                  <a:srgbClr val="6A3E3E"/>
                </a:solidFill>
              </a:rPr>
              <a:t>memberMap</a:t>
            </a:r>
            <a:r>
              <a:rPr lang="en-US" altLang="ko-KR" sz="1200" dirty="0">
                <a:solidFill>
                  <a:srgbClr val="000000"/>
                </a:solidFill>
              </a:rPr>
              <a:t>);</a:t>
            </a:r>
            <a:endParaRPr lang="ko-KR" altLang="en-US" sz="1200" dirty="0"/>
          </a:p>
        </p:txBody>
      </p: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4A6AB201-6A5B-4316-8431-4A3BB946DBCB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내 정보 수정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0769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4DE194F-AC44-4FF7-8AAB-DD2E0A8A1D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68" t="9174" r="23894" b="32686"/>
          <a:stretch/>
        </p:blipFill>
        <p:spPr>
          <a:xfrm>
            <a:off x="368736" y="1276245"/>
            <a:ext cx="5362114" cy="39872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CA974AF7-B875-4F30-9F3B-566B71A6FF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" t="5233" r="2270" b="8342"/>
          <a:stretch/>
        </p:blipFill>
        <p:spPr>
          <a:xfrm>
            <a:off x="5060585" y="1827660"/>
            <a:ext cx="2760956" cy="98010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A116459-5CFC-4300-B510-6947AC07B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26" r="4750"/>
          <a:stretch/>
        </p:blipFill>
        <p:spPr>
          <a:xfrm>
            <a:off x="5832630" y="3269852"/>
            <a:ext cx="3773637" cy="2940078"/>
          </a:xfrm>
          <a:prstGeom prst="rect">
            <a:avLst/>
          </a:prstGeom>
        </p:spPr>
      </p:pic>
      <p:sp>
        <p:nvSpPr>
          <p:cNvPr id="8" name="제목 2">
            <a:extLst>
              <a:ext uri="{FF2B5EF4-FFF2-40B4-BE49-F238E27FC236}">
                <a16:creationId xmlns="" xmlns:a16="http://schemas.microsoft.com/office/drawing/2014/main" id="{BC516614-E86B-4F7A-8704-93A30093FA53}"/>
              </a:ext>
            </a:extLst>
          </p:cNvPr>
          <p:cNvSpPr txBox="1">
            <a:spLocks/>
          </p:cNvSpPr>
          <p:nvPr/>
        </p:nvSpPr>
        <p:spPr>
          <a:xfrm>
            <a:off x="142613" y="102676"/>
            <a:ext cx="9738219" cy="42606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내 정보 수정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9400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 </a:t>
            </a:r>
            <a:r>
              <a:rPr lang="ko-KR" altLang="en-US" sz="1200" dirty="0"/>
              <a:t>회원 로그인을 한 뒤 마이페이지 </a:t>
            </a:r>
            <a:r>
              <a:rPr lang="en-US" altLang="ko-KR" sz="1200" dirty="0"/>
              <a:t>– </a:t>
            </a:r>
            <a:r>
              <a:rPr lang="ko-KR" altLang="en-US" sz="1200" dirty="0"/>
              <a:t>내가 예약한 목록을 클릭하면 서버로 요청된다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</a:t>
            </a:r>
            <a:r>
              <a:rPr lang="en-US" altLang="ko-KR" sz="1200" dirty="0"/>
              <a:t>session</a:t>
            </a:r>
            <a:r>
              <a:rPr lang="ko-KR" altLang="en-US" sz="1200" dirty="0"/>
              <a:t>에 담긴 로그인 </a:t>
            </a:r>
            <a:r>
              <a:rPr lang="ko-KR" altLang="en-US" sz="1200" dirty="0" err="1"/>
              <a:t>아이디을</a:t>
            </a:r>
            <a:r>
              <a:rPr lang="ko-KR" altLang="en-US" sz="1200" dirty="0"/>
              <a:t> 이용하여 예약 목록</a:t>
            </a:r>
            <a:r>
              <a:rPr lang="en-US" altLang="ko-KR" sz="1200" dirty="0"/>
              <a:t>, </a:t>
            </a:r>
            <a:r>
              <a:rPr lang="ko-KR" altLang="en-US" sz="1200" dirty="0"/>
              <a:t>리뷰 데이터를 요청한다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해당 테이블에 파라메터 값의 존재 여부를 확인인 후 결과값을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</a:t>
            </a:r>
            <a:r>
              <a:rPr lang="ko-KR" altLang="en-US" sz="1200" dirty="0"/>
              <a:t>에서 받은 값을 인터페이스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컨트롤러를 거쳐 클라이언트로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클라이언트에서 </a:t>
            </a:r>
            <a:r>
              <a:rPr lang="ko-KR" altLang="en-US" sz="1200" dirty="0" err="1"/>
              <a:t>응답받은</a:t>
            </a:r>
            <a:r>
              <a:rPr lang="ko-KR" altLang="en-US" sz="1200" dirty="0"/>
              <a:t> 값에 따라 페이지를 이동한 뒤 값을 출력한다</a:t>
            </a:r>
            <a:r>
              <a:rPr lang="en-US" altLang="ko-KR" sz="1200" dirty="0"/>
              <a:t>..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c_mypage.jsp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c_mybookIngList.jsp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c_mybookingList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getReviewList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 List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c_mybookingList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c_mybookingList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c_mybookingList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800" dirty="0" err="1">
                  <a:solidFill>
                    <a:schemeClr val="tx1"/>
                  </a:solidFill>
                </a:rPr>
                <a:t>c_mybookingList</a:t>
              </a:r>
              <a:r>
                <a:rPr lang="en-US" altLang="ko-KR" sz="8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800" dirty="0" err="1">
                  <a:solidFill>
                    <a:schemeClr val="tx1"/>
                  </a:solidFill>
                </a:rPr>
                <a:t>getReviewList</a:t>
              </a:r>
              <a:r>
                <a:rPr lang="en-US" altLang="ko-KR" sz="8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Param : 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Map&lt;String, Object&gt;,</a:t>
              </a:r>
            </a:p>
            <a:p>
              <a:pPr algn="ctr"/>
              <a:r>
                <a:rPr lang="en-US" altLang="ko-KR" sz="800" dirty="0">
                  <a:solidFill>
                    <a:schemeClr val="tx1"/>
                  </a:solidFill>
                </a:rPr>
                <a:t>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Return : ModelAndView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>
                  <a:solidFill>
                    <a:schemeClr val="tx1"/>
                  </a:solidFill>
                </a:rPr>
                <a:t>Return : ModelAndView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List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61610"/>
              <a:chOff x="4099027" y="918107"/>
              <a:chExt cx="358563" cy="261610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6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목록 확인</a:t>
            </a:r>
          </a:p>
        </p:txBody>
      </p:sp>
    </p:spTree>
    <p:extLst>
      <p:ext uri="{BB962C8B-B14F-4D97-AF65-F5344CB8AC3E}">
        <p14:creationId xmlns:p14="http://schemas.microsoft.com/office/powerpoint/2010/main" val="35827655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939948"/>
              </p:ext>
            </p:extLst>
          </p:nvPr>
        </p:nvGraphicFramePr>
        <p:xfrm>
          <a:off x="241300" y="1564639"/>
          <a:ext cx="9385300" cy="262324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altLang="ko-KR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altLang="ko-KR" sz="10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c_myBookingList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c_myBookingList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@RequestParam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"page"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defaultValue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"1"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c_myBookingList</a:t>
                      </a:r>
                      <a:r>
                        <a:rPr lang="en-US" altLang="ko-KR" sz="12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memberService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.c_myBookingList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0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페이징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처리를 위해 넘어온 파라미터 중 페이지가 있다면 그 값을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없으면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c_myBookingList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43694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01378" y="2436943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070" y="3032673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ABB61232-772C-4D65-929C-ED6A8A8C5EF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목록 확인</a:t>
            </a:r>
          </a:p>
        </p:txBody>
      </p:sp>
    </p:spTree>
    <p:extLst>
      <p:ext uri="{BB962C8B-B14F-4D97-AF65-F5344CB8AC3E}">
        <p14:creationId xmlns:p14="http://schemas.microsoft.com/office/powerpoint/2010/main" val="13689941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425666"/>
          <a:ext cx="4711700" cy="3536570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반환할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mav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라는 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형태의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Session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담겨있는 로그인 아이디 값을 불러온다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페이징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처리는 생략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 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페이징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처리한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pageDTO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와 로그인 아이디 두개를 파라미터로 넘기기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Map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을 사용한다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6. 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로 파라미터를 넘기고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리턴값을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로그인 아이디가 작성한 리뷰 코드 리스트 값을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받아오기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위해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Mapper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로그인 아이디 값을 파라미터로 넘기고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ArrayList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리턴값을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8.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addObject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통해 리뷰 코드 리스트는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bcodeList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이름으로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페이징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처리 값은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pageDTO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예약 리스트는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bookingList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담는다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9.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setViewName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을 통해 이동할 페이지를 지정한다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10.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ModelAndView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객체를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반환한다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168653"/>
              </p:ext>
            </p:extLst>
          </p:nvPr>
        </p:nvGraphicFramePr>
        <p:xfrm>
          <a:off x="257388" y="1726750"/>
          <a:ext cx="5076612" cy="402336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c_myBookingList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ModelAndView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(String)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session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.getAttribute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MLoginId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// </a:t>
                      </a:r>
                      <a:r>
                        <a:rPr lang="ko-KR" altLang="en-US" sz="12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페이징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처리 생략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Map&lt;String, Object&gt;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pageAndId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HashMap&lt;String, Object&gt;();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pageAndId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pageAndId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.put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List&lt;Map&lt;String, Object&gt;&gt;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bookingList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.c_myBookingList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pageAndId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2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2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bookingList</a:t>
                      </a:r>
                      <a:r>
                        <a:rPr lang="en-US" altLang="ko-KR" sz="12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ArrayList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&lt;String&gt;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bcodeList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.getReviewList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bcodeList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bcodeList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pageDTO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.addObject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2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bookingList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.setViewName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"member/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c_myBookingList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mav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0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0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0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7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874" y="1701824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5685" y="1904324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85719" y="2081617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685" y="2461410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8340" y="2804686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55685" y="3737999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7594" y="4436334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50" name="제목 2">
            <a:extLst>
              <a:ext uri="{FF2B5EF4-FFF2-40B4-BE49-F238E27FC236}">
                <a16:creationId xmlns="" xmlns:a16="http://schemas.microsoft.com/office/drawing/2014/main" id="{B5D859C4-0153-4CAF-9DAA-B7508039A88A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목록 확인</a:t>
            </a:r>
          </a:p>
        </p:txBody>
      </p: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E385A83-A25C-40B4-A7AF-56A1394860D3}"/>
              </a:ext>
            </a:extLst>
          </p:cNvPr>
          <p:cNvGrpSpPr/>
          <p:nvPr/>
        </p:nvGrpSpPr>
        <p:grpSpPr>
          <a:xfrm>
            <a:off x="18772" y="5025371"/>
            <a:ext cx="358563" cy="261610"/>
            <a:chOff x="4099027" y="918107"/>
            <a:chExt cx="358563" cy="261610"/>
          </a:xfrm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6A1478-C9FF-484A-B783-0D3257CD4F62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0E22FC97-D94F-4ABE-A2BE-BC60041651AD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354BBF5A-C918-4E20-A354-00FF64F9A1D4}"/>
              </a:ext>
            </a:extLst>
          </p:cNvPr>
          <p:cNvGrpSpPr/>
          <p:nvPr/>
        </p:nvGrpSpPr>
        <p:grpSpPr>
          <a:xfrm>
            <a:off x="18532" y="5534982"/>
            <a:ext cx="358563" cy="261610"/>
            <a:chOff x="4099027" y="918107"/>
            <a:chExt cx="358563" cy="261610"/>
          </a:xfrm>
        </p:grpSpPr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E3BB6761-68E5-4FF3-A160-B311E1023B13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AABC3F31-D5F4-4E29-95EE-45515FC4CAAD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="" xmlns:a16="http://schemas.microsoft.com/office/drawing/2014/main" id="{61BDF0FD-16B8-4F80-BE97-C988AA0F5561}"/>
              </a:ext>
            </a:extLst>
          </p:cNvPr>
          <p:cNvGrpSpPr/>
          <p:nvPr/>
        </p:nvGrpSpPr>
        <p:grpSpPr>
          <a:xfrm>
            <a:off x="-22745" y="5778595"/>
            <a:ext cx="358563" cy="261610"/>
            <a:chOff x="4060927" y="930807"/>
            <a:chExt cx="358563" cy="261610"/>
          </a:xfrm>
        </p:grpSpPr>
        <p:sp>
          <p:nvSpPr>
            <p:cNvPr id="57" name="타원 56">
              <a:extLst>
                <a:ext uri="{FF2B5EF4-FFF2-40B4-BE49-F238E27FC236}">
                  <a16:creationId xmlns="" xmlns:a16="http://schemas.microsoft.com/office/drawing/2014/main" id="{FBDD4684-35CB-4749-BDD9-B920FAEF2275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AB950C61-7BC6-4B1D-9235-68C5614AF6BE}"/>
                </a:ext>
              </a:extLst>
            </p:cNvPr>
            <p:cNvSpPr txBox="1"/>
            <p:nvPr/>
          </p:nvSpPr>
          <p:spPr>
            <a:xfrm>
              <a:off x="4060927" y="9308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10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07436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0433001"/>
              </p:ext>
            </p:extLst>
          </p:nvPr>
        </p:nvGraphicFramePr>
        <p:xfrm>
          <a:off x="241300" y="1484313"/>
          <a:ext cx="9105900" cy="3474848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6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6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6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6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6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6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6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List&lt;Map&lt;String, Object&gt;&gt;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c_myBookingList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(Map&lt;String, Object&gt;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pageAndId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</a:p>
                    <a:p>
                      <a:endParaRPr lang="en-US" altLang="ko-KR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public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ArrayList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&lt;String&gt;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getReviewList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05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6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6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6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pageAndId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6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c_myBookingList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6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loginId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6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getReviewList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6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650880" y="2034677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925E3B90-354E-48B3-A33F-42E4B6292F25}"/>
              </a:ext>
            </a:extLst>
          </p:cNvPr>
          <p:cNvGrpSpPr/>
          <p:nvPr/>
        </p:nvGrpSpPr>
        <p:grpSpPr>
          <a:xfrm>
            <a:off x="650880" y="2522247"/>
            <a:ext cx="358563" cy="261610"/>
            <a:chOff x="4099027" y="918107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CC9EF657-42E8-4C7B-BC69-5387F7F0A9A3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C6720A5-5AC5-48BC-847E-F468E1598351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0025AB1C-2B36-4898-A13B-A5C1EBEE0BCA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목록 확인</a:t>
            </a:r>
          </a:p>
        </p:txBody>
      </p:sp>
    </p:spTree>
    <p:extLst>
      <p:ext uri="{BB962C8B-B14F-4D97-AF65-F5344CB8AC3E}">
        <p14:creationId xmlns:p14="http://schemas.microsoft.com/office/powerpoint/2010/main" val="279246095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4736" y="1273889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990753"/>
              </p:ext>
            </p:extLst>
          </p:nvPr>
        </p:nvGraphicFramePr>
        <p:xfrm>
          <a:off x="244736" y="1789190"/>
          <a:ext cx="9363090" cy="4668457"/>
        </p:xfrm>
        <a:graphic>
          <a:graphicData uri="http://schemas.openxmlformats.org/drawingml/2006/table">
            <a:tbl>
              <a:tblPr/>
              <a:tblGrid>
                <a:gridCol w="93630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나의 예약 리스트 </a:t>
                      </a:r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select --&gt;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4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c_myBookingList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4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4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"map"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resultMap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seleteBookingList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* FROM(SELECT ROWNUM RN, BOOKING.*, HONAME,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HOFILENAME, HOADDR, RONAME, MNAME, MPHONE, MPASSWORD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FROM BOOKING,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HOTEL, ROOM, MEMBERS WHERE HOCODE = RO_HOCODE AND HOCODE =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B_HOCODE AND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ROCODE = B_ROCODE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AND MCODE = B_MCODE AND MID = #{loginId}) WHERE RN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BETWEEN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#{pageDTO.startrow} AND #{pageDTO.endrow}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나의 리뷰 리스트 </a:t>
                      </a:r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select --&gt;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4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getReviewList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4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4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resultType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</a:t>
                      </a:r>
                      <a:r>
                        <a:rPr lang="en-US" altLang="ko-KR" sz="14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V_BCODE FROM REVIEW WHERE VWRITER = #{loginId}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en-US" altLang="ko-KR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14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 파라미터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BOOKING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테이블을 조회하여 예약 리스트 값을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 파라미터 값을 조건으로 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DB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테이블을 조회하여 </a:t>
                      </a:r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V_BCODE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값을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4730" y="1789190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0025AB1C-2B36-4898-A13B-A5C1EBEE0BCA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목록 확인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7AED78FD-B79A-48A7-BA85-4F76AAFDD4F6}"/>
              </a:ext>
            </a:extLst>
          </p:cNvPr>
          <p:cNvGrpSpPr/>
          <p:nvPr/>
        </p:nvGrpSpPr>
        <p:grpSpPr>
          <a:xfrm>
            <a:off x="4730" y="4807201"/>
            <a:ext cx="358563" cy="261610"/>
            <a:chOff x="4099027" y="918107"/>
            <a:chExt cx="358563" cy="261610"/>
          </a:xfrm>
        </p:grpSpPr>
        <p:sp>
          <p:nvSpPr>
            <p:cNvPr id="22" name="타원 21">
              <a:extLst>
                <a:ext uri="{FF2B5EF4-FFF2-40B4-BE49-F238E27FC236}">
                  <a16:creationId xmlns="" xmlns:a16="http://schemas.microsoft.com/office/drawing/2014/main" id="{1857752F-BF4D-4020-902D-D464FDE0490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82BF7295-5463-43B4-B5FA-475314591D10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04092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 </a:t>
            </a:r>
            <a:r>
              <a:rPr lang="ko-KR" altLang="en-US" sz="1200" dirty="0"/>
              <a:t>내가 예약한 목록 페이지에서 예약 취소 버튼을 누르면 서버에 요청된다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받은 파라미터 값을 이용하여 인터페이스로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통해 데이터 삭제를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해당 테이블에 파라메터 값의 존재 여부를 확인인 후 존재하면 값을 삭제한 뒤 결과를 인터페이스에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</a:t>
            </a:r>
            <a:r>
              <a:rPr lang="ko-KR" altLang="en-US" sz="1200" dirty="0"/>
              <a:t>에서 받은 값을 인터페이스</a:t>
            </a:r>
            <a:r>
              <a:rPr lang="en-US" altLang="ko-KR" sz="1200" dirty="0"/>
              <a:t>, </a:t>
            </a:r>
            <a:r>
              <a:rPr lang="ko-KR" altLang="en-US" sz="1200" dirty="0"/>
              <a:t>서비스</a:t>
            </a:r>
            <a:r>
              <a:rPr lang="en-US" altLang="ko-KR" sz="1200" dirty="0"/>
              <a:t>, </a:t>
            </a:r>
            <a:r>
              <a:rPr lang="ko-KR" altLang="en-US" sz="1200" dirty="0"/>
              <a:t>컨트롤러를 거쳐 클라이언트로 전달한다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클라이언트에서 </a:t>
            </a:r>
            <a:r>
              <a:rPr lang="ko-KR" altLang="en-US" sz="1200" dirty="0" err="1"/>
              <a:t>응답받은</a:t>
            </a:r>
            <a:r>
              <a:rPr lang="ko-KR" altLang="en-US" sz="1200" dirty="0"/>
              <a:t> 값을 판별하여 함수를 실행한다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c_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mybookingList.jsp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c_mybookIngList.jsp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deleteBooking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 int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deleteBooking</a:t>
              </a:r>
              <a:r>
                <a:rPr lang="en-US" altLang="ko-KR" sz="10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deleteBooking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 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deleteBooking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Param: String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1050" dirty="0" err="1">
                  <a:solidFill>
                    <a:schemeClr val="tx1"/>
                  </a:solidFill>
                </a:rPr>
                <a:t>deleteBooking</a:t>
              </a:r>
              <a:r>
                <a:rPr lang="en-US" altLang="ko-KR" sz="105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1050" dirty="0">
                  <a:solidFill>
                    <a:schemeClr val="tx1"/>
                  </a:solidFill>
                </a:rPr>
                <a:t>Param : 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int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61610"/>
              <a:chOff x="4099027" y="918107"/>
              <a:chExt cx="358563" cy="261610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6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취소</a:t>
            </a:r>
          </a:p>
        </p:txBody>
      </p:sp>
    </p:spTree>
    <p:extLst>
      <p:ext uri="{BB962C8B-B14F-4D97-AF65-F5344CB8AC3E}">
        <p14:creationId xmlns:p14="http://schemas.microsoft.com/office/powerpoint/2010/main" val="31903885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5995847"/>
              </p:ext>
            </p:extLst>
          </p:nvPr>
        </p:nvGraphicFramePr>
        <p:xfrm>
          <a:off x="241300" y="1564639"/>
          <a:ext cx="9385300" cy="256228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memberService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deleteBooking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deleteBooking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deleteBooking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.deleteBooking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8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memberService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deleteBooking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089901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4861735" y="2167698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4070" y="2672379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ABB61232-772C-4D65-929C-ED6A8A8C5EF6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취소</a:t>
            </a:r>
          </a:p>
        </p:txBody>
      </p:sp>
    </p:spTree>
    <p:extLst>
      <p:ext uri="{BB962C8B-B14F-4D97-AF65-F5344CB8AC3E}">
        <p14:creationId xmlns:p14="http://schemas.microsoft.com/office/powerpoint/2010/main" val="131145800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425666"/>
          <a:ext cx="4711700" cy="3243215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4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받은 </a:t>
                      </a:r>
                      <a:r>
                        <a:rPr lang="ko-KR" altLang="en-US" sz="14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매개변수값을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인터페이스로 넘기고 </a:t>
                      </a:r>
                      <a:r>
                        <a:rPr lang="ko-KR" altLang="en-US" sz="14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리턴값은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int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받는다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클라이언트로 넘길 데이터를 미리 선언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초기화 한다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400" b="0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인터페이스로부터 받은 </a:t>
                      </a:r>
                      <a:r>
                        <a:rPr lang="ko-KR" altLang="en-US" sz="14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리턴값을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판별한다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데이터를 컨트롤러로 넘긴다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4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232737"/>
              </p:ext>
            </p:extLst>
          </p:nvPr>
        </p:nvGraphicFramePr>
        <p:xfrm>
          <a:off x="309466" y="2087770"/>
          <a:ext cx="4604347" cy="2194560"/>
        </p:xfrm>
        <a:graphic>
          <a:graphicData uri="http://schemas.openxmlformats.org/drawingml/2006/table">
            <a:tbl>
              <a:tblPr/>
              <a:tblGrid>
                <a:gridCol w="46043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deleteBooking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(String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memberMapper</a:t>
                      </a:r>
                      <a:r>
                        <a:rPr lang="en-US" altLang="ko-KR" sz="16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.deleteBooking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6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deleteResult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6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6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6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result</a:t>
                      </a:r>
                      <a:r>
                        <a:rPr lang="en-US" altLang="ko-KR" sz="16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6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900" b="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4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4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4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memberMapper</a:t>
            </a:r>
            <a:r>
              <a:rPr lang="en-US" altLang="ko-KR" sz="14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5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6874" y="2101874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5685" y="2571074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7144" y="3062692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55685" y="3366285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48340" y="4081036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제목 2">
            <a:extLst>
              <a:ext uri="{FF2B5EF4-FFF2-40B4-BE49-F238E27FC236}">
                <a16:creationId xmlns="" xmlns:a16="http://schemas.microsoft.com/office/drawing/2014/main" id="{B5D859C4-0153-4CAF-9DAA-B7508039A88A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취소</a:t>
            </a:r>
          </a:p>
        </p:txBody>
      </p:sp>
    </p:spTree>
    <p:extLst>
      <p:ext uri="{BB962C8B-B14F-4D97-AF65-F5344CB8AC3E}">
        <p14:creationId xmlns:p14="http://schemas.microsoft.com/office/powerpoint/2010/main" val="4119336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/>
          <p:nvPr/>
        </p:nvSpPr>
        <p:spPr>
          <a:xfrm>
            <a:off x="129364" y="66676"/>
            <a:ext cx="4891369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개발 기능 목록 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잡 리스트 목록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443" y="774273"/>
            <a:ext cx="8911114" cy="570921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5900" cy="1981900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1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1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deleteBooking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(String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bcode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endParaRPr lang="en-US" altLang="ko-KR" sz="11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1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endParaRPr lang="en-US" altLang="ko-KR" sz="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1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bcode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4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memberMapper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deleteBooking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1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1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4736" y="3593021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5754666"/>
              </p:ext>
            </p:extLst>
          </p:nvPr>
        </p:nvGraphicFramePr>
        <p:xfrm>
          <a:off x="244735" y="4108322"/>
          <a:ext cx="9262335" cy="1723708"/>
        </p:xfrm>
        <a:graphic>
          <a:graphicData uri="http://schemas.openxmlformats.org/drawingml/2006/table">
            <a:tbl>
              <a:tblPr/>
              <a:tblGrid>
                <a:gridCol w="92623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예약 삭제 </a:t>
                      </a:r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delete </a:t>
                      </a:r>
                      <a:r>
                        <a:rPr lang="en-US" altLang="ko-KR" sz="14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deleteBooking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4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4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</a:t>
                      </a:r>
                      <a:r>
                        <a:rPr lang="en-US" altLang="ko-KR" sz="14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DELETE FROM BOOKING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WHERE BCODE = #{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delete</a:t>
                      </a:r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endParaRPr lang="ko-KR" altLang="en-US" sz="8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 파라미터 값을 조건으로 하여</a:t>
                      </a:r>
                      <a:r>
                        <a:rPr lang="en-US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DB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6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BOOKING </a:t>
                      </a:r>
                      <a:r>
                        <a:rPr lang="ko-KR" altLang="en-US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테이블을 조회하여 값이 존재하면 그 레코드를 삭제한다</a:t>
                      </a:r>
                      <a:r>
                        <a:rPr lang="en-US" altLang="ko-KR" sz="16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6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19723" y="1872475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730" y="4108322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0025AB1C-2B36-4898-A13B-A5C1EBEE0BCA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취소</a:t>
            </a:r>
          </a:p>
        </p:txBody>
      </p:sp>
    </p:spTree>
    <p:extLst>
      <p:ext uri="{BB962C8B-B14F-4D97-AF65-F5344CB8AC3E}">
        <p14:creationId xmlns:p14="http://schemas.microsoft.com/office/powerpoint/2010/main" val="100214634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Jsp</a:t>
            </a:r>
            <a:r>
              <a:rPr lang="en-US" altLang="ko-KR" sz="1200" b="1" dirty="0">
                <a:solidFill>
                  <a:schemeClr val="tx1"/>
                </a:solidFill>
              </a:rPr>
              <a:t> - script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0107423"/>
              </p:ext>
            </p:extLst>
          </p:nvPr>
        </p:nvGraphicFramePr>
        <p:xfrm>
          <a:off x="241300" y="1484313"/>
          <a:ext cx="4530725" cy="5474844"/>
        </p:xfrm>
        <a:graphic>
          <a:graphicData uri="http://schemas.openxmlformats.org/drawingml/2006/table">
            <a:tbl>
              <a:tblPr/>
              <a:tblGrid>
                <a:gridCol w="453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예약날짜를 현재시간과 비교하여 버튼 다르게 </a:t>
                      </a:r>
                      <a:r>
                        <a:rPr lang="ko-KR" altLang="en-US" sz="1000" dirty="0" err="1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뜨게하기</a:t>
                      </a:r>
                      <a:r>
                        <a:rPr lang="ko-KR" altLang="en-US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 *</a:t>
                      </a:r>
                      <a:r>
                        <a:rPr lang="en-US" altLang="ko-KR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checkDate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list.bcode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"list"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items=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bookingList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list.bcode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checkin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Date(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list.bcheckin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checkout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Date(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list.bcheckout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nowDate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Date();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nowDate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checkin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예약날짜가 현재시간과 비교하여 과거일 경우 예약완료</a:t>
                      </a:r>
                      <a:r>
                        <a:rPr lang="en-US" altLang="ko-KR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후기 버튼이 존재하도록 *</a:t>
                      </a:r>
                      <a:r>
                        <a:rPr lang="en-US" altLang="ko-KR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"#review"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removeAttr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'style'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"#complete"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removeAttr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'style'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{</a:t>
                      </a:r>
                      <a:r>
                        <a:rPr lang="en-US" altLang="ko-KR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예약날짜가 현재시간과 비교하여 미래일 경우 예약취소 버튼만 존재하도록 *</a:t>
                      </a:r>
                      <a:r>
                        <a:rPr lang="en-US" altLang="ko-KR" sz="10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"#review"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).hide();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"#cancel"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removeAttr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'style'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vlist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items=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bcodeList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!=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vlist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"#review${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vlist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).hide();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c:forEach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리뷰 작성 창 *</a:t>
                      </a:r>
                      <a:r>
                        <a:rPr lang="en-US" altLang="ko-KR" sz="10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writeReview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window.name =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bookingList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openWin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window.open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"resources/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writeReview.jsp?hocode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"&amp;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=${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sessionScope.MLoginId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}&amp;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v_bcode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="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reviewPop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0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"width=700, height=500, left=100, top=50"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"#review"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).remove();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en-US" altLang="ko-KR" sz="14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4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sp>
        <p:nvSpPr>
          <p:cNvPr id="20" name="제목 2">
            <a:extLst>
              <a:ext uri="{FF2B5EF4-FFF2-40B4-BE49-F238E27FC236}">
                <a16:creationId xmlns="" xmlns:a16="http://schemas.microsoft.com/office/drawing/2014/main" id="{BA856943-5879-4A79-B0C6-EEC078F9D084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목록 확인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 예약 취소</a:t>
            </a:r>
          </a:p>
        </p:txBody>
      </p:sp>
      <p:graphicFrame>
        <p:nvGraphicFramePr>
          <p:cNvPr id="21" name="표 20">
            <a:extLst>
              <a:ext uri="{FF2B5EF4-FFF2-40B4-BE49-F238E27FC236}">
                <a16:creationId xmlns="" xmlns:a16="http://schemas.microsoft.com/office/drawing/2014/main" id="{B69B6765-45BD-484A-8B50-2C26BD1810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973397"/>
              </p:ext>
            </p:extLst>
          </p:nvPr>
        </p:nvGraphicFramePr>
        <p:xfrm>
          <a:off x="5050447" y="1046992"/>
          <a:ext cx="4530725" cy="5608320"/>
        </p:xfrm>
        <a:graphic>
          <a:graphicData uri="http://schemas.openxmlformats.org/drawingml/2006/table">
            <a:tbl>
              <a:tblPr/>
              <a:tblGrid>
                <a:gridCol w="45307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예약 취소 *</a:t>
                      </a:r>
                      <a:r>
                        <a:rPr lang="en-US" altLang="ko-KR" sz="1200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cancelBooking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loginId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sessionScope.MLoginId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'${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bookingList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[0].</a:t>
                      </a:r>
                      <a:r>
                        <a:rPr lang="en-US" altLang="ko-KR" sz="1200" b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mpassword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}'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var</a:t>
                      </a:r>
                      <a:r>
                        <a:rPr lang="ko-KR" altLang="en-US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inputPw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prompt(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비밀번호를 입력하세요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inputPw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mpw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2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inputPw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/* </a:t>
                      </a:r>
                      <a:r>
                        <a:rPr lang="ko-KR" altLang="en-US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비밀번호 확인 *</a:t>
                      </a:r>
                      <a:r>
                        <a:rPr lang="en-US" altLang="ko-KR" sz="1200" b="1" dirty="0">
                          <a:solidFill>
                            <a:srgbClr val="3F7F5F"/>
                          </a:solidFill>
                          <a:latin typeface="맑은 고딕" panose="020B0503020000020004" pitchFamily="50" charset="-127"/>
                        </a:rPr>
                        <a:t>/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$.ajax({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type: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'post'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url: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deleteBooking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data: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: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endParaRPr lang="en-US" altLang="ko-KR" sz="1200" dirty="0">
                        <a:solidFill>
                          <a:srgbClr val="00000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dataType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: 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'text'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success: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(data){</a:t>
                      </a:r>
                    </a:p>
                    <a:p>
                      <a:pPr algn="l"/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(data == </a:t>
                      </a:r>
                      <a:r>
                        <a:rPr lang="en-US" altLang="ko-KR" sz="1200" b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'OK'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$(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"#</a:t>
                      </a:r>
                      <a:r>
                        <a:rPr lang="en-US" altLang="ko-KR" sz="12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deldiv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bcode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).remove();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예매가 취소되었습니다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.'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},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error: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function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console.log(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예매 취소 연결실패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})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2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en-US" altLang="ko-KR" sz="12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{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alert(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'</a:t>
                      </a:r>
                      <a:r>
                        <a:rPr lang="ko-KR" altLang="en-US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비밀번호가 일치하지 않습니다</a:t>
                      </a:r>
                      <a:r>
                        <a:rPr lang="en-US" altLang="ko-KR" sz="12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.'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2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2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ko-KR" altLang="en-US" sz="11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en-US" altLang="ko-KR" sz="10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endParaRPr lang="ko-KR" altLang="en-US" sz="10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014140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예약 목록 확인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예약 취소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904E1C0-C8C3-4203-A361-7839BCE49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344" y="1173956"/>
            <a:ext cx="4437265" cy="451008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B2063F1-D0DD-4034-8112-092A3AF1F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48" y="1173956"/>
            <a:ext cx="4446108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02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2" name="제목 2"/>
          <p:cNvSpPr txBox="1"/>
          <p:nvPr/>
        </p:nvSpPr>
        <p:spPr>
          <a:xfrm>
            <a:off x="233330" y="4408942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ko-KR" altLang="en-US" sz="2000" b="1" dirty="0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 dirty="0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806354"/>
            <a:ext cx="93853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200" dirty="0"/>
              <a:t>1. </a:t>
            </a:r>
            <a:r>
              <a:rPr lang="ko-KR" altLang="en-US" sz="1200" dirty="0"/>
              <a:t>리뷰를 작성하고 </a:t>
            </a:r>
            <a:r>
              <a:rPr lang="ko-KR" altLang="en-US" sz="1200" dirty="0" err="1"/>
              <a:t>별점을</a:t>
            </a:r>
            <a:r>
              <a:rPr lang="ko-KR" altLang="en-US" sz="1200" dirty="0"/>
              <a:t> 등록한 뒤 작성하기 버튼을 클릭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reviewDTO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hocode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v_code</a:t>
            </a:r>
            <a:r>
              <a:rPr lang="ko-KR" altLang="en-US" sz="1200" dirty="0"/>
              <a:t>가 파라미터로 서버로 전송</a:t>
            </a:r>
            <a:endParaRPr lang="en-US" altLang="ko-KR" sz="1200" dirty="0"/>
          </a:p>
          <a:p>
            <a:pPr lvl="0"/>
            <a:r>
              <a:rPr lang="en-US" altLang="ko-KR" sz="1200" dirty="0"/>
              <a:t>2. </a:t>
            </a:r>
            <a:r>
              <a:rPr lang="ko-KR" altLang="en-US" sz="1200" dirty="0"/>
              <a:t>요청 받은 컨트롤러 주소로 넘어가 파라미터들과 함께 서비스를 호출한다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3. </a:t>
            </a:r>
            <a:r>
              <a:rPr lang="ko-KR" altLang="en-US" sz="1200" dirty="0"/>
              <a:t>서비스에서 </a:t>
            </a:r>
            <a:r>
              <a:rPr lang="en-US" altLang="ko-KR" sz="1200" dirty="0"/>
              <a:t>review code</a:t>
            </a:r>
            <a:r>
              <a:rPr lang="ko-KR" altLang="en-US" sz="1200" dirty="0"/>
              <a:t>를 생성한 뒤 </a:t>
            </a:r>
            <a:r>
              <a:rPr lang="en-US" altLang="ko-KR" sz="1200" dirty="0" err="1"/>
              <a:t>reviewDTO</a:t>
            </a:r>
            <a:r>
              <a:rPr lang="ko-KR" altLang="en-US" sz="1200" dirty="0"/>
              <a:t> 필드에 저장한 뒤 인터페이스로 </a:t>
            </a:r>
            <a:r>
              <a:rPr lang="ko-KR" altLang="en-US" sz="1200" dirty="0" err="1"/>
              <a:t>넘긴뒤</a:t>
            </a:r>
            <a:r>
              <a:rPr lang="ko-KR" altLang="en-US" sz="1200" dirty="0"/>
              <a:t> 리뷰가 등록되면 </a:t>
            </a:r>
            <a:r>
              <a:rPr lang="ko-KR" altLang="en-US" sz="1200" dirty="0" err="1"/>
              <a:t>별점을</a:t>
            </a:r>
            <a:r>
              <a:rPr lang="ko-KR" altLang="en-US" sz="1200" dirty="0"/>
              <a:t> 갱신한다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4. </a:t>
            </a:r>
            <a:r>
              <a:rPr lang="ko-KR" altLang="en-US" sz="1200" dirty="0"/>
              <a:t>인터페이스에서 받은 값을 통해 </a:t>
            </a:r>
            <a:r>
              <a:rPr lang="en-US" altLang="ko-KR" sz="1200" dirty="0"/>
              <a:t>Mapper</a:t>
            </a:r>
            <a:r>
              <a:rPr lang="ko-KR" altLang="en-US" sz="1200" dirty="0"/>
              <a:t>를 실행한다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5. DB</a:t>
            </a:r>
            <a:r>
              <a:rPr lang="ko-KR" altLang="en-US" sz="1200" dirty="0"/>
              <a:t>에 넘어온 파라미터 값을 </a:t>
            </a:r>
            <a:r>
              <a:rPr lang="en-US" altLang="ko-KR" sz="1200" dirty="0"/>
              <a:t>insert </a:t>
            </a:r>
            <a:r>
              <a:rPr lang="ko-KR" altLang="en-US" sz="1200" dirty="0"/>
              <a:t>한 뒤 결과 값을 </a:t>
            </a:r>
            <a:r>
              <a:rPr lang="en-US" altLang="ko-KR" sz="1200" dirty="0"/>
              <a:t>int</a:t>
            </a:r>
            <a:r>
              <a:rPr lang="ko-KR" altLang="en-US" sz="1200" dirty="0"/>
              <a:t>로 넘긴다</a:t>
            </a:r>
            <a:r>
              <a:rPr lang="en-US" altLang="ko-KR" sz="1200" dirty="0"/>
              <a:t>. </a:t>
            </a:r>
            <a:r>
              <a:rPr lang="ko-KR" altLang="en-US" sz="1200" dirty="0"/>
              <a:t>리뷰가 등록되면 </a:t>
            </a:r>
            <a:r>
              <a:rPr lang="ko-KR" altLang="en-US" sz="1200" dirty="0" err="1"/>
              <a:t>별점을</a:t>
            </a:r>
            <a:r>
              <a:rPr lang="ko-KR" altLang="en-US" sz="1200" dirty="0"/>
              <a:t> 갱신하고 결과 값을 </a:t>
            </a:r>
            <a:r>
              <a:rPr lang="en-US" altLang="ko-KR" sz="1200" dirty="0"/>
              <a:t>int</a:t>
            </a:r>
            <a:r>
              <a:rPr lang="ko-KR" altLang="en-US" sz="1200" dirty="0"/>
              <a:t>로 넘긴다</a:t>
            </a:r>
            <a:r>
              <a:rPr lang="en-US" altLang="ko-KR" sz="1200" dirty="0"/>
              <a:t>.</a:t>
            </a:r>
          </a:p>
          <a:p>
            <a:pPr lvl="0"/>
            <a:r>
              <a:rPr lang="en-US" altLang="ko-KR" sz="1200" dirty="0"/>
              <a:t>6. Mapper</a:t>
            </a:r>
            <a:r>
              <a:rPr lang="ko-KR" altLang="en-US" sz="1200" dirty="0"/>
              <a:t>로 넘어온 값을 판별하여 </a:t>
            </a:r>
            <a:r>
              <a:rPr lang="en-US" altLang="ko-KR" sz="1200" dirty="0"/>
              <a:t>2</a:t>
            </a:r>
            <a:r>
              <a:rPr lang="ko-KR" altLang="en-US" sz="1200" dirty="0"/>
              <a:t>가지 경우로 나눠서 데이터를 </a:t>
            </a:r>
            <a:r>
              <a:rPr lang="en-US" altLang="ko-KR" sz="1200" dirty="0" err="1"/>
              <a:t>jsp</a:t>
            </a:r>
            <a:r>
              <a:rPr lang="ko-KR" altLang="en-US" sz="1200" dirty="0"/>
              <a:t>로 넘긴다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lvl="0"/>
            <a:r>
              <a:rPr lang="en-US" altLang="ko-KR" sz="1200" dirty="0"/>
              <a:t>7. </a:t>
            </a:r>
            <a:r>
              <a:rPr lang="ko-KR" altLang="en-US" sz="1200" dirty="0"/>
              <a:t>넘어온 값을 판별하여 함수가 실행된다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grpSp>
        <p:nvGrpSpPr>
          <p:cNvPr id="2" name="그룹 1">
            <a:extLst>
              <a:ext uri="{FF2B5EF4-FFF2-40B4-BE49-F238E27FC236}">
                <a16:creationId xmlns="" xmlns:a16="http://schemas.microsoft.com/office/drawing/2014/main" id="{9115C30F-CEE2-411E-8677-0890DE870FCE}"/>
              </a:ext>
            </a:extLst>
          </p:cNvPr>
          <p:cNvGrpSpPr/>
          <p:nvPr/>
        </p:nvGrpSpPr>
        <p:grpSpPr>
          <a:xfrm>
            <a:off x="39807" y="1197739"/>
            <a:ext cx="9779107" cy="2960603"/>
            <a:chOff x="39807" y="1371600"/>
            <a:chExt cx="9116893" cy="2235200"/>
          </a:xfrm>
        </p:grpSpPr>
        <p:sp>
          <p:nvSpPr>
            <p:cNvPr id="5" name="직사각형 4"/>
            <p:cNvSpPr/>
            <p:nvPr/>
          </p:nvSpPr>
          <p:spPr>
            <a:xfrm>
              <a:off x="2413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Client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18" name="직선 연결선 17"/>
            <p:cNvCxnSpPr>
              <a:stCxn id="5" idx="2"/>
            </p:cNvCxnSpPr>
            <p:nvPr/>
          </p:nvCxnSpPr>
          <p:spPr>
            <a:xfrm>
              <a:off x="9588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20828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Controller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0" name="직선 연결선 19"/>
            <p:cNvCxnSpPr>
              <a:stCxn id="7" idx="2"/>
            </p:cNvCxnSpPr>
            <p:nvPr/>
          </p:nvCxnSpPr>
          <p:spPr>
            <a:xfrm>
              <a:off x="28003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/>
            <p:cNvSpPr/>
            <p:nvPr/>
          </p:nvSpPr>
          <p:spPr>
            <a:xfrm>
              <a:off x="39116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Service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2" name="직선 연결선 21"/>
            <p:cNvCxnSpPr>
              <a:stCxn id="8" idx="2"/>
            </p:cNvCxnSpPr>
            <p:nvPr/>
          </p:nvCxnSpPr>
          <p:spPr>
            <a:xfrm>
              <a:off x="46291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직사각형 9"/>
            <p:cNvSpPr/>
            <p:nvPr/>
          </p:nvSpPr>
          <p:spPr>
            <a:xfrm>
              <a:off x="57785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Interface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4" name="직선 연결선 23"/>
            <p:cNvCxnSpPr>
              <a:stCxn id="10" idx="2"/>
            </p:cNvCxnSpPr>
            <p:nvPr/>
          </p:nvCxnSpPr>
          <p:spPr>
            <a:xfrm>
              <a:off x="64960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7645400" y="1371600"/>
              <a:ext cx="1435100" cy="419100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2000" b="1">
                  <a:solidFill>
                    <a:schemeClr val="tx1"/>
                  </a:solidFill>
                </a:rPr>
                <a:t>Mapper</a:t>
              </a:r>
              <a:endParaRPr lang="ko-KR" altLang="en-US" sz="2000" b="1">
                <a:solidFill>
                  <a:schemeClr val="tx1"/>
                </a:solidFill>
              </a:endParaRPr>
            </a:p>
          </p:txBody>
        </p:sp>
        <p:cxnSp>
          <p:nvCxnSpPr>
            <p:cNvPr id="26" name="직선 연결선 25"/>
            <p:cNvCxnSpPr>
              <a:stCxn id="25" idx="2"/>
            </p:cNvCxnSpPr>
            <p:nvPr/>
          </p:nvCxnSpPr>
          <p:spPr>
            <a:xfrm>
              <a:off x="8362950" y="1790700"/>
              <a:ext cx="0" cy="1816100"/>
            </a:xfrm>
            <a:prstGeom prst="line">
              <a:avLst/>
            </a:prstGeom>
            <a:ln>
              <a:solidFill>
                <a:srgbClr val="7F7F7F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순서도: 수행의 시작/종료 31"/>
            <p:cNvSpPr/>
            <p:nvPr/>
          </p:nvSpPr>
          <p:spPr>
            <a:xfrm>
              <a:off x="177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writeReview.jsp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3" name="순서도: 수행의 시작/종료 32"/>
            <p:cNvSpPr/>
            <p:nvPr/>
          </p:nvSpPr>
          <p:spPr>
            <a:xfrm>
              <a:off x="177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writeReview.jsp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8" name="순서도: 수행의 시작/종료 37"/>
            <p:cNvSpPr/>
            <p:nvPr/>
          </p:nvSpPr>
          <p:spPr>
            <a:xfrm>
              <a:off x="75946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mapperId</a:t>
              </a:r>
              <a:r>
                <a:rPr lang="en-US" altLang="ko-KR" sz="1000" dirty="0">
                  <a:solidFill>
                    <a:schemeClr val="tx1"/>
                  </a:solidFill>
                </a:rPr>
                <a:t>: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getvcode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insertReview</a:t>
              </a:r>
              <a:r>
                <a:rPr lang="en-US" altLang="ko-KR" sz="1000" dirty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en-US" altLang="ko-KR" sz="1000" dirty="0" err="1">
                  <a:solidFill>
                    <a:schemeClr val="tx1"/>
                  </a:solidFill>
                </a:rPr>
                <a:t>updateScore</a:t>
              </a:r>
              <a:endParaRPr lang="en-US" altLang="ko-KR" sz="1000" dirty="0">
                <a:solidFill>
                  <a:schemeClr val="tx1"/>
                </a:solidFill>
              </a:endParaRPr>
            </a:p>
          </p:txBody>
        </p:sp>
        <p:sp>
          <p:nvSpPr>
            <p:cNvPr id="43" name="순서도: 수행의 시작/종료 42"/>
            <p:cNvSpPr/>
            <p:nvPr/>
          </p:nvSpPr>
          <p:spPr>
            <a:xfrm>
              <a:off x="75946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String, int, int</a:t>
              </a:r>
            </a:p>
          </p:txBody>
        </p:sp>
        <p:cxnSp>
          <p:nvCxnSpPr>
            <p:cNvPr id="60" name="직선 화살표 연결선 59"/>
            <p:cNvCxnSpPr>
              <a:stCxn id="32" idx="3"/>
              <a:endCxn id="38" idx="1"/>
            </p:cNvCxnSpPr>
            <p:nvPr/>
          </p:nvCxnSpPr>
          <p:spPr>
            <a:xfrm>
              <a:off x="1739900" y="23431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순서도: 수행의 시작/종료 63"/>
            <p:cNvSpPr/>
            <p:nvPr/>
          </p:nvSpPr>
          <p:spPr>
            <a:xfrm>
              <a:off x="2032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Mapping: “/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writeReview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”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writeReview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( 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Param: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reviewDTO</a:t>
              </a:r>
              <a:r>
                <a:rPr lang="en-US" altLang="ko-KR" sz="900" dirty="0">
                  <a:solidFill>
                    <a:schemeClr val="tx1"/>
                  </a:solidFill>
                </a:rPr>
                <a:t>, String</a:t>
              </a:r>
            </a:p>
          </p:txBody>
        </p:sp>
        <p:sp>
          <p:nvSpPr>
            <p:cNvPr id="65" name="순서도: 수행의 시작/종료 64"/>
            <p:cNvSpPr/>
            <p:nvPr/>
          </p:nvSpPr>
          <p:spPr>
            <a:xfrm>
              <a:off x="38608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Method :  </a:t>
              </a:r>
              <a:r>
                <a:rPr lang="en-US" altLang="ko-KR" sz="1000" dirty="0" err="1">
                  <a:solidFill>
                    <a:schemeClr val="tx1"/>
                  </a:solidFill>
                </a:rPr>
                <a:t>writeReview</a:t>
              </a:r>
              <a:r>
                <a:rPr lang="en-US" altLang="ko-KR" sz="1000" dirty="0">
                  <a:solidFill>
                    <a:schemeClr val="tx1"/>
                  </a:solidFill>
                </a:rPr>
                <a:t>( )</a:t>
              </a:r>
            </a:p>
          </p:txBody>
        </p:sp>
        <p:sp>
          <p:nvSpPr>
            <p:cNvPr id="66" name="순서도: 수행의 시작/종료 65"/>
            <p:cNvSpPr/>
            <p:nvPr/>
          </p:nvSpPr>
          <p:spPr>
            <a:xfrm>
              <a:off x="5715000" y="20701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Method :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getvcode</a:t>
              </a:r>
              <a:r>
                <a:rPr lang="en-US" altLang="ko-KR" sz="900" dirty="0">
                  <a:solidFill>
                    <a:schemeClr val="tx1"/>
                  </a:solidFill>
                </a:rPr>
                <a:t>( ),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insertReview</a:t>
              </a:r>
              <a:r>
                <a:rPr lang="en-US" altLang="ko-KR" sz="900" dirty="0">
                  <a:solidFill>
                    <a:schemeClr val="tx1"/>
                  </a:solidFill>
                </a:rPr>
                <a:t>(), </a:t>
              </a:r>
              <a:r>
                <a:rPr lang="en-US" altLang="ko-KR" sz="900" dirty="0" err="1">
                  <a:solidFill>
                    <a:schemeClr val="tx1"/>
                  </a:solidFill>
                </a:rPr>
                <a:t>updateScore</a:t>
              </a:r>
              <a:r>
                <a:rPr lang="en-US" altLang="ko-KR" sz="900" dirty="0">
                  <a:solidFill>
                    <a:schemeClr val="tx1"/>
                  </a:solidFill>
                </a:rPr>
                <a:t>()</a:t>
              </a:r>
            </a:p>
            <a:p>
              <a:pPr algn="ctr"/>
              <a:r>
                <a:rPr lang="en-US" altLang="ko-KR" sz="900" dirty="0">
                  <a:solidFill>
                    <a:schemeClr val="tx1"/>
                  </a:solidFill>
                </a:rPr>
                <a:t>Param : </a:t>
              </a:r>
            </a:p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</a:rPr>
                <a:t>reviewDTO</a:t>
              </a:r>
              <a:r>
                <a:rPr lang="en-US" altLang="ko-KR" sz="900" dirty="0">
                  <a:solidFill>
                    <a:schemeClr val="tx1"/>
                  </a:solidFill>
                </a:rPr>
                <a:t>, String</a:t>
              </a:r>
            </a:p>
          </p:txBody>
        </p:sp>
        <p:cxnSp>
          <p:nvCxnSpPr>
            <p:cNvPr id="68" name="직선 화살표 연결선 67"/>
            <p:cNvCxnSpPr>
              <a:stCxn id="43" idx="1"/>
              <a:endCxn id="33" idx="3"/>
            </p:cNvCxnSpPr>
            <p:nvPr/>
          </p:nvCxnSpPr>
          <p:spPr>
            <a:xfrm flipH="1">
              <a:off x="1739900" y="3143250"/>
              <a:ext cx="5854700" cy="0"/>
            </a:xfrm>
            <a:prstGeom prst="straightConnector1">
              <a:avLst/>
            </a:prstGeom>
            <a:ln w="19050">
              <a:solidFill>
                <a:srgbClr val="00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순서도: 수행의 시작/종료 68"/>
            <p:cNvSpPr/>
            <p:nvPr/>
          </p:nvSpPr>
          <p:spPr>
            <a:xfrm>
              <a:off x="2032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0" name="순서도: 수행의 시작/종료 69"/>
            <p:cNvSpPr/>
            <p:nvPr/>
          </p:nvSpPr>
          <p:spPr>
            <a:xfrm>
              <a:off x="38608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71" name="순서도: 수행의 시작/종료 70"/>
            <p:cNvSpPr/>
            <p:nvPr/>
          </p:nvSpPr>
          <p:spPr>
            <a:xfrm>
              <a:off x="5715000" y="2870200"/>
              <a:ext cx="1562100" cy="546100"/>
            </a:xfrm>
            <a:prstGeom prst="flowChartTerminator">
              <a:avLst/>
            </a:prstGeom>
            <a:solidFill>
              <a:schemeClr val="bg1"/>
            </a:solidFill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vert="horz" wrap="square" lIns="91440" tIns="45720" rIns="91440" bIns="45720" anchor="ctr" anchorCtr="0">
              <a:noAutofit/>
            </a:bodyPr>
            <a:lstStyle/>
            <a:p>
              <a:pPr algn="ctr"/>
              <a:r>
                <a:rPr lang="en-US" altLang="ko-KR" sz="1000" dirty="0">
                  <a:solidFill>
                    <a:schemeClr val="tx1"/>
                  </a:solidFill>
                </a:rPr>
                <a:t>Return : String, int, int</a:t>
              </a:r>
            </a:p>
          </p:txBody>
        </p:sp>
        <p:grpSp>
          <p:nvGrpSpPr>
            <p:cNvPr id="28" name="그룹 27"/>
            <p:cNvGrpSpPr/>
            <p:nvPr/>
          </p:nvGrpSpPr>
          <p:grpSpPr>
            <a:xfrm>
              <a:off x="62523" y="1923275"/>
              <a:ext cx="358563" cy="261610"/>
              <a:chOff x="4099027" y="918107"/>
              <a:chExt cx="358563" cy="261610"/>
            </a:xfrm>
          </p:grpSpPr>
          <p:sp>
            <p:nvSpPr>
              <p:cNvPr id="29" name="타원 28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4099027" y="918107"/>
                <a:ext cx="358563" cy="246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1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1" name="그룹 30"/>
            <p:cNvGrpSpPr/>
            <p:nvPr/>
          </p:nvGrpSpPr>
          <p:grpSpPr>
            <a:xfrm>
              <a:off x="1894742" y="1946768"/>
              <a:ext cx="358563" cy="261610"/>
              <a:chOff x="4099027" y="918107"/>
              <a:chExt cx="358563" cy="261610"/>
            </a:xfrm>
          </p:grpSpPr>
          <p:sp>
            <p:nvSpPr>
              <p:cNvPr id="34" name="타원 33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099027" y="918107"/>
                <a:ext cx="358563" cy="2516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2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3722793" y="1932222"/>
              <a:ext cx="358563" cy="261610"/>
              <a:chOff x="4099027" y="918107"/>
              <a:chExt cx="358563" cy="261610"/>
            </a:xfrm>
          </p:grpSpPr>
          <p:sp>
            <p:nvSpPr>
              <p:cNvPr id="37" name="타원 36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4099027" y="918107"/>
                <a:ext cx="358563" cy="2470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3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0" name="그룹 39"/>
            <p:cNvGrpSpPr/>
            <p:nvPr/>
          </p:nvGrpSpPr>
          <p:grpSpPr>
            <a:xfrm>
              <a:off x="5578452" y="1908151"/>
              <a:ext cx="358563" cy="261610"/>
              <a:chOff x="4099027" y="918107"/>
              <a:chExt cx="358563" cy="261610"/>
            </a:xfrm>
          </p:grpSpPr>
          <p:sp>
            <p:nvSpPr>
              <p:cNvPr id="41" name="타원 4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4099027" y="918107"/>
                <a:ext cx="358563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4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7453418" y="1919522"/>
              <a:ext cx="358563" cy="261610"/>
              <a:chOff x="4099027" y="918107"/>
              <a:chExt cx="358563" cy="261610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4099027" y="918107"/>
                <a:ext cx="358563" cy="2502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5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5588082" y="2758982"/>
              <a:ext cx="358563" cy="249013"/>
              <a:chOff x="4099027" y="918107"/>
              <a:chExt cx="358563" cy="249013"/>
            </a:xfrm>
          </p:grpSpPr>
          <p:sp>
            <p:nvSpPr>
              <p:cNvPr id="48" name="타원 47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4099027" y="918107"/>
                <a:ext cx="358563" cy="2490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 dirty="0">
                    <a:solidFill>
                      <a:schemeClr val="bg1"/>
                    </a:solidFill>
                  </a:rPr>
                  <a:t>6</a:t>
                </a:r>
                <a:endParaRPr lang="ko-KR" altLang="en-US" sz="105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그룹 49"/>
            <p:cNvGrpSpPr/>
            <p:nvPr/>
          </p:nvGrpSpPr>
          <p:grpSpPr>
            <a:xfrm>
              <a:off x="39807" y="2731624"/>
              <a:ext cx="358563" cy="261610"/>
              <a:chOff x="4099027" y="918107"/>
              <a:chExt cx="358563" cy="261610"/>
            </a:xfrm>
          </p:grpSpPr>
          <p:sp>
            <p:nvSpPr>
              <p:cNvPr id="51" name="타원 50"/>
              <p:cNvSpPr/>
              <p:nvPr/>
            </p:nvSpPr>
            <p:spPr>
              <a:xfrm>
                <a:off x="4152026" y="970754"/>
                <a:ext cx="156317" cy="156317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ko-KR" altLang="en-US" b="1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4099027" y="918107"/>
                <a:ext cx="358563" cy="2477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ko-KR" sz="1050" b="1">
                    <a:solidFill>
                      <a:schemeClr val="bg1"/>
                    </a:solidFill>
                  </a:rPr>
                  <a:t>7</a:t>
                </a:r>
                <a:endParaRPr lang="ko-KR" altLang="en-US" sz="105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3" name="제목 2">
            <a:extLst>
              <a:ext uri="{FF2B5EF4-FFF2-40B4-BE49-F238E27FC236}">
                <a16:creationId xmlns="" xmlns:a16="http://schemas.microsoft.com/office/drawing/2014/main" id="{E30898EE-7611-4648-B54F-F9523B8996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작성</a:t>
            </a:r>
          </a:p>
        </p:txBody>
      </p:sp>
    </p:spTree>
    <p:extLst>
      <p:ext uri="{BB962C8B-B14F-4D97-AF65-F5344CB8AC3E}">
        <p14:creationId xmlns:p14="http://schemas.microsoft.com/office/powerpoint/2010/main" val="234614612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648878"/>
              </p:ext>
            </p:extLst>
          </p:nvPr>
        </p:nvGraphicFramePr>
        <p:xfrm>
          <a:off x="241300" y="1564639"/>
          <a:ext cx="9385300" cy="2897569"/>
        </p:xfrm>
        <a:graphic>
          <a:graphicData uri="http://schemas.openxmlformats.org/drawingml/2006/table">
            <a:tbl>
              <a:tblPr/>
              <a:tblGrid>
                <a:gridCol w="93853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@Autowired</a:t>
                      </a: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</a:p>
                    <a:p>
                      <a:endParaRPr lang="en-US" altLang="ko-KR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private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ModelAndView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mav</a:t>
                      </a:r>
                      <a:r>
                        <a:rPr lang="en-US" altLang="ko-KR" sz="1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;</a:t>
                      </a:r>
                      <a:endParaRPr lang="en-US" altLang="ko-KR" sz="10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endParaRPr lang="ko-KR" altLang="en-US" sz="12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@RequestMapping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(value = 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writeReview</a:t>
                      </a:r>
                      <a:r>
                        <a:rPr lang="en-US" altLang="ko-KR" sz="14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46464"/>
                          </a:solidFill>
                          <a:latin typeface="맑은 고딕" panose="020B0503020000020004" pitchFamily="50" charset="-127"/>
                        </a:rPr>
                        <a:t>@ResponseBody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writeReview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4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v_bcode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4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4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writeReview</a:t>
                      </a:r>
                      <a:r>
                        <a:rPr lang="en-US" altLang="ko-KR" sz="1400" b="1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4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4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reviewService</a:t>
                      </a:r>
                      <a:r>
                        <a:rPr lang="en-US" altLang="ko-KR" sz="14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.writeReview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</a:t>
                      </a:r>
                      <a:r>
                        <a:rPr lang="en-US" altLang="ko-KR" sz="14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v_bcode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4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4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4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endParaRPr lang="ko-KR" altLang="en-US" sz="6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클라이언트에서 요청한 컨트롤러 주소로 넘어온다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넘어온 파라미터 값을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로 넘긴다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 </a:t>
                      </a:r>
                      <a:r>
                        <a:rPr lang="en-US" altLang="ko-KR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writeReview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호출한다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6155" y="2436943"/>
            <a:ext cx="358563" cy="261610"/>
            <a:chOff x="4099027" y="918107"/>
            <a:chExt cx="358563" cy="261610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6101378" y="2436943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43997" y="3132892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6" name="제목 2">
            <a:extLst>
              <a:ext uri="{FF2B5EF4-FFF2-40B4-BE49-F238E27FC236}">
                <a16:creationId xmlns="" xmlns:a16="http://schemas.microsoft.com/office/drawing/2014/main" id="{86C9DEA1-9D79-4DA6-A363-0D0CBC6FC66B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작성</a:t>
            </a:r>
          </a:p>
        </p:txBody>
      </p:sp>
    </p:spTree>
    <p:extLst>
      <p:ext uri="{BB962C8B-B14F-4D97-AF65-F5344CB8AC3E}">
        <p14:creationId xmlns:p14="http://schemas.microsoft.com/office/powerpoint/2010/main" val="29946828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194300" y="1726750"/>
          <a:ext cx="4711700" cy="3211338"/>
        </p:xfrm>
        <a:graphic>
          <a:graphicData uri="http://schemas.openxmlformats.org/drawingml/2006/table">
            <a:tbl>
              <a:tblPr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200" dirty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Controller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매개변수 값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(params)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으로 받는다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Review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테이블에 담을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생성하기 위해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getvcode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메소드를 이용해 가장 큰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가져온다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만약 첫번째 리뷰 작성이라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가 없다면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getVcode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미리 초기화한다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4.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숫자를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개씩 늘려줘야 하기 때문에 받아온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getVcode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에서 숫자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3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자리만 잘라서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1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을 더해준다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5.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더한 숫자의 자릿수를 판별하여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형태에 맞게 맞춰준다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6.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reviewDTO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필드에 만든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파라미터로 넘어온 값들을 저장한다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.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Verdana"/>
                          <a:ea typeface="맑은 고딕"/>
                          <a:cs typeface="Times New Roman"/>
                        </a:rPr>
                        <a:t> 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Verdana"/>
                        <a:ea typeface="맑은 고딕"/>
                        <a:cs typeface="Times New Roman"/>
                      </a:endParaRP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7.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클라이언트로 넘길 값을 미리 선언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초기화한다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8.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Review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테이블에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insert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9. Insert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한 값이 있다면 호텔 </a:t>
                      </a:r>
                      <a:r>
                        <a:rPr lang="ko-KR" altLang="en-US" sz="1200" b="0" dirty="0" err="1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별점을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 갱신하고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, 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클라이언트로 넘길 데이터를 수정한다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Times New Roman"/>
                        </a:rPr>
                        <a:t>.</a:t>
                      </a:r>
                      <a:endParaRPr lang="en-US" altLang="ko-KR" sz="12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712376"/>
              </p:ext>
            </p:extLst>
          </p:nvPr>
        </p:nvGraphicFramePr>
        <p:xfrm>
          <a:off x="257388" y="1899748"/>
          <a:ext cx="5076612" cy="4572000"/>
        </p:xfrm>
        <a:graphic>
          <a:graphicData uri="http://schemas.openxmlformats.org/drawingml/2006/table">
            <a:tbl>
              <a:tblPr/>
              <a:tblGrid>
                <a:gridCol w="507661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public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String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writeReview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, String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v_bcode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 {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getVcode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.getvcode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(); 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0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0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getVcode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==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null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getVcode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"RV000"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vcodeNum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Integer.</a:t>
                      </a:r>
                      <a:r>
                        <a:rPr lang="en-US" altLang="ko-KR" sz="10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parseInt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getVcode</a:t>
                      </a:r>
                      <a:r>
                        <a:rPr lang="en-US" altLang="ko-KR" sz="10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.substring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(2, 5)) + 1; 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vcodeNum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&lt; 10) {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"RV"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"00"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+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vcodeNum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vcodeNum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&lt; 100) { </a:t>
                      </a:r>
                      <a:endParaRPr lang="ko-KR" altLang="en-US" sz="1000" b="1" dirty="0">
                        <a:solidFill>
                          <a:srgbClr val="3F7F5F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"RV"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"0"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vcodeNum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 </a:t>
                      </a:r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else</a:t>
                      </a:r>
                      <a:r>
                        <a:rPr lang="ko-KR" altLang="en-US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{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"RV"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+ 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vcodeNum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System.</a:t>
                      </a:r>
                      <a:r>
                        <a:rPr lang="en-US" altLang="ko-KR" sz="1000" b="1" i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out</a:t>
                      </a:r>
                      <a:r>
                        <a:rPr lang="en-US" altLang="ko-KR" sz="1000" b="1" i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.println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i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v_bcode</a:t>
                      </a:r>
                      <a:r>
                        <a:rPr lang="en-US" altLang="ko-KR" sz="1000" b="1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.setV_bcode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v_bcode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vcode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.setV_hocode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String </a:t>
                      </a:r>
                      <a:r>
                        <a:rPr lang="en-US" altLang="ko-KR" sz="10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"NO"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endParaRPr lang="ko-KR" altLang="en-US" sz="10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reviewMapper</a:t>
                      </a:r>
                      <a:r>
                        <a:rPr lang="en-US" altLang="ko-KR" sz="1000" b="1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.insertReview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reviewDTO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if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(</a:t>
                      </a:r>
                      <a:r>
                        <a:rPr lang="en-US" altLang="ko-KR" sz="1000" b="1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insertResult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&gt; 0) {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int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updateResult</a:t>
                      </a:r>
                      <a:r>
                        <a:rPr lang="en-US" altLang="ko-KR" sz="10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b="1" u="sng" dirty="0" err="1">
                          <a:solidFill>
                            <a:srgbClr val="0000C0"/>
                          </a:solidFill>
                          <a:latin typeface="맑은 고딕" panose="020B0503020000020004" pitchFamily="50" charset="-127"/>
                        </a:rPr>
                        <a:t>hotelMapper</a:t>
                      </a:r>
                      <a:r>
                        <a:rPr lang="en-US" altLang="ko-KR" sz="1000" b="1" u="sng" dirty="0" err="1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.updateScore</a:t>
                      </a:r>
                      <a:r>
                        <a:rPr lang="en-US" altLang="ko-KR" sz="10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altLang="ko-KR" sz="1000" b="1" u="sng" dirty="0" err="1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hocode</a:t>
                      </a:r>
                      <a:r>
                        <a:rPr lang="en-US" altLang="ko-KR" sz="1000" b="1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);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= </a:t>
                      </a:r>
                      <a:r>
                        <a:rPr lang="en-US" altLang="ko-KR" sz="1000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"OK"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</a:p>
                    <a:p>
                      <a:pPr algn="l"/>
                      <a:r>
                        <a:rPr lang="en-US" altLang="ko-KR" sz="1000" b="1" dirty="0">
                          <a:solidFill>
                            <a:srgbClr val="7F0055"/>
                          </a:solidFill>
                          <a:latin typeface="맑은 고딕" panose="020B0503020000020004" pitchFamily="50" charset="-127"/>
                        </a:rPr>
                        <a:t>return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000" b="1" dirty="0">
                          <a:solidFill>
                            <a:srgbClr val="6A3E3E"/>
                          </a:solidFill>
                          <a:latin typeface="맑은 고딕" panose="020B0503020000020004" pitchFamily="50" charset="-127"/>
                        </a:rPr>
                        <a:t>data</a:t>
                      </a:r>
                      <a:r>
                        <a:rPr lang="en-US" altLang="ko-KR" sz="1000" b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;</a:t>
                      </a:r>
                    </a:p>
                    <a:p>
                      <a:pPr algn="l"/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}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189523" y="1473710"/>
            <a:ext cx="4953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en-US" altLang="ko-KR" sz="10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0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reviewMapper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</a:p>
          <a:p>
            <a:r>
              <a:rPr lang="en-US" altLang="ko-KR" sz="1000" dirty="0">
                <a:solidFill>
                  <a:srgbClr val="646464"/>
                </a:solidFill>
                <a:latin typeface="맑은 고딕" panose="020B0503020000020004" pitchFamily="50" charset="-127"/>
              </a:rPr>
              <a:t>@Autowired </a:t>
            </a:r>
            <a:r>
              <a:rPr lang="en-US" altLang="ko-KR" sz="1000" b="1" dirty="0">
                <a:solidFill>
                  <a:srgbClr val="7F0055"/>
                </a:solidFill>
                <a:latin typeface="맑은 고딕" panose="020B0503020000020004" pitchFamily="50" charset="-127"/>
              </a:rPr>
              <a:t>private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0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000" b="1" dirty="0" err="1">
                <a:solidFill>
                  <a:srgbClr val="0000C0"/>
                </a:solidFill>
                <a:latin typeface="맑은 고딕" panose="020B0503020000020004" pitchFamily="50" charset="-127"/>
              </a:rPr>
              <a:t>hotelMapper</a:t>
            </a:r>
            <a:r>
              <a:rPr lang="en-US" altLang="ko-KR" sz="1000" b="1" dirty="0">
                <a:solidFill>
                  <a:srgbClr val="000000"/>
                </a:solidFill>
                <a:latin typeface="맑은 고딕" panose="020B0503020000020004" pitchFamily="50" charset="-127"/>
              </a:rPr>
              <a:t>;</a:t>
            </a:r>
            <a:endParaRPr lang="en-US" altLang="ko-KR" sz="1000" b="1" dirty="0">
              <a:solidFill>
                <a:srgbClr val="010101"/>
              </a:solidFill>
              <a:ea typeface="굴림체"/>
              <a:cs typeface="Consolas"/>
            </a:endParaRPr>
          </a:p>
          <a:p>
            <a:pPr algn="l"/>
            <a:endParaRPr lang="en-US" altLang="ko-KR" sz="1000" b="1" dirty="0">
              <a:solidFill>
                <a:srgbClr val="010101"/>
              </a:solidFill>
              <a:ea typeface="굴림체"/>
              <a:cs typeface="Consolas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28299" y="1862465"/>
            <a:ext cx="358563" cy="261610"/>
            <a:chOff x="4099027" y="918107"/>
            <a:chExt cx="358563" cy="261610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011" y="2167544"/>
            <a:ext cx="358563" cy="261610"/>
            <a:chOff x="4099027" y="918107"/>
            <a:chExt cx="358563" cy="261610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7582" y="2596613"/>
            <a:ext cx="358563" cy="261610"/>
            <a:chOff x="4099027" y="918107"/>
            <a:chExt cx="358563" cy="261610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28057" y="2904577"/>
            <a:ext cx="358563" cy="261610"/>
            <a:chOff x="4099027" y="918107"/>
            <a:chExt cx="358563" cy="261610"/>
          </a:xfrm>
        </p:grpSpPr>
        <p:sp>
          <p:nvSpPr>
            <p:cNvPr id="18" name="타원 1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4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29011" y="3096956"/>
            <a:ext cx="358563" cy="261610"/>
            <a:chOff x="4099027" y="918107"/>
            <a:chExt cx="358563" cy="261610"/>
          </a:xfrm>
        </p:grpSpPr>
        <p:sp>
          <p:nvSpPr>
            <p:cNvPr id="21" name="타원 2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5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18290" y="4309769"/>
            <a:ext cx="358563" cy="261610"/>
            <a:chOff x="4099027" y="918107"/>
            <a:chExt cx="358563" cy="261610"/>
          </a:xfrm>
        </p:grpSpPr>
        <p:sp>
          <p:nvSpPr>
            <p:cNvPr id="24" name="타원 2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6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9007" y="4908083"/>
            <a:ext cx="358563" cy="261610"/>
            <a:chOff x="4099027" y="918107"/>
            <a:chExt cx="358563" cy="261610"/>
          </a:xfrm>
        </p:grpSpPr>
        <p:sp>
          <p:nvSpPr>
            <p:cNvPr id="27" name="타원 2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="" xmlns:a16="http://schemas.microsoft.com/office/drawing/2014/main" id="{CE385A83-A25C-40B4-A7AF-56A1394860D3}"/>
              </a:ext>
            </a:extLst>
          </p:cNvPr>
          <p:cNvGrpSpPr/>
          <p:nvPr/>
        </p:nvGrpSpPr>
        <p:grpSpPr>
          <a:xfrm>
            <a:off x="18772" y="5212010"/>
            <a:ext cx="358563" cy="261610"/>
            <a:chOff x="4099027" y="918107"/>
            <a:chExt cx="358563" cy="261610"/>
          </a:xfrm>
        </p:grpSpPr>
        <p:sp>
          <p:nvSpPr>
            <p:cNvPr id="51" name="타원 50">
              <a:extLst>
                <a:ext uri="{FF2B5EF4-FFF2-40B4-BE49-F238E27FC236}">
                  <a16:creationId xmlns="" xmlns:a16="http://schemas.microsoft.com/office/drawing/2014/main" id="{EF6A1478-C9FF-484A-B783-0D3257CD4F62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2" name="TextBox 51">
              <a:extLst>
                <a:ext uri="{FF2B5EF4-FFF2-40B4-BE49-F238E27FC236}">
                  <a16:creationId xmlns="" xmlns:a16="http://schemas.microsoft.com/office/drawing/2014/main" id="{0E22FC97-D94F-4ABE-A2BE-BC60041651AD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354BBF5A-C918-4E20-A354-00FF64F9A1D4}"/>
              </a:ext>
            </a:extLst>
          </p:cNvPr>
          <p:cNvGrpSpPr/>
          <p:nvPr/>
        </p:nvGrpSpPr>
        <p:grpSpPr>
          <a:xfrm>
            <a:off x="18532" y="5706945"/>
            <a:ext cx="358563" cy="261610"/>
            <a:chOff x="4099027" y="918107"/>
            <a:chExt cx="358563" cy="261610"/>
          </a:xfrm>
        </p:grpSpPr>
        <p:sp>
          <p:nvSpPr>
            <p:cNvPr id="54" name="타원 53">
              <a:extLst>
                <a:ext uri="{FF2B5EF4-FFF2-40B4-BE49-F238E27FC236}">
                  <a16:creationId xmlns="" xmlns:a16="http://schemas.microsoft.com/office/drawing/2014/main" id="{E3BB6761-68E5-4FF3-A160-B311E1023B13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55" name="TextBox 54">
              <a:extLst>
                <a:ext uri="{FF2B5EF4-FFF2-40B4-BE49-F238E27FC236}">
                  <a16:creationId xmlns="" xmlns:a16="http://schemas.microsoft.com/office/drawing/2014/main" id="{AABC3F31-D5F4-4E29-95EE-45515FC4CAAD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9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8" name="제목 2">
            <a:extLst>
              <a:ext uri="{FF2B5EF4-FFF2-40B4-BE49-F238E27FC236}">
                <a16:creationId xmlns="" xmlns:a16="http://schemas.microsoft.com/office/drawing/2014/main" id="{A3295C33-5B0B-4EB2-9489-F4CB7B6D6F58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작성</a:t>
            </a:r>
          </a:p>
        </p:txBody>
      </p:sp>
    </p:spTree>
    <p:extLst>
      <p:ext uri="{BB962C8B-B14F-4D97-AF65-F5344CB8AC3E}">
        <p14:creationId xmlns:p14="http://schemas.microsoft.com/office/powerpoint/2010/main" val="18764525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5900" cy="4086099"/>
        </p:xfrm>
        <a:graphic>
          <a:graphicData uri="http://schemas.openxmlformats.org/drawingml/2006/table">
            <a:tbl>
              <a:tblPr/>
              <a:tblGrid>
                <a:gridCol w="91059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4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4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String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getvcode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endParaRPr lang="en-US" altLang="en-US" sz="14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400" b="0" dirty="0">
                        <a:solidFill>
                          <a:srgbClr val="010101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   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insertReview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ReviewDTO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reviewDTO</a:t>
                      </a:r>
                      <a:r>
                        <a:rPr lang="en-US" altLang="ko-KR" sz="14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);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en-US" altLang="en-US" sz="1400" b="0" dirty="0">
                        <a:solidFill>
                          <a:srgbClr val="A71D5D"/>
                        </a:solidFill>
                        <a:latin typeface="맑은 고딕" panose="020B0503020000020004" pitchFamily="50" charset="-127"/>
                        <a:ea typeface="굴림체"/>
                        <a:cs typeface="Consolas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public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400" b="0" dirty="0">
                          <a:solidFill>
                            <a:srgbClr val="A71D5D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interface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  <a:r>
                        <a:rPr lang="en-US" altLang="en-US" sz="14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  </a:t>
                      </a:r>
                      <a:r>
                        <a:rPr lang="en-US" altLang="en-US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int </a:t>
                      </a:r>
                      <a:r>
                        <a:rPr lang="en-US" alt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updateScore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();</a:t>
                      </a: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r>
                        <a:rPr lang="en-US" altLang="en-US" sz="1400" b="0" dirty="0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</a:pPr>
                      <a:endParaRPr lang="ko-KR" altLang="en-US" sz="1400" b="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Interface(</a:t>
                      </a:r>
                      <a:r>
                        <a:rPr lang="en-US" altLang="en-US" sz="14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getvcode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2. 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Service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ko-KR" altLang="en-US" sz="14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파라미터값을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</a:t>
                      </a:r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reviewDTO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 넣어서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Interface(</a:t>
                      </a:r>
                      <a:r>
                        <a:rPr lang="en-US" altLang="en-US" sz="14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ReviewMapper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400" b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insertReview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3. 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Interface(</a:t>
                      </a:r>
                      <a:r>
                        <a:rPr lang="en-US" altLang="en-US" sz="1400" b="0" dirty="0" err="1">
                          <a:solidFill>
                            <a:srgbClr val="010101"/>
                          </a:solidFill>
                          <a:latin typeface="맑은 고딕" panose="020B0503020000020004" pitchFamily="50" charset="-127"/>
                          <a:ea typeface="굴림체"/>
                          <a:cs typeface="Consolas"/>
                        </a:rPr>
                        <a:t>HotelMapper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)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를 참조하여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Mapper id=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en-US" sz="1400" b="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updateScore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”를 실행한다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endParaRPr lang="ko-KR" altLang="en-US" sz="1400" b="0" dirty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568977380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642255" y="1942902"/>
            <a:ext cx="358563" cy="261610"/>
            <a:chOff x="4099027" y="918107"/>
            <a:chExt cx="358563" cy="2616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1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925E3B90-354E-48B3-A33F-42E4B6292F25}"/>
              </a:ext>
            </a:extLst>
          </p:cNvPr>
          <p:cNvGrpSpPr/>
          <p:nvPr/>
        </p:nvGrpSpPr>
        <p:grpSpPr>
          <a:xfrm>
            <a:off x="642256" y="2478272"/>
            <a:ext cx="358563" cy="261610"/>
            <a:chOff x="4099027" y="918107"/>
            <a:chExt cx="358563" cy="261610"/>
          </a:xfrm>
        </p:grpSpPr>
        <p:sp>
          <p:nvSpPr>
            <p:cNvPr id="17" name="타원 16">
              <a:extLst>
                <a:ext uri="{FF2B5EF4-FFF2-40B4-BE49-F238E27FC236}">
                  <a16:creationId xmlns="" xmlns:a16="http://schemas.microsoft.com/office/drawing/2014/main" id="{CC9EF657-42E8-4C7B-BC69-5387F7F0A9A3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4C6720A5-5AC5-48BC-847E-F468E1598351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21" name="제목 2">
            <a:extLst>
              <a:ext uri="{FF2B5EF4-FFF2-40B4-BE49-F238E27FC236}">
                <a16:creationId xmlns="" xmlns:a16="http://schemas.microsoft.com/office/drawing/2014/main" id="{E9DD379F-1F08-4AB1-B5BE-9003A43A55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작성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27B81493-4902-4DA7-BDCC-A18209681BB6}"/>
              </a:ext>
            </a:extLst>
          </p:cNvPr>
          <p:cNvGrpSpPr/>
          <p:nvPr/>
        </p:nvGrpSpPr>
        <p:grpSpPr>
          <a:xfrm>
            <a:off x="630805" y="3647974"/>
            <a:ext cx="358563" cy="261610"/>
            <a:chOff x="4099027" y="918107"/>
            <a:chExt cx="358563" cy="261610"/>
          </a:xfrm>
        </p:grpSpPr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A7A230EC-A5C0-4369-B894-F856F0C38EFA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2EADCF59-3E12-409B-BD35-EB19CFFE67E4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58649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30461" y="1232504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/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88276" y="1533341"/>
            <a:ext cx="358563" cy="261610"/>
            <a:chOff x="4099027" y="918107"/>
            <a:chExt cx="358563" cy="261610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B7148CF7-765E-4869-8FF4-33D938B03D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0230239"/>
              </p:ext>
            </p:extLst>
          </p:nvPr>
        </p:nvGraphicFramePr>
        <p:xfrm>
          <a:off x="241299" y="1533341"/>
          <a:ext cx="9454029" cy="4950270"/>
        </p:xfrm>
        <a:graphic>
          <a:graphicData uri="http://schemas.openxmlformats.org/drawingml/2006/table">
            <a:tbl>
              <a:tblPr/>
              <a:tblGrid>
                <a:gridCol w="945402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리뷰 등록 </a:t>
                      </a:r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--&gt;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insert </a:t>
                      </a:r>
                      <a:r>
                        <a:rPr lang="en-US" altLang="ko-KR" sz="14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insertReview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</a:p>
                    <a:p>
                      <a:pPr algn="l"/>
                      <a:r>
                        <a:rPr lang="en-US" altLang="ko-KR" sz="1400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parameterType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com.Hotel.dto.ReviewDTO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INSERT INTO REVIEW(VCODE, V_HOCODE, VWRITER, VCONTENT,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VSCORE, VDRAWUP, V_BCODE)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VALUES(#{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vcode}, #{v_hocode}, #{vwriter},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#{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vcontent}, #{vscore}, SYSDATE, #{v_bcode})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insert</a:t>
                      </a:r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endParaRPr lang="ko-KR" altLang="en-US" sz="1100" dirty="0"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MAX RV</a:t>
                      </a:r>
                      <a:r>
                        <a:rPr lang="ko-KR" altLang="en-US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코드 </a:t>
                      </a:r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select --&gt;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 </a:t>
                      </a:r>
                      <a:r>
                        <a:rPr lang="en-US" altLang="ko-KR" sz="14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getvcode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 </a:t>
                      </a:r>
                      <a:r>
                        <a:rPr lang="en-US" altLang="ko-KR" sz="1400" i="1" dirty="0" err="1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resultType</a:t>
                      </a:r>
                      <a:r>
                        <a:rPr lang="en-US" altLang="ko-KR" sz="1400" i="1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"String"</a:t>
                      </a:r>
                      <a:r>
                        <a:rPr lang="en-US" altLang="ko-KR" sz="14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SELECT MAX(VCODE) FROM REVIEW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select</a:t>
                      </a:r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endParaRPr lang="en-US" altLang="ko-KR" sz="1100" dirty="0">
                        <a:solidFill>
                          <a:srgbClr val="008080"/>
                        </a:solidFill>
                        <a:latin typeface="맑은 고딕" panose="020B0503020000020004" pitchFamily="50" charset="-127"/>
                      </a:endParaRP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&lt;!-- </a:t>
                      </a:r>
                      <a:r>
                        <a:rPr lang="ko-KR" altLang="en-US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호텔 점수 </a:t>
                      </a:r>
                      <a:r>
                        <a:rPr lang="en-US" altLang="ko-KR" sz="1400" dirty="0">
                          <a:solidFill>
                            <a:srgbClr val="3F5FBF"/>
                          </a:solidFill>
                          <a:latin typeface="맑은 고딕" panose="020B0503020000020004" pitchFamily="50" charset="-127"/>
                        </a:rPr>
                        <a:t>update --&gt;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update </a:t>
                      </a:r>
                      <a:r>
                        <a:rPr lang="en-US" altLang="ko-KR" sz="1400" dirty="0">
                          <a:solidFill>
                            <a:srgbClr val="7F007F"/>
                          </a:solidFill>
                          <a:latin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=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 err="1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updateScore</a:t>
                      </a:r>
                      <a:r>
                        <a:rPr lang="en-US" altLang="ko-KR" sz="1400" i="1" dirty="0">
                          <a:solidFill>
                            <a:srgbClr val="2A00FF"/>
                          </a:solidFill>
                          <a:latin typeface="맑은 고딕" panose="020B0503020000020004" pitchFamily="50" charset="-127"/>
                        </a:rPr>
                        <a:t>"</a:t>
                      </a:r>
                      <a:r>
                        <a:rPr lang="en-US" altLang="ko-KR" sz="1400" i="1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UPDATE HOTEL SET HOSCORE = (SELECT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ROUND(AVG(VSCORE),2) FROM REVIEW WHERE V_HOCODE = #{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hocode}) WHERE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 = #{</a:t>
                      </a:r>
                      <a:r>
                        <a:rPr lang="en-US" altLang="ko-KR" sz="1400" u="sng" dirty="0">
                          <a:solidFill>
                            <a:srgbClr val="000000"/>
                          </a:solidFill>
                          <a:latin typeface="맑은 고딕" panose="020B0503020000020004" pitchFamily="50" charset="-127"/>
                        </a:rPr>
                        <a:t>hocode}</a:t>
                      </a:r>
                    </a:p>
                    <a:p>
                      <a:pPr algn="l"/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&lt;/</a:t>
                      </a:r>
                      <a:r>
                        <a:rPr lang="en-US" altLang="ko-KR" sz="1400" dirty="0">
                          <a:solidFill>
                            <a:srgbClr val="3F7F7F"/>
                          </a:solidFill>
                          <a:latin typeface="맑은 고딕" panose="020B0503020000020004" pitchFamily="50" charset="-127"/>
                        </a:rPr>
                        <a:t>update</a:t>
                      </a:r>
                      <a:r>
                        <a:rPr lang="en-US" altLang="ko-KR" sz="1400" dirty="0">
                          <a:solidFill>
                            <a:srgbClr val="008080"/>
                          </a:solidFill>
                          <a:latin typeface="맑은 고딕" panose="020B0503020000020004" pitchFamily="50" charset="-127"/>
                        </a:rPr>
                        <a:t>&gt;</a:t>
                      </a:r>
                      <a:endParaRPr lang="en-US" altLang="ko-KR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ko-KR" altLang="en-US" sz="400" dirty="0">
                        <a:solidFill>
                          <a:srgbClr val="000000"/>
                        </a:solidFill>
                        <a:latin typeface="Perpetua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1. Service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에서 갖고 온 파라미터 값을 조건으로 하여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 DB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테이블에 값을 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insert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한다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2. DB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REVIEW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테이블을 조회하여 가장 큰 </a:t>
                      </a:r>
                      <a:r>
                        <a:rPr lang="en-US" altLang="ko-KR" sz="14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vcode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값을 가져온다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en-US" altLang="ko-KR" sz="16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1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SzPct val="25000"/>
                        <a:buFont typeface="Times New Roman"/>
                        <a:buNone/>
                        <a:tabLst/>
                        <a:defRPr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3. Service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에서 갖고 온 파라미터 값을 조건으로 하여</a:t>
                      </a: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 DB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의 </a:t>
                      </a:r>
                      <a:r>
                        <a:rPr lang="en-US" altLang="ko-KR" sz="14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HOTEL</a:t>
                      </a:r>
                      <a:r>
                        <a:rPr lang="en-US" altLang="ko-KR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테이블의 </a:t>
                      </a:r>
                      <a:r>
                        <a:rPr lang="en-US" altLang="ko-KR" sz="1400" b="0" dirty="0" err="1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hoscore</a:t>
                      </a:r>
                      <a:r>
                        <a:rPr lang="ko-KR" altLang="en-US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을 갱신한다</a:t>
                      </a:r>
                      <a:r>
                        <a:rPr lang="en-US" altLang="ko-KR" sz="1400" b="0" dirty="0">
                          <a:solidFill>
                            <a:srgbClr val="000000"/>
                          </a:solidFill>
                          <a:latin typeface="+mn-lt"/>
                          <a:ea typeface="맑은 고딕"/>
                          <a:cs typeface="Times New Roman"/>
                        </a:rPr>
                        <a:t>.</a:t>
                      </a:r>
                      <a:endParaRPr lang="ko-KR" altLang="en-US" sz="1400" b="0" dirty="0">
                        <a:solidFill>
                          <a:srgbClr val="000000"/>
                        </a:solidFill>
                        <a:latin typeface="+mn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제목 2">
            <a:extLst>
              <a:ext uri="{FF2B5EF4-FFF2-40B4-BE49-F238E27FC236}">
                <a16:creationId xmlns="" xmlns:a16="http://schemas.microsoft.com/office/drawing/2014/main" id="{E9DD379F-1F08-4AB1-B5BE-9003A43A5515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설계서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작성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79F412B7-1898-4371-9811-C68ACED1CF01}"/>
              </a:ext>
            </a:extLst>
          </p:cNvPr>
          <p:cNvGrpSpPr/>
          <p:nvPr/>
        </p:nvGrpSpPr>
        <p:grpSpPr>
          <a:xfrm>
            <a:off x="62017" y="4392453"/>
            <a:ext cx="358563" cy="261610"/>
            <a:chOff x="4099027" y="918107"/>
            <a:chExt cx="358563" cy="261610"/>
          </a:xfrm>
        </p:grpSpPr>
        <p:sp>
          <p:nvSpPr>
            <p:cNvPr id="26" name="타원 25">
              <a:extLst>
                <a:ext uri="{FF2B5EF4-FFF2-40B4-BE49-F238E27FC236}">
                  <a16:creationId xmlns="" xmlns:a16="http://schemas.microsoft.com/office/drawing/2014/main" id="{B57C17E6-8A2E-42D0-BE4A-5E68B87BDBE9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0AE41A30-752D-4C1D-89C2-826C3174D2C5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3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9832E089-D061-4F05-9DF9-EC6C1D5C8D33}"/>
              </a:ext>
            </a:extLst>
          </p:cNvPr>
          <p:cNvGrpSpPr/>
          <p:nvPr/>
        </p:nvGrpSpPr>
        <p:grpSpPr>
          <a:xfrm>
            <a:off x="88275" y="3377223"/>
            <a:ext cx="358563" cy="261610"/>
            <a:chOff x="4099027" y="918107"/>
            <a:chExt cx="358563" cy="261610"/>
          </a:xfrm>
        </p:grpSpPr>
        <p:sp>
          <p:nvSpPr>
            <p:cNvPr id="29" name="타원 28">
              <a:extLst>
                <a:ext uri="{FF2B5EF4-FFF2-40B4-BE49-F238E27FC236}">
                  <a16:creationId xmlns="" xmlns:a16="http://schemas.microsoft.com/office/drawing/2014/main" id="{3E68B2A8-8BBF-463A-A8BF-F9BFE38CD6C0}"/>
                </a:ext>
              </a:extLst>
            </p:cNvPr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ko-KR" altLang="en-US" b="1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FA3BD49C-28F2-465E-8671-BA70D1C639E5}"/>
                </a:ext>
              </a:extLst>
            </p:cNvPr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/>
              <a:r>
                <a:rPr lang="en-US" altLang="ko-KR" sz="1050" b="1" dirty="0">
                  <a:solidFill>
                    <a:schemeClr val="bg1"/>
                  </a:solidFill>
                </a:rPr>
                <a:t>2</a:t>
              </a:r>
              <a:endParaRPr lang="ko-KR" altLang="en-US" sz="105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131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568FE420-5CFB-42DB-8553-640B01BA5F4F}"/>
              </a:ext>
            </a:extLst>
          </p:cNvPr>
          <p:cNvSpPr txBox="1">
            <a:spLocks/>
          </p:cNvSpPr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 pitchFamily="34" charset="0"/>
                <a:ea typeface="+mn-ea"/>
                <a:cs typeface="Tahoma" pitchFamily="34" charset="0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tx1"/>
                </a:solidFill>
              </a:rPr>
              <a:t>실행화면 </a:t>
            </a:r>
            <a:r>
              <a:rPr lang="en-US" altLang="ko-KR" dirty="0">
                <a:solidFill>
                  <a:schemeClr val="tx1"/>
                </a:solidFill>
              </a:rPr>
              <a:t>– </a:t>
            </a:r>
            <a:r>
              <a:rPr lang="ko-KR" altLang="en-US" dirty="0">
                <a:solidFill>
                  <a:schemeClr val="tx1"/>
                </a:solidFill>
              </a:rPr>
              <a:t>리뷰 작성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880F521A-50F4-4557-BE19-3D1FDFAD7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652" y="1083740"/>
            <a:ext cx="5394696" cy="537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721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c_heartList.jsp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c_heartList.jsp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getHeartListCnt,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heartList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 String,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List&lt;Map&lt;String, Object&gt;&gt; 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“/heartList”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heartList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(</a:t>
            </a:r>
            <a:r>
              <a:rPr lang="en-US" altLang="ko-KR" sz="900">
                <a:solidFill>
                  <a:schemeClr val="tx1"/>
                </a:solidFill>
              </a:rPr>
              <a:t>hotelDTO,page</a:t>
            </a:r>
            <a:r>
              <a:rPr lang="en-US" altLang="ko-KR" sz="100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getHeartListCnt(htid),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heartList(map)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getHeartListCnt(htid),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heartList(map)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</a:p>
          <a:p>
            <a:pPr algn="ctr">
              <a:defRPr/>
            </a:pPr>
            <a:r>
              <a:rPr lang="en-US" altLang="en-US" sz="1000">
                <a:solidFill>
                  <a:schemeClr val="tx1"/>
                </a:solidFill>
              </a:rPr>
              <a:t>ModelAndView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String,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List&lt;Map&lt;String, Object&gt;&gt; 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찜 목록을 불러오고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4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목록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63313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2"/>
          <p:cNvSpPr txBox="1"/>
          <p:nvPr/>
        </p:nvSpPr>
        <p:spPr>
          <a:xfrm>
            <a:off x="129364" y="66676"/>
            <a:ext cx="4891369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Tahoma"/>
                <a:ea typeface="+mn-ea"/>
                <a:cs typeface="Tahoma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defRPr/>
            </a:pPr>
            <a:r>
              <a:rPr lang="ko-KR" altLang="en-US">
                <a:solidFill>
                  <a:schemeClr val="tx1"/>
                </a:solidFill>
              </a:rPr>
              <a:t>개발 기능 목록 </a:t>
            </a:r>
            <a:r>
              <a:rPr lang="en-US" altLang="ko-KR">
                <a:solidFill>
                  <a:schemeClr val="tx1"/>
                </a:solidFill>
              </a:rPr>
              <a:t>(</a:t>
            </a:r>
            <a:r>
              <a:rPr lang="ko-KR" altLang="en-US">
                <a:solidFill>
                  <a:schemeClr val="tx1"/>
                </a:solidFill>
              </a:rPr>
              <a:t>잡 리스트 목록</a:t>
            </a:r>
            <a:r>
              <a:rPr lang="en-US" altLang="ko-KR">
                <a:solidFill>
                  <a:schemeClr val="tx1"/>
                </a:solidFill>
              </a:rPr>
              <a:t>)</a:t>
            </a:r>
            <a:r>
              <a:rPr lang="ko-KR" alt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7443" y="728491"/>
            <a:ext cx="8911114" cy="575349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2467801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808080"/>
                          </a:solidFill>
                        </a:rPr>
                        <a:t>@Autowired</a:t>
                      </a:r>
                      <a:r>
                        <a:rPr lang="ko-KR" altLang="en-US" sz="1200" dirty="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MemberService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memberService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808080"/>
                          </a:solidFill>
                        </a:rPr>
                        <a:t>@RequestMapping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heartList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800080"/>
                          </a:solidFill>
                        </a:rPr>
                        <a:t>public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ModelAndView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heartList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HotelDTO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hotelDTO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, </a:t>
                      </a:r>
                      <a:r>
                        <a:rPr lang="en-US" altLang="ko-KR" sz="1200" b="0" dirty="0">
                          <a:solidFill>
                            <a:srgbClr val="808080"/>
                          </a:solidFill>
                        </a:rPr>
                        <a:t>@RequestParam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"page"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,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defaultValue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 = 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"1"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 </a:t>
                      </a:r>
                      <a:r>
                        <a:rPr lang="en-US" altLang="ko-KR" sz="1200" b="0" dirty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1200" b="0" dirty="0">
                          <a:solidFill>
                            <a:srgbClr val="9C3B00"/>
                          </a:solidFill>
                        </a:rPr>
                        <a:t>page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 {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</a:rPr>
                        <a:t>    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System.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.println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heartList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</a:rPr>
                        <a:t>     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System.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.println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hotelDTO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</a:rPr>
                        <a:t>     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= 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memberService</a:t>
                      </a:r>
                      <a:r>
                        <a:rPr lang="en-US" altLang="ko-KR" sz="1200" b="0" dirty="0" err="1">
                          <a:solidFill>
                            <a:srgbClr val="000000"/>
                          </a:solidFill>
                        </a:rPr>
                        <a:t>.heartList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hotelDTO,page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b="0" dirty="0">
                          <a:solidFill>
                            <a:srgbClr val="000000"/>
                          </a:solidFill>
                        </a:rPr>
                        <a:t>     </a:t>
                      </a:r>
                      <a:r>
                        <a:rPr lang="en-US" altLang="ko-KR" sz="1200" b="0" dirty="0">
                          <a:solidFill>
                            <a:srgbClr val="800080"/>
                          </a:solidFill>
                        </a:rPr>
                        <a:t>return 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클라이언트에서 요청한 값을 담은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에서 값을 불러온다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memberService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있는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heartList(hotelDTO,page)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57150" y="2154196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0556" y="2679685"/>
            <a:ext cx="358563" cy="252110"/>
            <a:chOff x="4099025" y="918105"/>
            <a:chExt cx="358563" cy="252110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5" y="918105"/>
              <a:ext cx="358563" cy="252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9FE0C185-EEB4-417C-8035-500826B8696F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목록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644509"/>
      </p:ext>
    </p:extLst>
  </p:cSld>
  <p:clrMapOvr>
    <a:masterClrMapping/>
  </p:clrMapOvr>
  <p:transition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60032" y="1538859"/>
          <a:ext cx="9385935" cy="517398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public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ModelAndView heartList(HotelDTO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hotelDTO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 {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0000FF"/>
                          </a:solidFill>
                        </a:rPr>
                        <a:t>mav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new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ModelAndView();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String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htid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(String) </a:t>
                      </a:r>
                      <a:r>
                        <a:rPr lang="en-US" altLang="ko-KR" sz="950" b="0">
                          <a:solidFill>
                            <a:srgbClr val="0000FF"/>
                          </a:solidFill>
                        </a:rPr>
                        <a:t>session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.getAttribute(</a:t>
                      </a:r>
                      <a:r>
                        <a:rPr lang="en-US" altLang="ko-KR" sz="950" b="0">
                          <a:solidFill>
                            <a:srgbClr val="0000FF"/>
                          </a:solidFill>
                        </a:rPr>
                        <a:t>"MLoginId")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endParaRPr lang="en-US" altLang="ko-KR" sz="95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008000"/>
                          </a:solidFill>
                        </a:rPr>
                        <a:t>// 1페 보여지는 찜수, 페이지번호수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pageLimit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3;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pageNumLimit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2;</a:t>
                      </a:r>
                    </a:p>
                    <a:p>
                      <a:pPr algn="l">
                        <a:defRPr/>
                      </a:pPr>
                      <a:endParaRPr lang="en-US" altLang="ko-KR" sz="95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008000"/>
                          </a:solidFill>
                        </a:rPr>
                        <a:t>// 1페이지에 보여지는 첫페, 끝페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startRow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(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- 1) *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pageLimit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+ 1;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endRow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*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pageLimit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endParaRPr lang="en-US" altLang="ko-KR" sz="95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008000"/>
                          </a:solidFill>
                        </a:rPr>
                        <a:t>// 찜목록 첫찜, 막찜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PageDTO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pagedto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new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PageDTO();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pagedto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.setStartrow(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startRow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pagedto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.setEndrow(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endRow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endParaRPr lang="en-US" altLang="ko-KR" sz="95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heartListCnt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950" b="0">
                          <a:solidFill>
                            <a:srgbClr val="0000FF"/>
                          </a:solidFill>
                        </a:rPr>
                        <a:t>memberMapper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.getHeartListCnt(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htid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endParaRPr lang="en-US" altLang="ko-KR" sz="95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008000"/>
                          </a:solidFill>
                        </a:rPr>
                        <a:t>// 최대 page수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maxPage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(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 (Math.ceil((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double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heartListCnt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pageLimit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));</a:t>
                      </a:r>
                    </a:p>
                    <a:p>
                      <a:pPr algn="l">
                        <a:defRPr/>
                      </a:pPr>
                      <a:endParaRPr lang="en-US" altLang="ko-KR" sz="95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008000"/>
                          </a:solidFill>
                        </a:rPr>
                        <a:t>// 첫페, 끝페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startPage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((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 (Math.ceil((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double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pageNumLimit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)) - 1) *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pageNumLimit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+ 1;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int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endPage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startPage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+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pageNumLimit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- 1;</a:t>
                      </a:r>
                    </a:p>
                    <a:p>
                      <a:pPr algn="l">
                        <a:defRPr/>
                      </a:pPr>
                      <a:endParaRPr lang="en-US" altLang="ko-KR" sz="95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800080"/>
                          </a:solidFill>
                        </a:rPr>
                        <a:t>if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endPage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&gt;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maxPage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 {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         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endPage 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maxPage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pagedto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.setPage(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pagedto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.setStartpage(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startPage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pagedto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.setEndpage(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endPage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pagedto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.setMaxpage(</a:t>
                      </a:r>
                      <a:r>
                        <a:rPr lang="en-US" altLang="ko-KR" sz="950" b="0">
                          <a:solidFill>
                            <a:srgbClr val="9C3B00"/>
                          </a:solidFill>
                        </a:rPr>
                        <a:t>maxPage</a:t>
                      </a:r>
                      <a:r>
                        <a:rPr lang="en-US" altLang="ko-KR" sz="95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965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>
                <a:solidFill>
                  <a:srgbClr val="646464"/>
                </a:solidFill>
              </a:rPr>
              <a:t>@Autowired </a:t>
            </a:r>
            <a:r>
              <a:rPr lang="en-US" altLang="ko-KR" sz="1200">
                <a:solidFill>
                  <a:srgbClr val="800080"/>
                </a:solidFill>
              </a:rPr>
              <a:t>private </a:t>
            </a:r>
            <a:r>
              <a:rPr lang="en-US" altLang="ko-KR" sz="1200">
                <a:solidFill>
                  <a:schemeClr val="dk1"/>
                </a:solidFill>
              </a:rPr>
              <a:t>MemberMapper </a:t>
            </a:r>
            <a:r>
              <a:rPr lang="en-US" altLang="ko-KR" sz="1200">
                <a:solidFill>
                  <a:srgbClr val="0000FF"/>
                </a:solidFill>
              </a:rPr>
              <a:t>memberMapper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75723" y="1843416"/>
            <a:ext cx="358563" cy="250179"/>
            <a:chOff x="4099025" y="918105"/>
            <a:chExt cx="358563" cy="250179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01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79036" y="1981446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288862" y="3555170"/>
            <a:ext cx="358563" cy="252925"/>
            <a:chOff x="4099027" y="918106"/>
            <a:chExt cx="358563" cy="252925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6"/>
              <a:ext cx="358563" cy="252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425666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session.getAttribute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통해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htid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MLoginId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페이지수를 구하기 위해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pagedto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PageDTO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heartListCnt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memberMapper(MemberMapper)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getHeartListCnt(htid)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최대 페이지 수값은 마지막 페이지 수와 같다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6.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pagedto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첫페이지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(startPage),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마지막 페이지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(endPage),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최대 페이지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(maxPage)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담아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1" name="그룹 13"/>
          <p:cNvGrpSpPr/>
          <p:nvPr/>
        </p:nvGrpSpPr>
        <p:grpSpPr>
          <a:xfrm>
            <a:off x="279238" y="4131126"/>
            <a:ext cx="358563" cy="252925"/>
            <a:chOff x="4099027" y="918106"/>
            <a:chExt cx="358563" cy="252925"/>
          </a:xfrm>
        </p:grpSpPr>
        <p:sp>
          <p:nvSpPr>
            <p:cNvPr id="52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4099027" y="918106"/>
              <a:ext cx="358563" cy="252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54" name="그룹 13"/>
          <p:cNvGrpSpPr/>
          <p:nvPr/>
        </p:nvGrpSpPr>
        <p:grpSpPr>
          <a:xfrm>
            <a:off x="289491" y="5441750"/>
            <a:ext cx="358563" cy="252925"/>
            <a:chOff x="4099027" y="918106"/>
            <a:chExt cx="358563" cy="252925"/>
          </a:xfrm>
        </p:grpSpPr>
        <p:sp>
          <p:nvSpPr>
            <p:cNvPr id="5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6" name="TextBox 15"/>
            <p:cNvSpPr txBox="1"/>
            <p:nvPr/>
          </p:nvSpPr>
          <p:spPr>
            <a:xfrm>
              <a:off x="4099027" y="918106"/>
              <a:ext cx="358563" cy="252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</a:p>
          </p:txBody>
        </p:sp>
      </p:grpSp>
      <p:grpSp>
        <p:nvGrpSpPr>
          <p:cNvPr id="57" name="그룹 13"/>
          <p:cNvGrpSpPr/>
          <p:nvPr/>
        </p:nvGrpSpPr>
        <p:grpSpPr>
          <a:xfrm>
            <a:off x="290220" y="5892224"/>
            <a:ext cx="358563" cy="252925"/>
            <a:chOff x="4099027" y="918106"/>
            <a:chExt cx="358563" cy="252925"/>
          </a:xfrm>
        </p:grpSpPr>
        <p:sp>
          <p:nvSpPr>
            <p:cNvPr id="58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9" name="TextBox 15"/>
            <p:cNvSpPr txBox="1"/>
            <p:nvPr/>
          </p:nvSpPr>
          <p:spPr>
            <a:xfrm>
              <a:off x="4099027" y="918106"/>
              <a:ext cx="358563" cy="2529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</a:p>
          </p:txBody>
        </p:sp>
      </p:grpSp>
      <p:sp>
        <p:nvSpPr>
          <p:cNvPr id="26" name="제목 2">
            <a:extLst>
              <a:ext uri="{FF2B5EF4-FFF2-40B4-BE49-F238E27FC236}">
                <a16:creationId xmlns="" xmlns:a16="http://schemas.microsoft.com/office/drawing/2014/main" id="{08E77B0F-F1F8-4CB1-A60F-9174CB4F08A2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목록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475919"/>
      </p:ext>
    </p:extLst>
  </p:cSld>
  <p:clrMapOvr>
    <a:masterClrMapping/>
  </p:clrMapOvr>
  <p:transition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60032" y="1848803"/>
          <a:ext cx="9385935" cy="332232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Map&lt;String, Object&gt;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map 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                   = </a:t>
                      </a:r>
                      <a:r>
                        <a:rPr lang="en-US" altLang="ko-KR" sz="1200" b="0">
                          <a:solidFill>
                            <a:srgbClr val="800080"/>
                          </a:solidFill>
                        </a:rPr>
                        <a:t>new 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HashMap&lt;String, Object&gt;();</a:t>
                      </a:r>
                    </a:p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map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.put(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"htid"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htid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map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.put(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"hotelDTO"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hotelDTO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map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.put(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"pagedto"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pagedto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List&lt;Map&lt;String, Object&gt;&gt;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heartList 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                   = 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memberMapper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.heartList(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map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System.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out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.println(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"heartList:::"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+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heartList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endParaRPr lang="en-US" altLang="ko-KR" sz="1200" b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.addObject(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"pagedto"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pagedto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.addObject(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"heartList"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, </a:t>
                      </a:r>
                      <a:r>
                        <a:rPr lang="en-US" altLang="ko-KR" sz="1200" b="0">
                          <a:solidFill>
                            <a:srgbClr val="9C3B00"/>
                          </a:solidFill>
                        </a:rPr>
                        <a:t>heartList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.setViewName(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"member/c_heartList"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>
                          <a:solidFill>
                            <a:srgbClr val="800080"/>
                          </a:solidFill>
                        </a:rPr>
                        <a:t>return </a:t>
                      </a:r>
                      <a:r>
                        <a:rPr lang="en-US" altLang="ko-KR" sz="1200" b="0">
                          <a:solidFill>
                            <a:srgbClr val="0000FF"/>
                          </a:solidFill>
                        </a:rPr>
                        <a:t>mav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965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>
                <a:solidFill>
                  <a:srgbClr val="646464"/>
                </a:solidFill>
              </a:rPr>
              <a:t>@Autowired </a:t>
            </a:r>
            <a:r>
              <a:rPr lang="en-US" altLang="ko-KR" sz="1200">
                <a:solidFill>
                  <a:srgbClr val="800080"/>
                </a:solidFill>
              </a:rPr>
              <a:t>private </a:t>
            </a:r>
            <a:r>
              <a:rPr lang="en-US" altLang="ko-KR" sz="1200">
                <a:solidFill>
                  <a:schemeClr val="dk1"/>
                </a:solidFill>
              </a:rPr>
              <a:t>MemberMapper </a:t>
            </a:r>
            <a:r>
              <a:rPr lang="en-US" altLang="ko-KR" sz="1200">
                <a:solidFill>
                  <a:srgbClr val="0000FF"/>
                </a:solidFill>
              </a:rPr>
              <a:t>memberMapper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350701" y="2012097"/>
            <a:ext cx="358563" cy="252948"/>
            <a:chOff x="4099025" y="918105"/>
            <a:chExt cx="358563" cy="252948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294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353339" y="2576966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8</a:t>
              </a: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51069" y="3110088"/>
            <a:ext cx="358563" cy="250332"/>
            <a:chOff x="4099026" y="918106"/>
            <a:chExt cx="358563" cy="250332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6" y="918106"/>
              <a:ext cx="358563" cy="250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9</a:t>
              </a: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425666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7.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ap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Map&lt;String, Object&gt;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8.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변수에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put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htud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“htid”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로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은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“hotelDTO”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로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pagedto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“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pagedto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”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로 데이터를 저장한다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9.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heartList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변수에 </a:t>
                      </a:r>
                      <a:r>
                        <a:rPr lang="en-US" altLang="ko-KR" sz="1200" b="0">
                          <a:solidFill>
                            <a:schemeClr val="dk1"/>
                          </a:solidFill>
                        </a:rPr>
                        <a:t>List&lt;Map&lt;String, Object&gt;&gt; </a:t>
                      </a:r>
                      <a:r>
                        <a:rPr lang="ko-KR" altLang="en-US" sz="1200" b="0">
                          <a:solidFill>
                            <a:schemeClr val="dk1"/>
                          </a:solidFill>
                        </a:rPr>
                        <a:t>형태의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chemeClr val="dk1"/>
                          </a:solidFill>
                          <a:cs typeface="Times New Roman"/>
                        </a:rPr>
                        <a:t> 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값을 담은</a:t>
                      </a:r>
                      <a:r>
                        <a:rPr lang="ko-KR" altLang="en-US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member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Mapper(MemberMapper)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메소드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heartList(map)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값을 담아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10.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객체에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setViewName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통해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  이동할 페이지를 지정한다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11. 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Controller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latin typeface="+mn-ea"/>
                          <a:ea typeface="+mn-ea"/>
                          <a:cs typeface="Times New Roman"/>
                        </a:rPr>
                        <a:t>에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1" name="그룹 13"/>
          <p:cNvGrpSpPr/>
          <p:nvPr/>
        </p:nvGrpSpPr>
        <p:grpSpPr>
          <a:xfrm>
            <a:off x="350970" y="4405389"/>
            <a:ext cx="358563" cy="250431"/>
            <a:chOff x="4099026" y="918106"/>
            <a:chExt cx="358563" cy="250431"/>
          </a:xfrm>
        </p:grpSpPr>
        <p:sp>
          <p:nvSpPr>
            <p:cNvPr id="52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3" name="TextBox 15"/>
            <p:cNvSpPr txBox="1"/>
            <p:nvPr/>
          </p:nvSpPr>
          <p:spPr>
            <a:xfrm>
              <a:off x="4099026" y="918106"/>
              <a:ext cx="358563" cy="250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10</a:t>
              </a:r>
            </a:p>
          </p:txBody>
        </p:sp>
      </p:grpSp>
      <p:grpSp>
        <p:nvGrpSpPr>
          <p:cNvPr id="54" name="그룹 13"/>
          <p:cNvGrpSpPr/>
          <p:nvPr/>
        </p:nvGrpSpPr>
        <p:grpSpPr>
          <a:xfrm>
            <a:off x="352113" y="4568457"/>
            <a:ext cx="358563" cy="250431"/>
            <a:chOff x="4099026" y="918106"/>
            <a:chExt cx="358563" cy="250431"/>
          </a:xfrm>
        </p:grpSpPr>
        <p:sp>
          <p:nvSpPr>
            <p:cNvPr id="5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6" name="TextBox 15"/>
            <p:cNvSpPr txBox="1"/>
            <p:nvPr/>
          </p:nvSpPr>
          <p:spPr>
            <a:xfrm>
              <a:off x="4099026" y="918106"/>
              <a:ext cx="358563" cy="2504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11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CAB6440F-DF65-4A28-AB75-2A3B433990D0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목록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73401"/>
      </p:ext>
    </p:extLst>
  </p:cSld>
  <p:clrMapOvr>
    <a:masterClrMapping/>
  </p:clrMapOvr>
  <p:transition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433450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MemberMapper</a:t>
                      </a:r>
                      <a:r>
                        <a:rPr lang="ko-KR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  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public 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List&lt;Map&lt;String, Object&gt;&gt;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</a:rPr>
                        <a:t>heartList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(Map&lt;String, Object&gt; </a:t>
                      </a:r>
                      <a:r>
                        <a:rPr lang="en-US" altLang="ko-KR" sz="1200" dirty="0">
                          <a:solidFill>
                            <a:srgbClr val="9C3B00"/>
                          </a:solidFill>
                        </a:rPr>
                        <a:t>map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MemberService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</a:rPr>
                        <a:t>heartList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98166" y="1894271"/>
            <a:ext cx="358563" cy="249696"/>
            <a:chOff x="4099027" y="918106"/>
            <a:chExt cx="358563" cy="249696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6"/>
              <a:ext cx="358563" cy="2496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6834" y="4119372"/>
            <a:ext cx="358563" cy="250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050" b="1">
                <a:solidFill>
                  <a:schemeClr val="bg1"/>
                </a:solidFill>
              </a:rPr>
              <a:t>1</a:t>
            </a:r>
            <a:endParaRPr lang="ko-KR" altLang="en-US" sz="1050" b="1">
              <a:solidFill>
                <a:schemeClr val="bg1"/>
              </a:solidFill>
            </a:endParaRPr>
          </a:p>
        </p:txBody>
      </p: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52D2AE01-2C0E-4D36-82CB-6B4D8EBCBB9D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목록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7452435"/>
      </p:ext>
    </p:extLst>
  </p:cSld>
  <p:clrMapOvr>
    <a:masterClrMapping/>
  </p:clrMapOvr>
  <p:transition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41300" y="1139756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1546969"/>
          <a:ext cx="9519285" cy="2961577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찜 목록 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+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 페이징 처리 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select </a:t>
                      </a:r>
                      <a:r>
                        <a:rPr lang="en-US" altLang="ko-KR" sz="1200">
                          <a:solidFill>
                            <a:srgbClr val="7F007F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"heartList" </a:t>
                      </a:r>
                      <a:r>
                        <a:rPr lang="en-US" altLang="ko-KR" sz="1200" i="1">
                          <a:solidFill>
                            <a:srgbClr val="7F007F"/>
                          </a:solidFill>
                        </a:rPr>
                        <a:t>resultType</a:t>
                      </a:r>
                      <a:r>
                        <a:rPr lang="en-US" altLang="ko-KR" sz="1200" i="1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"hotel" </a:t>
                      </a:r>
                      <a:r>
                        <a:rPr lang="en-US" altLang="ko-KR" sz="1200" i="1">
                          <a:solidFill>
                            <a:srgbClr val="800080"/>
                          </a:solidFill>
                        </a:rPr>
                        <a:t>parameterType</a:t>
                      </a:r>
                      <a:r>
                        <a:rPr lang="en-US" altLang="ko-KR" sz="1200" i="1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0000FF"/>
                          </a:solidFill>
                        </a:rPr>
                        <a:t>"map"</a:t>
                      </a:r>
                      <a:r>
                        <a:rPr lang="en-US" altLang="ko-KR" sz="1200" i="1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SELECT *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FROM(SELECT ROWNUM RN, HEART.*, A.* FROM (SELECT HOCODE, HOFILENAME,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HONAME, HOSCORE, HOADDR, HOPUBLICIZE,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(SELECT MIN(ROPRICE) FROM ROOM WHERE HOCODE = RO_HOCODE)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FROM HOTEL) A, HEART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WHERE HOCODE = HT_HOCODE AND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HTID=#{htid,jdbcType=VARCHAR})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WHERE RN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BETWEEN #{pagedto.startrow} AND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#{pagedto.endrow} AND HTCHECK = 1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&lt;/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select</a:t>
                      </a: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008080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Hotel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테이블과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,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Room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테이블의 걸려있는 제약조건으로 필요한 데이터를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조회해 불러온다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단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,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조건으로 찜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(HTCHECK = 1)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을 한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데이터만 불러오게 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2" name="그룹 11"/>
          <p:cNvGrpSpPr/>
          <p:nvPr/>
        </p:nvGrpSpPr>
        <p:grpSpPr>
          <a:xfrm>
            <a:off x="211511" y="1883068"/>
            <a:ext cx="358563" cy="250698"/>
            <a:chOff x="4099027" y="918107"/>
            <a:chExt cx="358563" cy="250698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0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그룹 11"/>
          <p:cNvGrpSpPr/>
          <p:nvPr/>
        </p:nvGrpSpPr>
        <p:grpSpPr>
          <a:xfrm>
            <a:off x="220522" y="3517955"/>
            <a:ext cx="358563" cy="252040"/>
            <a:chOff x="4099026" y="918106"/>
            <a:chExt cx="358563" cy="252040"/>
          </a:xfrm>
        </p:grpSpPr>
        <p:sp>
          <p:nvSpPr>
            <p:cNvPr id="34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13"/>
            <p:cNvSpPr txBox="1"/>
            <p:nvPr/>
          </p:nvSpPr>
          <p:spPr>
            <a:xfrm>
              <a:off x="4099026" y="918106"/>
              <a:ext cx="358563" cy="2520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8AD24382-27EA-4E59-B5B9-21B6A2DB72EA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목록</a:t>
            </a:r>
            <a:endParaRPr lang="en-US" altLang="ko-KR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184289"/>
      </p:ext>
    </p:extLst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433450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MemberMapper</a:t>
                      </a:r>
                      <a:r>
                        <a:rPr lang="ko-KR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ko-KR" altLang="en-US" sz="1200" dirty="0">
                          <a:solidFill>
                            <a:srgbClr val="000000"/>
                          </a:solidFill>
                        </a:rPr>
                        <a:t>   </a:t>
                      </a:r>
                      <a:r>
                        <a:rPr lang="en-US" altLang="en-US" sz="1200" dirty="0">
                          <a:solidFill>
                            <a:srgbClr val="800080"/>
                          </a:solidFill>
                        </a:rPr>
                        <a:t>public int </a:t>
                      </a:r>
                      <a:r>
                        <a:rPr lang="en-US" altLang="en-US" sz="1200" dirty="0" err="1">
                          <a:solidFill>
                            <a:srgbClr val="000000"/>
                          </a:solidFill>
                        </a:rPr>
                        <a:t>getHeartListCnt</a:t>
                      </a:r>
                      <a:r>
                        <a:rPr lang="en-US" altLang="en-US" sz="1200" dirty="0">
                          <a:solidFill>
                            <a:srgbClr val="000000"/>
                          </a:solidFill>
                        </a:rPr>
                        <a:t>(String </a:t>
                      </a:r>
                      <a:r>
                        <a:rPr lang="en-US" altLang="en-US" sz="1200" dirty="0" err="1">
                          <a:solidFill>
                            <a:srgbClr val="9C3B00"/>
                          </a:solidFill>
                        </a:rPr>
                        <a:t>htid</a:t>
                      </a:r>
                      <a:r>
                        <a:rPr lang="en-US" altLang="en-US" sz="1200" dirty="0">
                          <a:solidFill>
                            <a:srgbClr val="000000"/>
                          </a:solidFill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Interface(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MemberService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getHeartListCnt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47110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찜 목록의 찜수 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select </a:t>
                      </a:r>
                      <a:r>
                        <a:rPr lang="en-US" altLang="ko-KR" sz="1200">
                          <a:solidFill>
                            <a:srgbClr val="7F007F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"getHeartListCnt” </a:t>
                      </a:r>
                      <a:r>
                        <a:rPr lang="en-US" altLang="ko-KR" sz="1200" i="1">
                          <a:solidFill>
                            <a:srgbClr val="7F007F"/>
                          </a:solidFill>
                        </a:rPr>
                        <a:t>resultType</a:t>
                      </a:r>
                      <a:r>
                        <a:rPr lang="en-US" altLang="ko-KR" sz="1200" i="1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"int" </a:t>
                      </a:r>
                      <a:r>
                        <a:rPr lang="en-US" altLang="ko-KR" sz="1200" i="1">
                          <a:solidFill>
                            <a:srgbClr val="800080"/>
                          </a:solidFill>
                        </a:rPr>
                        <a:t>parameterType</a:t>
                      </a:r>
                      <a:r>
                        <a:rPr lang="en-US" altLang="ko-KR" sz="1200" i="1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0000FF"/>
                          </a:solidFill>
                        </a:rPr>
                        <a:t>"String"</a:t>
                      </a:r>
                      <a:r>
                        <a:rPr lang="en-US" altLang="ko-KR" sz="1200" i="1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SELECT COUNT(*) FROM HEART WHERE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HTID=#{htid,jdbcType=VARCHAR}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&lt;/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select</a:t>
                      </a: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008080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008080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테이블을 조회하여 로그인한 아이디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(htid)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값의 찜 목록 수</a:t>
                      </a:r>
                      <a:r>
                        <a:rPr lang="en-US" altLang="ko-KR" sz="1200" b="0" baseline="0">
                          <a:solidFill>
                            <a:srgbClr val="000000"/>
                          </a:solidFill>
                          <a:cs typeface="Times New Roman"/>
                        </a:rPr>
                        <a:t>(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count)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구한다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505207" y="1895515"/>
            <a:ext cx="358563" cy="249695"/>
            <a:chOff x="4099027" y="918107"/>
            <a:chExt cx="358563" cy="249695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25592" y="4120616"/>
            <a:ext cx="358563" cy="250698"/>
            <a:chOff x="4099027" y="918107"/>
            <a:chExt cx="358563" cy="250698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7" y="918107"/>
              <a:ext cx="358563" cy="2506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32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목록</a:t>
            </a:r>
            <a:r>
              <a:rPr lang="en-US" altLang="ko-KR" sz="2000" b="1" dirty="0">
                <a:solidFill>
                  <a:schemeClr val="tx1"/>
                </a:solidFill>
              </a:rPr>
              <a:t>(</a:t>
            </a:r>
            <a:r>
              <a:rPr lang="ko-KR" altLang="en-US" sz="2000" b="1" dirty="0">
                <a:solidFill>
                  <a:schemeClr val="tx1"/>
                </a:solidFill>
              </a:rPr>
              <a:t>찜 최대수</a:t>
            </a:r>
            <a:r>
              <a:rPr lang="en-US" altLang="ko-KR" sz="2000" b="1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39305874"/>
      </p:ext>
    </p:extLst>
  </p:cSld>
  <p:clrMapOvr>
    <a:masterClrMapping/>
  </p:clrMapOvr>
  <p:transition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Process Flow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413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Client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18" name="직선 연결선 17"/>
          <p:cNvCxnSpPr>
            <a:stCxn id="5" idx="2"/>
          </p:cNvCxnSpPr>
          <p:nvPr/>
        </p:nvCxnSpPr>
        <p:spPr>
          <a:xfrm>
            <a:off x="9588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20828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Controller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0" name="직선 연결선 19"/>
          <p:cNvCxnSpPr>
            <a:stCxn id="7" idx="2"/>
          </p:cNvCxnSpPr>
          <p:nvPr/>
        </p:nvCxnSpPr>
        <p:spPr>
          <a:xfrm>
            <a:off x="28003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9116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Service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2" name="직선 연결선 21"/>
          <p:cNvCxnSpPr>
            <a:stCxn id="8" idx="2"/>
          </p:cNvCxnSpPr>
          <p:nvPr/>
        </p:nvCxnSpPr>
        <p:spPr>
          <a:xfrm>
            <a:off x="46291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7785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Interface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4" name="직선 연결선 23"/>
          <p:cNvCxnSpPr>
            <a:stCxn id="10" idx="2"/>
          </p:cNvCxnSpPr>
          <p:nvPr/>
        </p:nvCxnSpPr>
        <p:spPr>
          <a:xfrm>
            <a:off x="64960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645400" y="1371600"/>
            <a:ext cx="1435100" cy="4191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2000" b="1">
                <a:solidFill>
                  <a:schemeClr val="tx1"/>
                </a:solidFill>
              </a:rPr>
              <a:t>Mapper</a:t>
            </a:r>
            <a:endParaRPr lang="ko-KR" altLang="en-US" sz="2000" b="1">
              <a:solidFill>
                <a:schemeClr val="tx1"/>
              </a:solidFill>
            </a:endParaRPr>
          </a:p>
        </p:txBody>
      </p:sp>
      <p:cxnSp>
        <p:nvCxnSpPr>
          <p:cNvPr id="26" name="직선 연결선 25"/>
          <p:cNvCxnSpPr>
            <a:stCxn id="25" idx="2"/>
          </p:cNvCxnSpPr>
          <p:nvPr/>
        </p:nvCxnSpPr>
        <p:spPr>
          <a:xfrm>
            <a:off x="8362950" y="1790700"/>
            <a:ext cx="0" cy="1816100"/>
          </a:xfrm>
          <a:prstGeom prst="line">
            <a:avLst/>
          </a:prstGeom>
          <a:ln>
            <a:solidFill>
              <a:srgbClr val="7F7F7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순서도: 수행의 시작/종료 31"/>
          <p:cNvSpPr/>
          <p:nvPr/>
        </p:nvSpPr>
        <p:spPr>
          <a:xfrm>
            <a:off x="177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c_heartList.jsp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Ajax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heartDelete</a:t>
            </a:r>
          </a:p>
        </p:txBody>
      </p:sp>
      <p:sp>
        <p:nvSpPr>
          <p:cNvPr id="33" name="순서도: 수행의 시작/종료 32"/>
          <p:cNvSpPr/>
          <p:nvPr/>
        </p:nvSpPr>
        <p:spPr>
          <a:xfrm>
            <a:off x="177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c_heartList.jsp</a:t>
            </a:r>
          </a:p>
        </p:txBody>
      </p:sp>
      <p:sp>
        <p:nvSpPr>
          <p:cNvPr id="38" name="순서도: 수행의 시작/종료 37"/>
          <p:cNvSpPr/>
          <p:nvPr/>
        </p:nvSpPr>
        <p:spPr>
          <a:xfrm>
            <a:off x="75946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mapperId: heartDelete</a:t>
            </a:r>
          </a:p>
        </p:txBody>
      </p:sp>
      <p:sp>
        <p:nvSpPr>
          <p:cNvPr id="43" name="순서도: 수행의 시작/종료 42"/>
          <p:cNvSpPr/>
          <p:nvPr/>
        </p:nvSpPr>
        <p:spPr>
          <a:xfrm>
            <a:off x="75946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 int</a:t>
            </a:r>
          </a:p>
        </p:txBody>
      </p:sp>
      <p:cxnSp>
        <p:nvCxnSpPr>
          <p:cNvPr id="60" name="직선 화살표 연결선 59"/>
          <p:cNvCxnSpPr>
            <a:stCxn id="32" idx="3"/>
            <a:endCxn id="38" idx="1"/>
          </p:cNvCxnSpPr>
          <p:nvPr/>
        </p:nvCxnSpPr>
        <p:spPr>
          <a:xfrm>
            <a:off x="1739900" y="23431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순서도: 수행의 시작/종료 63"/>
          <p:cNvSpPr/>
          <p:nvPr/>
        </p:nvSpPr>
        <p:spPr>
          <a:xfrm>
            <a:off x="2032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Mapping: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“/heartDelete”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Method: 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heartDelete(htcode)</a:t>
            </a:r>
          </a:p>
        </p:txBody>
      </p:sp>
      <p:sp>
        <p:nvSpPr>
          <p:cNvPr id="65" name="순서도: 수행의 시작/종료 64"/>
          <p:cNvSpPr/>
          <p:nvPr/>
        </p:nvSpPr>
        <p:spPr>
          <a:xfrm>
            <a:off x="38608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heartDelete(htcode)</a:t>
            </a:r>
          </a:p>
        </p:txBody>
      </p:sp>
      <p:sp>
        <p:nvSpPr>
          <p:cNvPr id="66" name="순서도: 수행의 시작/종료 65"/>
          <p:cNvSpPr/>
          <p:nvPr/>
        </p:nvSpPr>
        <p:spPr>
          <a:xfrm>
            <a:off x="5715000" y="20701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Method :</a:t>
            </a:r>
          </a:p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heartDelete(htcode)</a:t>
            </a:r>
          </a:p>
        </p:txBody>
      </p:sp>
      <p:cxnSp>
        <p:nvCxnSpPr>
          <p:cNvPr id="68" name="직선 화살표 연결선 67"/>
          <p:cNvCxnSpPr>
            <a:stCxn id="43" idx="1"/>
            <a:endCxn id="33" idx="3"/>
          </p:cNvCxnSpPr>
          <p:nvPr/>
        </p:nvCxnSpPr>
        <p:spPr>
          <a:xfrm flipH="1">
            <a:off x="1739900" y="3143250"/>
            <a:ext cx="5854700" cy="0"/>
          </a:xfrm>
          <a:prstGeom prst="straightConnector1">
            <a:avLst/>
          </a:prstGeom>
          <a:ln w="19050">
            <a:solidFill>
              <a:srgbClr val="0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순서도: 수행의 시작/종료 68"/>
          <p:cNvSpPr/>
          <p:nvPr/>
        </p:nvSpPr>
        <p:spPr>
          <a:xfrm>
            <a:off x="2032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String</a:t>
            </a:r>
          </a:p>
        </p:txBody>
      </p:sp>
      <p:sp>
        <p:nvSpPr>
          <p:cNvPr id="70" name="순서도: 수행의 시작/종료 69"/>
          <p:cNvSpPr/>
          <p:nvPr/>
        </p:nvSpPr>
        <p:spPr>
          <a:xfrm>
            <a:off x="38608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</a:t>
            </a:r>
            <a:r>
              <a:rPr lang="ko-KR" altLang="en-US" sz="1000">
                <a:solidFill>
                  <a:schemeClr val="tx1"/>
                </a:solidFill>
              </a:rPr>
              <a:t> </a:t>
            </a:r>
            <a:r>
              <a:rPr lang="en-US" altLang="ko-KR" sz="1000">
                <a:solidFill>
                  <a:schemeClr val="tx1"/>
                </a:solidFill>
              </a:rPr>
              <a:t>String</a:t>
            </a:r>
          </a:p>
        </p:txBody>
      </p:sp>
      <p:sp>
        <p:nvSpPr>
          <p:cNvPr id="71" name="순서도: 수행의 시작/종료 70"/>
          <p:cNvSpPr/>
          <p:nvPr/>
        </p:nvSpPr>
        <p:spPr>
          <a:xfrm>
            <a:off x="5715000" y="2870200"/>
            <a:ext cx="1562100" cy="546100"/>
          </a:xfrm>
          <a:prstGeom prst="flowChartTerminator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000">
                <a:solidFill>
                  <a:schemeClr val="tx1"/>
                </a:solidFill>
              </a:rPr>
              <a:t>Return : int</a:t>
            </a:r>
          </a:p>
        </p:txBody>
      </p:sp>
      <p:sp>
        <p:nvSpPr>
          <p:cNvPr id="72" name="제목 2"/>
          <p:cNvSpPr txBox="1"/>
          <p:nvPr/>
        </p:nvSpPr>
        <p:spPr>
          <a:xfrm>
            <a:off x="233330" y="39735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ko-KR" altLang="en-US" sz="2000" b="1">
                <a:solidFill>
                  <a:schemeClr val="tx1"/>
                </a:solidFill>
                <a:latin typeface="Tahoma"/>
                <a:cs typeface="Tahoma"/>
              </a:rPr>
              <a:t>개요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73" name="직사각형 72"/>
          <p:cNvSpPr/>
          <p:nvPr/>
        </p:nvSpPr>
        <p:spPr>
          <a:xfrm>
            <a:off x="241300" y="4360039"/>
            <a:ext cx="9385300" cy="137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/>
              <a:t>1. </a:t>
            </a:r>
            <a:r>
              <a:rPr lang="ko-KR" altLang="en-US" sz="1200"/>
              <a:t>찜 목록을 불러오고 </a:t>
            </a:r>
            <a:r>
              <a:rPr lang="en-US" altLang="ko-KR" sz="1200"/>
              <a:t>Ajax</a:t>
            </a:r>
            <a:r>
              <a:rPr lang="ko-KR" altLang="en-US" sz="1200"/>
              <a:t>를 통해 삭제 및 서버로 요청한다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2. </a:t>
            </a:r>
            <a:r>
              <a:rPr lang="ko-KR" altLang="en-US" sz="1200"/>
              <a:t>요청 받은 값을 컨트롤러에서 받아 서비스에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3. </a:t>
            </a:r>
            <a:r>
              <a:rPr lang="ko-KR" altLang="en-US" sz="1200"/>
              <a:t>서비스에서 전달받은 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4. </a:t>
            </a:r>
            <a:r>
              <a:rPr lang="ko-KR" altLang="en-US" sz="1200"/>
              <a:t>인터페이스에서 받은 값을 통해 </a:t>
            </a:r>
            <a:r>
              <a:rPr lang="en-US" altLang="ko-KR" sz="1200"/>
              <a:t>Mapper</a:t>
            </a:r>
            <a:r>
              <a:rPr lang="ko-KR" altLang="en-US" sz="1200"/>
              <a:t>를 실행한다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5. DB</a:t>
            </a:r>
            <a:r>
              <a:rPr lang="ko-KR" altLang="en-US" sz="1200"/>
              <a:t>에 해당 테이블에 값의 존재 여부를 확인인 후 결과값을 인터페이스에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6. Mapper</a:t>
            </a:r>
            <a:r>
              <a:rPr lang="ko-KR" altLang="en-US" sz="1200"/>
              <a:t>에서 받은 값을 인터페이스</a:t>
            </a:r>
            <a:r>
              <a:rPr lang="en-US" altLang="ko-KR" sz="1200"/>
              <a:t>, </a:t>
            </a:r>
            <a:r>
              <a:rPr lang="ko-KR" altLang="en-US" sz="1200"/>
              <a:t>서비스</a:t>
            </a:r>
            <a:r>
              <a:rPr lang="en-US" altLang="ko-KR" sz="1200"/>
              <a:t>, </a:t>
            </a:r>
            <a:r>
              <a:rPr lang="ko-KR" altLang="en-US" sz="1200"/>
              <a:t>컨트롤러를 거쳐 클라이언트로 전달한다</a:t>
            </a:r>
            <a:r>
              <a:rPr lang="en-US" altLang="ko-KR" sz="1200"/>
              <a:t>.</a:t>
            </a:r>
          </a:p>
          <a:p>
            <a:pPr lvl="0">
              <a:defRPr/>
            </a:pPr>
            <a:r>
              <a:rPr lang="en-US" altLang="ko-KR" sz="1200"/>
              <a:t>7. </a:t>
            </a:r>
            <a:r>
              <a:rPr lang="ko-KR" altLang="en-US" sz="1200"/>
              <a:t>클라이언트에서 응답받은 값에 따라 페이지를 이동한다</a:t>
            </a:r>
            <a:r>
              <a:rPr lang="en-US" altLang="ko-KR" sz="1200"/>
              <a:t>.</a:t>
            </a:r>
          </a:p>
        </p:txBody>
      </p:sp>
      <p:grpSp>
        <p:nvGrpSpPr>
          <p:cNvPr id="28" name="그룹 27"/>
          <p:cNvGrpSpPr/>
          <p:nvPr/>
        </p:nvGrpSpPr>
        <p:grpSpPr>
          <a:xfrm>
            <a:off x="33948" y="1942325"/>
            <a:ext cx="358563" cy="246520"/>
            <a:chOff x="4099027" y="918107"/>
            <a:chExt cx="358563" cy="246520"/>
          </a:xfrm>
        </p:grpSpPr>
        <p:sp>
          <p:nvSpPr>
            <p:cNvPr id="29" name="타원 2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099027" y="918107"/>
              <a:ext cx="358563" cy="246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1894742" y="1937243"/>
            <a:ext cx="358563" cy="251602"/>
            <a:chOff x="4099027" y="918107"/>
            <a:chExt cx="358563" cy="251602"/>
          </a:xfrm>
        </p:grpSpPr>
        <p:sp>
          <p:nvSpPr>
            <p:cNvPr id="34" name="타원 33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099027" y="918107"/>
              <a:ext cx="358563" cy="251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3722793" y="1941747"/>
            <a:ext cx="358563" cy="247098"/>
            <a:chOff x="4099027" y="918107"/>
            <a:chExt cx="358563" cy="247098"/>
          </a:xfrm>
        </p:grpSpPr>
        <p:sp>
          <p:nvSpPr>
            <p:cNvPr id="37" name="타원 3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099027" y="918107"/>
              <a:ext cx="358563" cy="247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5578452" y="1936726"/>
            <a:ext cx="358563" cy="261610"/>
            <a:chOff x="4099027" y="918107"/>
            <a:chExt cx="358563" cy="261610"/>
          </a:xfrm>
        </p:grpSpPr>
        <p:sp>
          <p:nvSpPr>
            <p:cNvPr id="41" name="타원 4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099027" y="918107"/>
              <a:ext cx="35856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7462943" y="1938572"/>
            <a:ext cx="358563" cy="250273"/>
            <a:chOff x="4099027" y="918107"/>
            <a:chExt cx="358563" cy="250273"/>
          </a:xfrm>
        </p:grpSpPr>
        <p:sp>
          <p:nvSpPr>
            <p:cNvPr id="45" name="타원 4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099027" y="918107"/>
              <a:ext cx="358563" cy="250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그룹 46"/>
          <p:cNvGrpSpPr/>
          <p:nvPr/>
        </p:nvGrpSpPr>
        <p:grpSpPr>
          <a:xfrm>
            <a:off x="5569032" y="2749457"/>
            <a:ext cx="358563" cy="249013"/>
            <a:chOff x="4099027" y="918107"/>
            <a:chExt cx="358563" cy="249013"/>
          </a:xfrm>
        </p:grpSpPr>
        <p:sp>
          <p:nvSpPr>
            <p:cNvPr id="48" name="타원 47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099027" y="918107"/>
              <a:ext cx="358563" cy="24901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6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그룹 49"/>
          <p:cNvGrpSpPr/>
          <p:nvPr/>
        </p:nvGrpSpPr>
        <p:grpSpPr>
          <a:xfrm>
            <a:off x="39807" y="2731624"/>
            <a:ext cx="358563" cy="261610"/>
            <a:chOff x="4099027" y="918107"/>
            <a:chExt cx="358563" cy="261610"/>
          </a:xfrm>
        </p:grpSpPr>
        <p:sp>
          <p:nvSpPr>
            <p:cNvPr id="51" name="타원 50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099027" y="918107"/>
              <a:ext cx="358563" cy="2477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7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75" name="제목 2"/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삭제</a:t>
            </a:r>
          </a:p>
        </p:txBody>
      </p:sp>
    </p:spTree>
    <p:extLst>
      <p:ext uri="{BB962C8B-B14F-4D97-AF65-F5344CB8AC3E}">
        <p14:creationId xmlns:p14="http://schemas.microsoft.com/office/powerpoint/2010/main" val="1065020019"/>
      </p:ext>
    </p:extLst>
  </p:cSld>
  <p:clrMapOvr>
    <a:masterClrMapping/>
  </p:clrMapOvr>
  <p:transition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41300" y="1193800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Controller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29" name="표 28"/>
          <p:cNvGraphicFramePr>
            <a:graphicFrameLocks noGrp="1"/>
          </p:cNvGraphicFramePr>
          <p:nvPr/>
        </p:nvGraphicFramePr>
        <p:xfrm>
          <a:off x="241300" y="1564639"/>
          <a:ext cx="9385935" cy="2440369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808080"/>
                          </a:solidFill>
                        </a:rPr>
                        <a:t>@Autowired</a:t>
                      </a:r>
                      <a:r>
                        <a:rPr lang="ko-KR" altLang="en-US" sz="1200" dirty="0">
                          <a:solidFill>
                            <a:srgbClr val="808080"/>
                          </a:solidFill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private </a:t>
                      </a:r>
                      <a:r>
                        <a:rPr lang="en-US" altLang="ko-KR" sz="1200" dirty="0" err="1">
                          <a:solidFill>
                            <a:schemeClr val="dk1"/>
                          </a:solidFill>
                        </a:rPr>
                        <a:t>MemberService</a:t>
                      </a:r>
                      <a:r>
                        <a:rPr lang="ko-KR" altLang="en-US" sz="1200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 sz="1200" dirty="0" err="1">
                          <a:solidFill>
                            <a:srgbClr val="0000FF"/>
                          </a:solidFill>
                        </a:rPr>
                        <a:t>memberService</a:t>
                      </a: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;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b="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808080"/>
                          </a:solidFill>
                        </a:rPr>
                        <a:t>@RequestMapping 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(value = 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heartDelete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</a:rPr>
                        <a:t>)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800080"/>
                          </a:solidFill>
                        </a:rPr>
                        <a:t>public </a:t>
                      </a:r>
                      <a:r>
                        <a:rPr lang="en-US" altLang="ko-KR" sz="1200" b="0" dirty="0">
                          <a:solidFill>
                            <a:srgbClr val="808080"/>
                          </a:solidFill>
                        </a:rPr>
                        <a:t>@ResponseBody 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String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heartDelete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 (String 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htcode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) {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     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System.out.println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"/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heartDelete</a:t>
                      </a:r>
                      <a:r>
                        <a:rPr lang="en-US" altLang="ko-KR" sz="1200" b="0" dirty="0">
                          <a:solidFill>
                            <a:srgbClr val="0000FF"/>
                          </a:solidFill>
                        </a:rPr>
                        <a:t>"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chemeClr val="dk1"/>
                        </a:solidFill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     String </a:t>
                      </a:r>
                      <a:r>
                        <a:rPr lang="en-US" altLang="ko-KR" sz="1200" b="0" dirty="0">
                          <a:solidFill>
                            <a:srgbClr val="9C3B00"/>
                          </a:solidFill>
                        </a:rPr>
                        <a:t>result 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= </a:t>
                      </a:r>
                      <a:r>
                        <a:rPr lang="en-US" altLang="ko-KR" sz="1200" b="0" dirty="0" err="1">
                          <a:solidFill>
                            <a:srgbClr val="0000FF"/>
                          </a:solidFill>
                        </a:rPr>
                        <a:t>memberService</a:t>
                      </a:r>
                      <a:r>
                        <a:rPr lang="en-US" altLang="ko-KR" sz="1200" b="0" dirty="0" err="1">
                          <a:solidFill>
                            <a:schemeClr val="dk1"/>
                          </a:solidFill>
                        </a:rPr>
                        <a:t>.heartDelete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en-US" altLang="ko-KR" sz="1200" b="0" dirty="0" err="1">
                          <a:solidFill>
                            <a:srgbClr val="9C3B00"/>
                          </a:solidFill>
                        </a:rPr>
                        <a:t>htcode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);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rgbClr val="800080"/>
                          </a:solidFill>
                        </a:rPr>
                        <a:t>     return </a:t>
                      </a:r>
                      <a:r>
                        <a:rPr lang="en-US" altLang="ko-KR" sz="1200" b="0" dirty="0">
                          <a:solidFill>
                            <a:srgbClr val="9C3B00"/>
                          </a:solidFill>
                        </a:rPr>
                        <a:t>result</a:t>
                      </a: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;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 dirty="0">
                          <a:solidFill>
                            <a:schemeClr val="dk1"/>
                          </a:solidFill>
                        </a:rPr>
                        <a:t>}</a:t>
                      </a: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</a:endParaRPr>
                    </a:p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en-US" altLang="ko-KR" sz="1200" b="0" dirty="0">
                        <a:solidFill>
                          <a:srgbClr val="000000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클라이언트에서 요청한 값을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String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형태로 변수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</a:rPr>
                        <a:t>htcode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담는다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memberService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있는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heartDelete(htcode)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6" name="그룹 5"/>
          <p:cNvGrpSpPr/>
          <p:nvPr/>
        </p:nvGrpSpPr>
        <p:grpSpPr>
          <a:xfrm>
            <a:off x="70166" y="2143929"/>
            <a:ext cx="358563" cy="253223"/>
            <a:chOff x="4099026" y="918106"/>
            <a:chExt cx="358563" cy="253223"/>
          </a:xfrm>
        </p:grpSpPr>
        <p:sp>
          <p:nvSpPr>
            <p:cNvPr id="7" name="타원 6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099026" y="918106"/>
              <a:ext cx="358563" cy="25322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9580" y="2681930"/>
            <a:ext cx="358563" cy="251107"/>
            <a:chOff x="4099026" y="918106"/>
            <a:chExt cx="358563" cy="251107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6" y="918106"/>
              <a:ext cx="358563" cy="251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2" name="제목 2">
            <a:extLst>
              <a:ext uri="{FF2B5EF4-FFF2-40B4-BE49-F238E27FC236}">
                <a16:creationId xmlns="" xmlns:a16="http://schemas.microsoft.com/office/drawing/2014/main" id="{46AD0D2A-17BE-405B-BA61-C5B6B6ECC3BA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삭제</a:t>
            </a:r>
          </a:p>
        </p:txBody>
      </p:sp>
    </p:spTree>
    <p:extLst>
      <p:ext uri="{BB962C8B-B14F-4D97-AF65-F5344CB8AC3E}">
        <p14:creationId xmlns:p14="http://schemas.microsoft.com/office/powerpoint/2010/main" val="3485425809"/>
      </p:ext>
    </p:extLst>
  </p:cSld>
  <p:clrMapOvr>
    <a:masterClrMapping/>
  </p:clrMapOvr>
  <p:transition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Service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33330" y="1868856"/>
          <a:ext cx="9385935" cy="2575560"/>
        </p:xfrm>
        <a:graphic>
          <a:graphicData uri="http://schemas.openxmlformats.org/drawingml/2006/table">
            <a:tbl>
              <a:tblPr firstRow="1" bandRow="1"/>
              <a:tblGrid>
                <a:gridCol w="93859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ko-KR" altLang="en-US" sz="1300" b="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rgbClr val="800080"/>
                          </a:solidFill>
                          <a:latin typeface="Verdana"/>
                        </a:rPr>
                        <a:t>public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String heartDelete(String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  <a:latin typeface="Verdana"/>
                        </a:rPr>
                        <a:t>htcode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) {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  <a:latin typeface="Verdana"/>
                        </a:rPr>
                        <a:t>mav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  <a:latin typeface="Verdana"/>
                        </a:rPr>
                        <a:t>new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ModelAndView();</a:t>
                      </a:r>
                    </a:p>
                    <a:p>
                      <a:pPr algn="l">
                        <a:defRPr/>
                      </a:pPr>
                      <a:endParaRPr lang="en-US" altLang="ko-KR" sz="1100" b="0">
                        <a:solidFill>
                          <a:schemeClr val="dk1"/>
                        </a:solidFill>
                        <a:latin typeface="Verdana"/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008000"/>
                          </a:solidFill>
                          <a:latin typeface="Verdana"/>
                        </a:rPr>
                        <a:t>// 찜 삭제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  <a:latin typeface="Verdana"/>
                        </a:rPr>
                        <a:t>int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  <a:latin typeface="Verdana"/>
                        </a:rPr>
                        <a:t>heartDelete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  <a:latin typeface="Verdana"/>
                        </a:rPr>
                        <a:t>memberMapper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.heartDelete(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  <a:latin typeface="Verdana"/>
                        </a:rPr>
                        <a:t>htcode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     System.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  <a:latin typeface="Verdana"/>
                        </a:rPr>
                        <a:t>out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.println(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  <a:latin typeface="Verdana"/>
                        </a:rPr>
                        <a:t>heartDelete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);</a:t>
                      </a:r>
                    </a:p>
                    <a:p>
                      <a:pPr algn="l">
                        <a:defRPr/>
                      </a:pPr>
                      <a:endParaRPr lang="en-US" altLang="ko-KR" sz="1100" b="0">
                        <a:solidFill>
                          <a:schemeClr val="dk1"/>
                        </a:solidFill>
                        <a:latin typeface="Verdana"/>
                      </a:endParaRP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     String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  <a:latin typeface="Verdana"/>
                        </a:rPr>
                        <a:t>result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  <a:latin typeface="Verdana"/>
                        </a:rPr>
                        <a:t>"NO"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  <a:latin typeface="Verdana"/>
                        </a:rPr>
                        <a:t>if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(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  <a:latin typeface="Verdana"/>
                        </a:rPr>
                        <a:t>heartDelete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&gt; 0) {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         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  <a:latin typeface="Verdana"/>
                        </a:rPr>
                        <a:t>result 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= </a:t>
                      </a:r>
                      <a:r>
                        <a:rPr lang="en-US" altLang="ko-KR" sz="1100" b="0">
                          <a:solidFill>
                            <a:srgbClr val="0000FF"/>
                          </a:solidFill>
                          <a:latin typeface="Verdana"/>
                        </a:rPr>
                        <a:t>"OK"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     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     </a:t>
                      </a:r>
                      <a:r>
                        <a:rPr lang="en-US" altLang="ko-KR" sz="1100" b="0">
                          <a:solidFill>
                            <a:srgbClr val="800080"/>
                          </a:solidFill>
                          <a:latin typeface="Verdana"/>
                        </a:rPr>
                        <a:t>return </a:t>
                      </a:r>
                      <a:r>
                        <a:rPr lang="en-US" altLang="ko-KR" sz="1100" b="0">
                          <a:solidFill>
                            <a:srgbClr val="9C3B00"/>
                          </a:solidFill>
                          <a:latin typeface="Verdana"/>
                        </a:rPr>
                        <a:t>result</a:t>
                      </a: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100" b="0">
                          <a:solidFill>
                            <a:schemeClr val="dk1"/>
                          </a:solidFill>
                          <a:latin typeface="Verdana"/>
                        </a:rPr>
                        <a:t>}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endParaRPr lang="en-US" altLang="ko-KR" sz="1300" b="0">
                        <a:solidFill>
                          <a:srgbClr val="000000"/>
                        </a:solidFill>
                        <a:latin typeface="맑은 고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241300" y="1482726"/>
            <a:ext cx="4953000" cy="29654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4480">
              <a:lnSpc>
                <a:spcPct val="115000"/>
              </a:lnSpc>
              <a:tabLst>
                <a:tab pos="720090" algn="l"/>
                <a:tab pos="1350168" algn="l"/>
                <a:tab pos="1890236" algn="l"/>
                <a:tab pos="2520315" algn="l"/>
                <a:tab pos="3060382" algn="l"/>
                <a:tab pos="3690461" algn="l"/>
                <a:tab pos="4230529" algn="l"/>
                <a:tab pos="4860608" algn="l"/>
                <a:tab pos="5400675" algn="l"/>
                <a:tab pos="6030754" algn="l"/>
                <a:tab pos="6570821" algn="l"/>
                <a:tab pos="7200900" algn="l"/>
                <a:tab pos="7740968" algn="l"/>
                <a:tab pos="8281035" algn="l"/>
                <a:tab pos="8911114" algn="l"/>
                <a:tab pos="9451182" algn="l"/>
              </a:tabLst>
              <a:defRPr/>
            </a:pPr>
            <a:r>
              <a:rPr lang="en-US" altLang="ko-KR" sz="1200">
                <a:solidFill>
                  <a:srgbClr val="646464"/>
                </a:solidFill>
              </a:rPr>
              <a:t>@Autowired </a:t>
            </a:r>
            <a:r>
              <a:rPr lang="en-US" altLang="ko-KR" sz="1200">
                <a:solidFill>
                  <a:srgbClr val="800080"/>
                </a:solidFill>
              </a:rPr>
              <a:t>private </a:t>
            </a:r>
            <a:r>
              <a:rPr lang="en-US" altLang="ko-KR" sz="1200">
                <a:solidFill>
                  <a:schemeClr val="dk1"/>
                </a:solidFill>
              </a:rPr>
              <a:t>MemberMapper </a:t>
            </a:r>
            <a:r>
              <a:rPr lang="en-US" altLang="ko-KR" sz="1200">
                <a:solidFill>
                  <a:srgbClr val="0000FF"/>
                </a:solidFill>
              </a:rPr>
              <a:t>memberMapper</a:t>
            </a:r>
            <a:r>
              <a:rPr lang="en-US" altLang="ko-KR" sz="1200">
                <a:solidFill>
                  <a:srgbClr val="000000"/>
                </a:solidFill>
              </a:rPr>
              <a:t>;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286991" y="2197367"/>
            <a:ext cx="358563" cy="251966"/>
            <a:chOff x="4099025" y="918105"/>
            <a:chExt cx="358563" cy="251966"/>
          </a:xfrm>
        </p:grpSpPr>
        <p:sp>
          <p:nvSpPr>
            <p:cNvPr id="9" name="타원 8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99025" y="918105"/>
              <a:ext cx="358563" cy="251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299588" y="2693357"/>
            <a:ext cx="358563" cy="252518"/>
            <a:chOff x="4099025" y="918105"/>
            <a:chExt cx="358563" cy="252518"/>
          </a:xfrm>
        </p:grpSpPr>
        <p:sp>
          <p:nvSpPr>
            <p:cNvPr id="12" name="타원 11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099025" y="918105"/>
              <a:ext cx="358563" cy="2525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2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00632" y="3198355"/>
            <a:ext cx="358563" cy="249695"/>
            <a:chOff x="4099027" y="918107"/>
            <a:chExt cx="358563" cy="249695"/>
          </a:xfrm>
        </p:grpSpPr>
        <p:sp>
          <p:nvSpPr>
            <p:cNvPr id="15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3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31" name="표 30"/>
          <p:cNvGraphicFramePr>
            <a:graphicFrameLocks noGrp="1"/>
          </p:cNvGraphicFramePr>
          <p:nvPr/>
        </p:nvGraphicFramePr>
        <p:xfrm>
          <a:off x="5207000" y="1425666"/>
          <a:ext cx="4711700" cy="3211338"/>
        </p:xfrm>
        <a:graphic>
          <a:graphicData uri="http://schemas.openxmlformats.org/drawingml/2006/table">
            <a:tbl>
              <a:tblPr firstRow="1" bandRow="1"/>
              <a:tblGrid>
                <a:gridCol w="47117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92215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>
                        <a:solidFill>
                          <a:srgbClr val="000000"/>
                        </a:solidFill>
                        <a:latin typeface="+mj-lt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20393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반환할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mav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라는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ModelAndView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형태의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객체를 생성한다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2.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heartDelete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변수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memberMapper(MemberMapper)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  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메소드 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heartDelete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(htcode)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실행한다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3.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값이 존재하지 않을 경우 삭제 불가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4.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에 값이 존재할 경우 삭제 가능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5. result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를 반환한다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2" name="그룹 13"/>
          <p:cNvGrpSpPr/>
          <p:nvPr/>
        </p:nvGrpSpPr>
        <p:grpSpPr>
          <a:xfrm>
            <a:off x="537001" y="3548195"/>
            <a:ext cx="358563" cy="250375"/>
            <a:chOff x="4099027" y="918106"/>
            <a:chExt cx="358563" cy="250375"/>
          </a:xfrm>
        </p:grpSpPr>
        <p:sp>
          <p:nvSpPr>
            <p:cNvPr id="53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4" name="TextBox 15"/>
            <p:cNvSpPr txBox="1"/>
            <p:nvPr/>
          </p:nvSpPr>
          <p:spPr>
            <a:xfrm>
              <a:off x="4099027" y="918106"/>
              <a:ext cx="358563" cy="25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55" name="그룹 13"/>
          <p:cNvGrpSpPr/>
          <p:nvPr/>
        </p:nvGrpSpPr>
        <p:grpSpPr>
          <a:xfrm>
            <a:off x="292978" y="3882713"/>
            <a:ext cx="358563" cy="250375"/>
            <a:chOff x="4099027" y="918106"/>
            <a:chExt cx="358563" cy="250375"/>
          </a:xfrm>
        </p:grpSpPr>
        <p:sp>
          <p:nvSpPr>
            <p:cNvPr id="56" name="타원 14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57" name="TextBox 15"/>
            <p:cNvSpPr txBox="1"/>
            <p:nvPr/>
          </p:nvSpPr>
          <p:spPr>
            <a:xfrm>
              <a:off x="4099027" y="918106"/>
              <a:ext cx="358563" cy="2503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23" name="제목 2">
            <a:extLst>
              <a:ext uri="{FF2B5EF4-FFF2-40B4-BE49-F238E27FC236}">
                <a16:creationId xmlns="" xmlns:a16="http://schemas.microsoft.com/office/drawing/2014/main" id="{C0FC9D9D-884C-44EB-AE4F-0C735B5EFFE3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삭제</a:t>
            </a:r>
          </a:p>
        </p:txBody>
      </p:sp>
    </p:spTree>
    <p:extLst>
      <p:ext uri="{BB962C8B-B14F-4D97-AF65-F5344CB8AC3E}">
        <p14:creationId xmlns:p14="http://schemas.microsoft.com/office/powerpoint/2010/main" val="787662207"/>
      </p:ext>
    </p:extLst>
  </p:cSld>
  <p:clrMapOvr>
    <a:masterClrMapping/>
  </p:clrMapOvr>
  <p:transition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2"/>
          <p:cNvSpPr txBox="1"/>
          <p:nvPr/>
        </p:nvSpPr>
        <p:spPr>
          <a:xfrm>
            <a:off x="233330" y="811213"/>
            <a:ext cx="1912970" cy="319087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marL="0" lvl="0" indent="0" algn="l" defTabSz="1080135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lang="en-US" altLang="ko-KR" sz="2000" b="1">
                <a:solidFill>
                  <a:schemeClr val="tx1"/>
                </a:solidFill>
                <a:latin typeface="Tahoma"/>
                <a:cs typeface="Tahoma"/>
              </a:rPr>
              <a:t>Source</a:t>
            </a:r>
            <a:endParaRPr lang="ko-KR" altLang="en-US" sz="2000" b="1" i="0" spc="5">
              <a:solidFill>
                <a:schemeClr val="tx1"/>
              </a:solidFill>
              <a:latin typeface="Tahoma"/>
              <a:ea typeface="+mn-ea"/>
              <a:cs typeface="Tahom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241300" y="1192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Interface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241300" y="1484313"/>
          <a:ext cx="9109710" cy="1643762"/>
        </p:xfrm>
        <a:graphic>
          <a:graphicData uri="http://schemas.openxmlformats.org/drawingml/2006/table">
            <a:tbl>
              <a:tblPr firstRow="1" bandRow="1"/>
              <a:tblGrid>
                <a:gridCol w="910971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public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>
                          <a:solidFill>
                            <a:srgbClr val="A71D5D"/>
                          </a:solidFill>
                          <a:cs typeface="Consolas"/>
                        </a:rPr>
                        <a:t>interface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{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...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   </a:t>
                      </a:r>
                      <a:r>
                        <a:rPr lang="en-US" altLang="ko-KR" sz="1200" dirty="0">
                          <a:solidFill>
                            <a:srgbClr val="800080"/>
                          </a:solidFill>
                        </a:rPr>
                        <a:t>public int </a:t>
                      </a:r>
                      <a:r>
                        <a:rPr lang="en-US" altLang="ko-KR" sz="1200" dirty="0" err="1">
                          <a:solidFill>
                            <a:srgbClr val="000000"/>
                          </a:solidFill>
                        </a:rPr>
                        <a:t>heartDelete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(String </a:t>
                      </a:r>
                      <a:r>
                        <a:rPr lang="en-US" altLang="ko-KR" sz="1200" dirty="0" err="1">
                          <a:solidFill>
                            <a:srgbClr val="9C3B00"/>
                          </a:solidFill>
                        </a:rPr>
                        <a:t>htcode</a:t>
                      </a:r>
                      <a:r>
                        <a:rPr lang="en-US" altLang="ko-KR" sz="1200" dirty="0">
                          <a:solidFill>
                            <a:srgbClr val="000000"/>
                          </a:solidFill>
                        </a:rPr>
                        <a:t>);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    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}</a:t>
                      </a: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endParaRPr lang="ko-KR" altLang="en-US" sz="1200" dirty="0">
                        <a:solidFill>
                          <a:srgbClr val="000000"/>
                        </a:solidFill>
                        <a:cs typeface="Times New Roman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284480" algn="l">
                        <a:lnSpc>
                          <a:spcPct val="115000"/>
                        </a:lnSpc>
                        <a:spcAft>
                          <a:spcPct val="0"/>
                        </a:spcAft>
                        <a:tabLst>
                          <a:tab pos="720090" algn="l"/>
                          <a:tab pos="1350168" algn="l"/>
                          <a:tab pos="1890236" algn="l"/>
                          <a:tab pos="2520315" algn="l"/>
                          <a:tab pos="3060382" algn="l"/>
                          <a:tab pos="3690461" algn="l"/>
                          <a:tab pos="4230529" algn="l"/>
                          <a:tab pos="4860608" algn="l"/>
                          <a:tab pos="5400675" algn="l"/>
                          <a:tab pos="6030754" algn="l"/>
                          <a:tab pos="6570821" algn="l"/>
                          <a:tab pos="7200900" algn="l"/>
                          <a:tab pos="7740968" algn="l"/>
                          <a:tab pos="8281035" algn="l"/>
                          <a:tab pos="8911114" algn="l"/>
                          <a:tab pos="9451182" algn="l"/>
                        </a:tabLst>
                        <a:defRPr/>
                      </a:pP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1. Service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에서 넘어온 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Interface</a:t>
                      </a:r>
                      <a:r>
                        <a:rPr lang="en-US" altLang="ko-KR" sz="1200" b="0" dirty="0">
                          <a:solidFill>
                            <a:srgbClr val="010101"/>
                          </a:solidFill>
                          <a:cs typeface="Consolas"/>
                        </a:rPr>
                        <a:t>(</a:t>
                      </a:r>
                      <a:r>
                        <a:rPr lang="en-US" altLang="en-US" sz="1200" b="0" dirty="0" err="1">
                          <a:solidFill>
                            <a:srgbClr val="010101"/>
                          </a:solidFill>
                          <a:cs typeface="Consolas"/>
                        </a:rPr>
                        <a:t>MemberMapper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)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를 참조하여</a:t>
                      </a:r>
                      <a:r>
                        <a:rPr lang="en-US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 Mapper id=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</a:t>
                      </a:r>
                      <a:r>
                        <a:rPr lang="en-US" altLang="en-US" sz="1200" b="0" dirty="0" err="1">
                          <a:solidFill>
                            <a:srgbClr val="000000"/>
                          </a:solidFill>
                          <a:cs typeface="Times New Roman"/>
                        </a:rPr>
                        <a:t>heartDelete</a:t>
                      </a:r>
                      <a:r>
                        <a:rPr lang="ko-KR" altLang="en-US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”를 실행한다</a:t>
                      </a:r>
                      <a:r>
                        <a:rPr lang="en-US" altLang="ko-KR" sz="1200" b="0" dirty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241300" y="3351213"/>
            <a:ext cx="1447800" cy="27940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algn="ctr">
              <a:defRPr/>
            </a:pPr>
            <a:r>
              <a:rPr lang="en-US" altLang="ko-KR" sz="1200" b="1">
                <a:solidFill>
                  <a:schemeClr val="tx1"/>
                </a:solidFill>
              </a:rPr>
              <a:t>Mapper</a:t>
            </a:r>
            <a:endParaRPr lang="ko-KR" altLang="en-US" sz="1200" b="1">
              <a:solidFill>
                <a:schemeClr val="tx1"/>
              </a:solidFill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41300" y="3799839"/>
          <a:ext cx="9519285" cy="1288225"/>
        </p:xfrm>
        <a:graphic>
          <a:graphicData uri="http://schemas.openxmlformats.org/drawingml/2006/table">
            <a:tbl>
              <a:tblPr firstRow="1" bandRow="1"/>
              <a:tblGrid>
                <a:gridCol w="9519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&lt;!-- </a:t>
                      </a:r>
                      <a:r>
                        <a:rPr lang="ko-KR" altLang="en-US" sz="1200">
                          <a:solidFill>
                            <a:srgbClr val="3F5FBF"/>
                          </a:solidFill>
                        </a:rPr>
                        <a:t>찜 삭제 </a:t>
                      </a:r>
                      <a:r>
                        <a:rPr lang="en-US" altLang="ko-KR" sz="1200">
                          <a:solidFill>
                            <a:srgbClr val="3F5FBF"/>
                          </a:solidFill>
                        </a:rPr>
                        <a:t>--&gt;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delete </a:t>
                      </a:r>
                      <a:r>
                        <a:rPr lang="en-US" altLang="ko-KR" sz="1200">
                          <a:solidFill>
                            <a:srgbClr val="7F007F"/>
                          </a:solidFill>
                        </a:rPr>
                        <a:t>id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"heartDelete" </a:t>
                      </a:r>
                      <a:r>
                        <a:rPr lang="en-US" altLang="ko-KR" sz="1200" i="1">
                          <a:solidFill>
                            <a:srgbClr val="7F007F"/>
                          </a:solidFill>
                        </a:rPr>
                        <a:t>resultType</a:t>
                      </a:r>
                      <a:r>
                        <a:rPr lang="en-US" altLang="ko-KR" sz="1200" i="1">
                          <a:solidFill>
                            <a:srgbClr val="000000"/>
                          </a:solidFill>
                        </a:rPr>
                        <a:t>=</a:t>
                      </a:r>
                      <a:r>
                        <a:rPr lang="en-US" altLang="ko-KR" sz="1200" i="1">
                          <a:solidFill>
                            <a:srgbClr val="2A00FF"/>
                          </a:solidFill>
                        </a:rPr>
                        <a:t>"String"</a:t>
                      </a:r>
                      <a:r>
                        <a:rPr lang="en-US" altLang="ko-KR" sz="1200" i="1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   DELETE FROM HEART WHERE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</a:rPr>
                        <a:t>HTCODE=#{htcode}</a:t>
                      </a:r>
                    </a:p>
                    <a:p>
                      <a:pPr algn="l">
                        <a:defRPr/>
                      </a:pP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&lt;/</a:t>
                      </a:r>
                      <a:r>
                        <a:rPr lang="en-US" altLang="ko-KR" sz="1200">
                          <a:solidFill>
                            <a:srgbClr val="3F7F7F"/>
                          </a:solidFill>
                        </a:rPr>
                        <a:t>delete</a:t>
                      </a:r>
                      <a:r>
                        <a:rPr lang="en-US" altLang="ko-KR" sz="1200">
                          <a:solidFill>
                            <a:srgbClr val="008080"/>
                          </a:solidFill>
                        </a:rPr>
                        <a:t>&gt;</a:t>
                      </a: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008080"/>
                        </a:solidFill>
                      </a:endParaRPr>
                    </a:p>
                    <a:p>
                      <a:pPr algn="l">
                        <a:defRPr/>
                      </a:pPr>
                      <a:endParaRPr lang="en-US" altLang="ko-KR" sz="1200">
                        <a:solidFill>
                          <a:srgbClr val="008080"/>
                        </a:solidFill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just" latinLnBrk="1">
                        <a:lnSpc>
                          <a:spcPct val="115000"/>
                        </a:lnSpc>
                        <a:spcAft>
                          <a:spcPct val="0"/>
                        </a:spcAft>
                        <a:buSzPct val="25000"/>
                        <a:buFont typeface="Times New Roman"/>
                        <a:buNone/>
                        <a:defRPr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1. DB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의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Heart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테이블에서  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htcode</a:t>
                      </a:r>
                      <a:r>
                        <a:rPr lang="ko-KR" altLang="en-US" sz="1200" b="0">
                          <a:solidFill>
                            <a:srgbClr val="000000"/>
                          </a:solidFill>
                          <a:cs typeface="Times New Roman"/>
                        </a:rPr>
                        <a:t>값과 일치하는 데이터를 삭제한다</a:t>
                      </a:r>
                      <a:r>
                        <a:rPr lang="en-US" altLang="ko-KR" sz="1200" b="0">
                          <a:solidFill>
                            <a:srgbClr val="000000"/>
                          </a:solidFill>
                          <a:cs typeface="Times New Roman"/>
                        </a:rPr>
                        <a:t>.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96923" y="1902554"/>
            <a:ext cx="358563" cy="249695"/>
            <a:chOff x="4099027" y="918107"/>
            <a:chExt cx="358563" cy="249695"/>
          </a:xfrm>
        </p:grpSpPr>
        <p:sp>
          <p:nvSpPr>
            <p:cNvPr id="10" name="타원 9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099027" y="918107"/>
              <a:ext cx="358563" cy="2496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218550" y="4119371"/>
            <a:ext cx="358563" cy="250699"/>
            <a:chOff x="4099026" y="918106"/>
            <a:chExt cx="358563" cy="250699"/>
          </a:xfrm>
        </p:grpSpPr>
        <p:sp>
          <p:nvSpPr>
            <p:cNvPr id="13" name="타원 12"/>
            <p:cNvSpPr/>
            <p:nvPr/>
          </p:nvSpPr>
          <p:spPr>
            <a:xfrm>
              <a:off x="4152026" y="970754"/>
              <a:ext cx="156317" cy="15631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b="1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99026" y="918106"/>
              <a:ext cx="358563" cy="250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altLang="ko-KR" sz="1050" b="1">
                  <a:solidFill>
                    <a:schemeClr val="bg1"/>
                  </a:solidFill>
                </a:rPr>
                <a:t>1</a:t>
              </a:r>
              <a:endParaRPr lang="ko-KR" altLang="en-US" sz="105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제목 2">
            <a:extLst>
              <a:ext uri="{FF2B5EF4-FFF2-40B4-BE49-F238E27FC236}">
                <a16:creationId xmlns="" xmlns:a16="http://schemas.microsoft.com/office/drawing/2014/main" id="{DEC5FA80-75E6-4402-9F82-C2E99A080198}"/>
              </a:ext>
            </a:extLst>
          </p:cNvPr>
          <p:cNvSpPr txBox="1"/>
          <p:nvPr/>
        </p:nvSpPr>
        <p:spPr>
          <a:xfrm>
            <a:off x="129365" y="66676"/>
            <a:ext cx="4732370" cy="503212"/>
          </a:xfrm>
          <a:prstGeom prst="rect">
            <a:avLst/>
          </a:prstGeom>
          <a:noFill/>
          <a:ln w="3175" cap="flat" cmpd="sng" algn="ctr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="horz" wrap="square" lIns="91440" tIns="45720" rIns="91440" bIns="45720" anchor="ctr" anchorCtr="0">
            <a:noAutofit/>
          </a:bodyPr>
          <a:lstStyle/>
          <a:p>
            <a:pPr lvl="0">
              <a:defRPr/>
            </a:pPr>
            <a:r>
              <a:rPr lang="ko-KR" altLang="en-US" sz="2000" b="1" dirty="0">
                <a:solidFill>
                  <a:schemeClr val="tx1"/>
                </a:solidFill>
              </a:rPr>
              <a:t>설계서 </a:t>
            </a:r>
            <a:r>
              <a:rPr lang="en-US" altLang="ko-KR" sz="2000" b="1" dirty="0">
                <a:solidFill>
                  <a:schemeClr val="tx1"/>
                </a:solidFill>
              </a:rPr>
              <a:t>– </a:t>
            </a:r>
            <a:r>
              <a:rPr lang="ko-KR" altLang="en-US" sz="2000" b="1" dirty="0">
                <a:solidFill>
                  <a:schemeClr val="tx1"/>
                </a:solidFill>
              </a:rPr>
              <a:t>찜 삭제</a:t>
            </a:r>
          </a:p>
        </p:txBody>
      </p:sp>
    </p:spTree>
    <p:extLst>
      <p:ext uri="{BB962C8B-B14F-4D97-AF65-F5344CB8AC3E}">
        <p14:creationId xmlns:p14="http://schemas.microsoft.com/office/powerpoint/2010/main" val="614888158"/>
      </p:ext>
    </p:extLst>
  </p:cSld>
  <p:clrMapOvr>
    <a:masterClrMapping/>
  </p:clrMapOvr>
  <p:transition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3175">
          <a:solidFill>
            <a:schemeClr val="bg1">
              <a:lumMod val="50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80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46270</ep:Words>
  <ep:PresentationFormat>A4 용지(210x297mm)</ep:PresentationFormat>
  <ep:Paragraphs>9573</ep:Paragraphs>
  <ep:Slides>394</ep:Slides>
  <ep:Notes>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394</vt:i4>
      </vt:variant>
    </vt:vector>
  </ep:HeadingPairs>
  <ep:TitlesOfParts>
    <vt:vector size="395" baseType="lpstr">
      <vt:lpstr>디자인 사용자 지정</vt:lpstr>
      <vt:lpstr>PowerPoint 프레젠테이션</vt:lpstr>
      <vt:lpstr>PowerPoint 프레젠테이션</vt:lpstr>
      <vt:lpstr>슬라이드 3</vt:lpstr>
      <vt:lpstr>개발일정</vt:lpstr>
      <vt:lpstr>개발일정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2012-07-20T11:32:52.000</dcterms:created>
  <dc:creator>revenue</dc:creator>
  <cp:lastModifiedBy>user</cp:lastModifiedBy>
  <dcterms:modified xsi:type="dcterms:W3CDTF">2021-02-23T00:59:49.655</dcterms:modified>
  <cp:revision>1253</cp:revision>
  <dc:title>슬라이드 1</dc:title>
  <cp:version>1000.0000.01</cp:version>
</cp:coreProperties>
</file>